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webextensions/taskpanes.xml" ContentType="application/vnd.ms-office.webextensiontaskpanes+xml"/>
  <Override PartName="/ppt/webextensions/webextension1.xml" ContentType="application/vnd.ms-office.webextension+xml"/>
  <Override PartName="/ppt/webextensions/webextension2.xml" ContentType="application/vnd.ms-office.webextension+xml"/>
  <Override PartName="/ppt/webextensions/webextension3.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39"/>
  </p:notesMasterIdLst>
  <p:sldIdLst>
    <p:sldId id="256" r:id="rId2"/>
    <p:sldId id="304" r:id="rId3"/>
    <p:sldId id="305" r:id="rId4"/>
    <p:sldId id="306" r:id="rId5"/>
    <p:sldId id="307" r:id="rId6"/>
    <p:sldId id="313" r:id="rId7"/>
    <p:sldId id="316" r:id="rId8"/>
    <p:sldId id="314" r:id="rId9"/>
    <p:sldId id="317" r:id="rId10"/>
    <p:sldId id="318" r:id="rId11"/>
    <p:sldId id="319" r:id="rId12"/>
    <p:sldId id="312" r:id="rId13"/>
    <p:sldId id="308" r:id="rId14"/>
    <p:sldId id="320" r:id="rId15"/>
    <p:sldId id="336" r:id="rId16"/>
    <p:sldId id="322" r:id="rId17"/>
    <p:sldId id="323" r:id="rId18"/>
    <p:sldId id="338" r:id="rId19"/>
    <p:sldId id="280" r:id="rId20"/>
    <p:sldId id="277" r:id="rId21"/>
    <p:sldId id="324" r:id="rId22"/>
    <p:sldId id="286" r:id="rId23"/>
    <p:sldId id="288" r:id="rId24"/>
    <p:sldId id="289" r:id="rId25"/>
    <p:sldId id="290" r:id="rId26"/>
    <p:sldId id="291" r:id="rId27"/>
    <p:sldId id="340" r:id="rId28"/>
    <p:sldId id="293" r:id="rId29"/>
    <p:sldId id="335" r:id="rId30"/>
    <p:sldId id="301" r:id="rId31"/>
    <p:sldId id="302" r:id="rId32"/>
    <p:sldId id="330" r:id="rId33"/>
    <p:sldId id="329" r:id="rId34"/>
    <p:sldId id="332" r:id="rId35"/>
    <p:sldId id="331" r:id="rId36"/>
    <p:sldId id="341" r:id="rId37"/>
    <p:sldId id="270"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urapaka Jagadeeswaran" initials="MJ" lastIdx="3" clrIdx="0">
    <p:extLst>
      <p:ext uri="{19B8F6BF-5375-455C-9EA6-DF929625EA0E}">
        <p15:presenceInfo xmlns:p15="http://schemas.microsoft.com/office/powerpoint/2012/main" userId="S::Murapaka.11801198@lpu.in::fcef4d0e-9943-4d5d-8eb9-1ef359d4d5b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3300"/>
    <a:srgbClr val="FFCC00"/>
    <a:srgbClr val="FF9900"/>
    <a:srgbClr val="CC0000"/>
    <a:srgbClr val="FF0000"/>
    <a:srgbClr val="FF3300"/>
    <a:srgbClr val="FF6600"/>
    <a:srgbClr val="FEB183"/>
    <a:srgbClr val="FC7C7C"/>
    <a:srgbClr val="FF0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667" autoAdjust="0"/>
    <p:restoredTop sz="94656"/>
  </p:normalViewPr>
  <p:slideViewPr>
    <p:cSldViewPr snapToGrid="0">
      <p:cViewPr varScale="1">
        <p:scale>
          <a:sx n="59" d="100"/>
          <a:sy n="59" d="100"/>
        </p:scale>
        <p:origin x="900" y="52"/>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62" d="100"/>
          <a:sy n="62" d="100"/>
        </p:scale>
        <p:origin x="3226" y="77"/>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9A62E4C-6373-4B1A-BBB8-6A16E3FE5121}" type="datetimeFigureOut">
              <a:rPr lang="en-IN" smtClean="0"/>
              <a:t>25-06-2024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9E94D6-8FD2-4AC2-8097-84FEE53EDA30}" type="slidenum">
              <a:rPr lang="en-IN" smtClean="0"/>
              <a:t>‹#›</a:t>
            </a:fld>
            <a:endParaRPr lang="en-IN"/>
          </a:p>
        </p:txBody>
      </p:sp>
    </p:spTree>
    <p:extLst>
      <p:ext uri="{BB962C8B-B14F-4D97-AF65-F5344CB8AC3E}">
        <p14:creationId xmlns:p14="http://schemas.microsoft.com/office/powerpoint/2010/main" val="35299201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3D9E94D6-8FD2-4AC2-8097-84FEE53EDA30}" type="slidenum">
              <a:rPr lang="en-IN" smtClean="0"/>
              <a:t>1</a:t>
            </a:fld>
            <a:endParaRPr lang="en-IN"/>
          </a:p>
        </p:txBody>
      </p:sp>
    </p:spTree>
    <p:extLst>
      <p:ext uri="{BB962C8B-B14F-4D97-AF65-F5344CB8AC3E}">
        <p14:creationId xmlns:p14="http://schemas.microsoft.com/office/powerpoint/2010/main" val="33159064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3D9E94D6-8FD2-4AC2-8097-84FEE53EDA30}" type="slidenum">
              <a:rPr lang="en-IN" smtClean="0"/>
              <a:t>22</a:t>
            </a:fld>
            <a:endParaRPr lang="en-IN"/>
          </a:p>
        </p:txBody>
      </p:sp>
    </p:spTree>
    <p:extLst>
      <p:ext uri="{BB962C8B-B14F-4D97-AF65-F5344CB8AC3E}">
        <p14:creationId xmlns:p14="http://schemas.microsoft.com/office/powerpoint/2010/main" val="4985437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3D9E94D6-8FD2-4AC2-8097-84FEE53EDA30}" type="slidenum">
              <a:rPr lang="en-IN" smtClean="0"/>
              <a:t>23</a:t>
            </a:fld>
            <a:endParaRPr lang="en-IN"/>
          </a:p>
        </p:txBody>
      </p:sp>
    </p:spTree>
    <p:extLst>
      <p:ext uri="{BB962C8B-B14F-4D97-AF65-F5344CB8AC3E}">
        <p14:creationId xmlns:p14="http://schemas.microsoft.com/office/powerpoint/2010/main" val="36946056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3D9E94D6-8FD2-4AC2-8097-84FEE53EDA30}" type="slidenum">
              <a:rPr lang="en-IN" smtClean="0"/>
              <a:t>28</a:t>
            </a:fld>
            <a:endParaRPr lang="en-IN"/>
          </a:p>
        </p:txBody>
      </p:sp>
    </p:spTree>
    <p:extLst>
      <p:ext uri="{BB962C8B-B14F-4D97-AF65-F5344CB8AC3E}">
        <p14:creationId xmlns:p14="http://schemas.microsoft.com/office/powerpoint/2010/main" val="33028218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3D9E94D6-8FD2-4AC2-8097-84FEE53EDA30}" type="slidenum">
              <a:rPr lang="en-IN" smtClean="0"/>
              <a:t>5</a:t>
            </a:fld>
            <a:endParaRPr lang="en-IN"/>
          </a:p>
        </p:txBody>
      </p:sp>
    </p:spTree>
    <p:extLst>
      <p:ext uri="{BB962C8B-B14F-4D97-AF65-F5344CB8AC3E}">
        <p14:creationId xmlns:p14="http://schemas.microsoft.com/office/powerpoint/2010/main" val="21792062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3D9E94D6-8FD2-4AC2-8097-84FEE53EDA30}" type="slidenum">
              <a:rPr lang="en-IN" smtClean="0"/>
              <a:t>7</a:t>
            </a:fld>
            <a:endParaRPr lang="en-IN"/>
          </a:p>
        </p:txBody>
      </p:sp>
    </p:spTree>
    <p:extLst>
      <p:ext uri="{BB962C8B-B14F-4D97-AF65-F5344CB8AC3E}">
        <p14:creationId xmlns:p14="http://schemas.microsoft.com/office/powerpoint/2010/main" val="5523041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3D9E94D6-8FD2-4AC2-8097-84FEE53EDA30}" type="slidenum">
              <a:rPr lang="en-IN" smtClean="0"/>
              <a:t>9</a:t>
            </a:fld>
            <a:endParaRPr lang="en-IN"/>
          </a:p>
        </p:txBody>
      </p:sp>
    </p:spTree>
    <p:extLst>
      <p:ext uri="{BB962C8B-B14F-4D97-AF65-F5344CB8AC3E}">
        <p14:creationId xmlns:p14="http://schemas.microsoft.com/office/powerpoint/2010/main" val="10330760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3D9E94D6-8FD2-4AC2-8097-84FEE53EDA30}" type="slidenum">
              <a:rPr lang="en-IN" smtClean="0"/>
              <a:t>13</a:t>
            </a:fld>
            <a:endParaRPr lang="en-IN"/>
          </a:p>
        </p:txBody>
      </p:sp>
    </p:spTree>
    <p:extLst>
      <p:ext uri="{BB962C8B-B14F-4D97-AF65-F5344CB8AC3E}">
        <p14:creationId xmlns:p14="http://schemas.microsoft.com/office/powerpoint/2010/main" val="11355504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3D9E94D6-8FD2-4AC2-8097-84FEE53EDA30}" type="slidenum">
              <a:rPr lang="en-IN" smtClean="0"/>
              <a:t>14</a:t>
            </a:fld>
            <a:endParaRPr lang="en-IN"/>
          </a:p>
        </p:txBody>
      </p:sp>
    </p:spTree>
    <p:extLst>
      <p:ext uri="{BB962C8B-B14F-4D97-AF65-F5344CB8AC3E}">
        <p14:creationId xmlns:p14="http://schemas.microsoft.com/office/powerpoint/2010/main" val="42672967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3D9E94D6-8FD2-4AC2-8097-84FEE53EDA30}" type="slidenum">
              <a:rPr lang="en-IN" smtClean="0"/>
              <a:t>19</a:t>
            </a:fld>
            <a:endParaRPr lang="en-IN"/>
          </a:p>
        </p:txBody>
      </p:sp>
    </p:spTree>
    <p:extLst>
      <p:ext uri="{BB962C8B-B14F-4D97-AF65-F5344CB8AC3E}">
        <p14:creationId xmlns:p14="http://schemas.microsoft.com/office/powerpoint/2010/main" val="32186743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3D9E94D6-8FD2-4AC2-8097-84FEE53EDA30}" type="slidenum">
              <a:rPr lang="en-IN" smtClean="0"/>
              <a:t>20</a:t>
            </a:fld>
            <a:endParaRPr lang="en-IN"/>
          </a:p>
        </p:txBody>
      </p:sp>
    </p:spTree>
    <p:extLst>
      <p:ext uri="{BB962C8B-B14F-4D97-AF65-F5344CB8AC3E}">
        <p14:creationId xmlns:p14="http://schemas.microsoft.com/office/powerpoint/2010/main" val="31555390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3D9E94D6-8FD2-4AC2-8097-84FEE53EDA30}" type="slidenum">
              <a:rPr lang="en-IN" smtClean="0"/>
              <a:t>21</a:t>
            </a:fld>
            <a:endParaRPr lang="en-IN"/>
          </a:p>
        </p:txBody>
      </p:sp>
    </p:spTree>
    <p:extLst>
      <p:ext uri="{BB962C8B-B14F-4D97-AF65-F5344CB8AC3E}">
        <p14:creationId xmlns:p14="http://schemas.microsoft.com/office/powerpoint/2010/main" val="1251862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899A11-8EBC-0A6E-1DF4-1E95647C0B7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C75DA2F6-C221-FDE9-DAE3-28E8E147C0F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AE6EFD8F-AEC9-4FDD-D4DA-4EBC3F31E929}"/>
              </a:ext>
            </a:extLst>
          </p:cNvPr>
          <p:cNvSpPr>
            <a:spLocks noGrp="1"/>
          </p:cNvSpPr>
          <p:nvPr>
            <p:ph type="dt" sz="half" idx="10"/>
          </p:nvPr>
        </p:nvSpPr>
        <p:spPr/>
        <p:txBody>
          <a:bodyPr/>
          <a:lstStyle/>
          <a:p>
            <a:fld id="{B05ABB0F-AE6A-47E9-88A2-3C1CD4DC50F1}" type="datetime1">
              <a:rPr lang="en-IN" smtClean="0"/>
              <a:t>25-06-2024</a:t>
            </a:fld>
            <a:endParaRPr lang="en-IN"/>
          </a:p>
        </p:txBody>
      </p:sp>
      <p:sp>
        <p:nvSpPr>
          <p:cNvPr id="5" name="Footer Placeholder 4">
            <a:extLst>
              <a:ext uri="{FF2B5EF4-FFF2-40B4-BE49-F238E27FC236}">
                <a16:creationId xmlns:a16="http://schemas.microsoft.com/office/drawing/2014/main" id="{30A08F71-3538-A2F8-2747-7E3694410BD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AA66616-E587-F136-563B-BD5B438A9BCE}"/>
              </a:ext>
            </a:extLst>
          </p:cNvPr>
          <p:cNvSpPr>
            <a:spLocks noGrp="1"/>
          </p:cNvSpPr>
          <p:nvPr>
            <p:ph type="sldNum" sz="quarter" idx="12"/>
          </p:nvPr>
        </p:nvSpPr>
        <p:spPr/>
        <p:txBody>
          <a:bodyPr/>
          <a:lstStyle/>
          <a:p>
            <a:fld id="{C25B9902-0077-4036-A50E-FC57E35A599C}" type="slidenum">
              <a:rPr lang="en-IN" smtClean="0"/>
              <a:t>‹#›</a:t>
            </a:fld>
            <a:endParaRPr lang="en-IN"/>
          </a:p>
        </p:txBody>
      </p:sp>
    </p:spTree>
    <p:extLst>
      <p:ext uri="{BB962C8B-B14F-4D97-AF65-F5344CB8AC3E}">
        <p14:creationId xmlns:p14="http://schemas.microsoft.com/office/powerpoint/2010/main" val="12241799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2856C4-6FF1-CF4C-0368-4C9302D5FB34}"/>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9196E04B-4006-CDEE-F639-799661471E2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C383CC4-44FD-F377-CC2F-923737C16660}"/>
              </a:ext>
            </a:extLst>
          </p:cNvPr>
          <p:cNvSpPr>
            <a:spLocks noGrp="1"/>
          </p:cNvSpPr>
          <p:nvPr>
            <p:ph type="dt" sz="half" idx="10"/>
          </p:nvPr>
        </p:nvSpPr>
        <p:spPr/>
        <p:txBody>
          <a:bodyPr/>
          <a:lstStyle/>
          <a:p>
            <a:fld id="{268C59A3-2653-414C-924F-C524581A384F}" type="datetime1">
              <a:rPr lang="en-IN" smtClean="0"/>
              <a:t>25-06-2024</a:t>
            </a:fld>
            <a:endParaRPr lang="en-IN"/>
          </a:p>
        </p:txBody>
      </p:sp>
      <p:sp>
        <p:nvSpPr>
          <p:cNvPr id="5" name="Footer Placeholder 4">
            <a:extLst>
              <a:ext uri="{FF2B5EF4-FFF2-40B4-BE49-F238E27FC236}">
                <a16:creationId xmlns:a16="http://schemas.microsoft.com/office/drawing/2014/main" id="{54D34455-1183-73B1-3418-0F8594DD277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F0AC75E-957E-E50D-CDCA-35065E22FDF1}"/>
              </a:ext>
            </a:extLst>
          </p:cNvPr>
          <p:cNvSpPr>
            <a:spLocks noGrp="1"/>
          </p:cNvSpPr>
          <p:nvPr>
            <p:ph type="sldNum" sz="quarter" idx="12"/>
          </p:nvPr>
        </p:nvSpPr>
        <p:spPr/>
        <p:txBody>
          <a:bodyPr/>
          <a:lstStyle/>
          <a:p>
            <a:fld id="{C25B9902-0077-4036-A50E-FC57E35A599C}" type="slidenum">
              <a:rPr lang="en-IN" smtClean="0"/>
              <a:t>‹#›</a:t>
            </a:fld>
            <a:endParaRPr lang="en-IN"/>
          </a:p>
        </p:txBody>
      </p:sp>
    </p:spTree>
    <p:extLst>
      <p:ext uri="{BB962C8B-B14F-4D97-AF65-F5344CB8AC3E}">
        <p14:creationId xmlns:p14="http://schemas.microsoft.com/office/powerpoint/2010/main" val="32642704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0D7A1F8-4285-A0E0-09F3-6AE4842AE64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0D4D064D-AE3B-17FB-8790-27A433D5705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125A075-1EB2-C504-95F4-540759DB5642}"/>
              </a:ext>
            </a:extLst>
          </p:cNvPr>
          <p:cNvSpPr>
            <a:spLocks noGrp="1"/>
          </p:cNvSpPr>
          <p:nvPr>
            <p:ph type="dt" sz="half" idx="10"/>
          </p:nvPr>
        </p:nvSpPr>
        <p:spPr/>
        <p:txBody>
          <a:bodyPr/>
          <a:lstStyle/>
          <a:p>
            <a:fld id="{EADA029C-7692-4ACA-AF75-6219D40ADD16}" type="datetime1">
              <a:rPr lang="en-IN" smtClean="0"/>
              <a:t>25-06-2024</a:t>
            </a:fld>
            <a:endParaRPr lang="en-IN"/>
          </a:p>
        </p:txBody>
      </p:sp>
      <p:sp>
        <p:nvSpPr>
          <p:cNvPr id="5" name="Footer Placeholder 4">
            <a:extLst>
              <a:ext uri="{FF2B5EF4-FFF2-40B4-BE49-F238E27FC236}">
                <a16:creationId xmlns:a16="http://schemas.microsoft.com/office/drawing/2014/main" id="{AD6E56BF-FCBA-EF33-8646-70C49CE9E47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4DB484F-FBBB-5064-AE9E-DCD35B508B55}"/>
              </a:ext>
            </a:extLst>
          </p:cNvPr>
          <p:cNvSpPr>
            <a:spLocks noGrp="1"/>
          </p:cNvSpPr>
          <p:nvPr>
            <p:ph type="sldNum" sz="quarter" idx="12"/>
          </p:nvPr>
        </p:nvSpPr>
        <p:spPr/>
        <p:txBody>
          <a:bodyPr/>
          <a:lstStyle/>
          <a:p>
            <a:fld id="{C25B9902-0077-4036-A50E-FC57E35A599C}" type="slidenum">
              <a:rPr lang="en-IN" smtClean="0"/>
              <a:t>‹#›</a:t>
            </a:fld>
            <a:endParaRPr lang="en-IN"/>
          </a:p>
        </p:txBody>
      </p:sp>
    </p:spTree>
    <p:extLst>
      <p:ext uri="{BB962C8B-B14F-4D97-AF65-F5344CB8AC3E}">
        <p14:creationId xmlns:p14="http://schemas.microsoft.com/office/powerpoint/2010/main" val="24625846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ACAF4F-E634-DBFB-830F-6C6FBD83FB70}"/>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41025702-5447-6425-8675-6874CBB50A0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51AFB21-1EAD-AA0C-F08F-4A821FD0445D}"/>
              </a:ext>
            </a:extLst>
          </p:cNvPr>
          <p:cNvSpPr>
            <a:spLocks noGrp="1"/>
          </p:cNvSpPr>
          <p:nvPr>
            <p:ph type="dt" sz="half" idx="10"/>
          </p:nvPr>
        </p:nvSpPr>
        <p:spPr/>
        <p:txBody>
          <a:bodyPr/>
          <a:lstStyle/>
          <a:p>
            <a:fld id="{122BF1D9-57C7-4A7C-980F-3E72D0CB4D24}" type="datetime1">
              <a:rPr lang="en-IN" smtClean="0"/>
              <a:t>25-06-2024</a:t>
            </a:fld>
            <a:endParaRPr lang="en-IN"/>
          </a:p>
        </p:txBody>
      </p:sp>
      <p:sp>
        <p:nvSpPr>
          <p:cNvPr id="5" name="Footer Placeholder 4">
            <a:extLst>
              <a:ext uri="{FF2B5EF4-FFF2-40B4-BE49-F238E27FC236}">
                <a16:creationId xmlns:a16="http://schemas.microsoft.com/office/drawing/2014/main" id="{860C8A55-95A5-E865-63F6-03C39DF1205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4093E26-DDE2-29A5-5AEE-612CADEB5963}"/>
              </a:ext>
            </a:extLst>
          </p:cNvPr>
          <p:cNvSpPr>
            <a:spLocks noGrp="1"/>
          </p:cNvSpPr>
          <p:nvPr>
            <p:ph type="sldNum" sz="quarter" idx="12"/>
          </p:nvPr>
        </p:nvSpPr>
        <p:spPr/>
        <p:txBody>
          <a:bodyPr/>
          <a:lstStyle/>
          <a:p>
            <a:fld id="{C25B9902-0077-4036-A50E-FC57E35A599C}" type="slidenum">
              <a:rPr lang="en-IN" smtClean="0"/>
              <a:t>‹#›</a:t>
            </a:fld>
            <a:endParaRPr lang="en-IN"/>
          </a:p>
        </p:txBody>
      </p:sp>
    </p:spTree>
    <p:extLst>
      <p:ext uri="{BB962C8B-B14F-4D97-AF65-F5344CB8AC3E}">
        <p14:creationId xmlns:p14="http://schemas.microsoft.com/office/powerpoint/2010/main" val="15291205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0B5829-CD71-D694-EDD7-C54B0B454A2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87B0E165-8F71-220A-C521-6DB9EF0428C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D8E9EC8-3610-8AC4-4790-5EB7489E8126}"/>
              </a:ext>
            </a:extLst>
          </p:cNvPr>
          <p:cNvSpPr>
            <a:spLocks noGrp="1"/>
          </p:cNvSpPr>
          <p:nvPr>
            <p:ph type="dt" sz="half" idx="10"/>
          </p:nvPr>
        </p:nvSpPr>
        <p:spPr/>
        <p:txBody>
          <a:bodyPr/>
          <a:lstStyle/>
          <a:p>
            <a:fld id="{0298EB98-6DE4-4216-8E98-ED8E488271E2}" type="datetime1">
              <a:rPr lang="en-IN" smtClean="0"/>
              <a:t>25-06-2024</a:t>
            </a:fld>
            <a:endParaRPr lang="en-IN"/>
          </a:p>
        </p:txBody>
      </p:sp>
      <p:sp>
        <p:nvSpPr>
          <p:cNvPr id="5" name="Footer Placeholder 4">
            <a:extLst>
              <a:ext uri="{FF2B5EF4-FFF2-40B4-BE49-F238E27FC236}">
                <a16:creationId xmlns:a16="http://schemas.microsoft.com/office/drawing/2014/main" id="{7742EDF4-459D-AE05-04DF-F876BB85262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F167558-1F04-704B-3144-2D779AB2EBE3}"/>
              </a:ext>
            </a:extLst>
          </p:cNvPr>
          <p:cNvSpPr>
            <a:spLocks noGrp="1"/>
          </p:cNvSpPr>
          <p:nvPr>
            <p:ph type="sldNum" sz="quarter" idx="12"/>
          </p:nvPr>
        </p:nvSpPr>
        <p:spPr/>
        <p:txBody>
          <a:bodyPr/>
          <a:lstStyle/>
          <a:p>
            <a:fld id="{C25B9902-0077-4036-A50E-FC57E35A599C}" type="slidenum">
              <a:rPr lang="en-IN" smtClean="0"/>
              <a:t>‹#›</a:t>
            </a:fld>
            <a:endParaRPr lang="en-IN"/>
          </a:p>
        </p:txBody>
      </p:sp>
    </p:spTree>
    <p:extLst>
      <p:ext uri="{BB962C8B-B14F-4D97-AF65-F5344CB8AC3E}">
        <p14:creationId xmlns:p14="http://schemas.microsoft.com/office/powerpoint/2010/main" val="25120957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72C6B4-8FA2-DBCF-471C-72BD523E80B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340C320C-56C1-AC5C-E714-E089D705C74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3FD30448-EA01-9E77-86BE-84CB2B04CC2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33417AB9-53A2-A7F6-FA73-7D6B44A532F7}"/>
              </a:ext>
            </a:extLst>
          </p:cNvPr>
          <p:cNvSpPr>
            <a:spLocks noGrp="1"/>
          </p:cNvSpPr>
          <p:nvPr>
            <p:ph type="dt" sz="half" idx="10"/>
          </p:nvPr>
        </p:nvSpPr>
        <p:spPr/>
        <p:txBody>
          <a:bodyPr/>
          <a:lstStyle/>
          <a:p>
            <a:fld id="{86C2CB6D-6787-4D11-897D-074195449C8A}" type="datetime1">
              <a:rPr lang="en-IN" smtClean="0"/>
              <a:t>25-06-2024</a:t>
            </a:fld>
            <a:endParaRPr lang="en-IN"/>
          </a:p>
        </p:txBody>
      </p:sp>
      <p:sp>
        <p:nvSpPr>
          <p:cNvPr id="6" name="Footer Placeholder 5">
            <a:extLst>
              <a:ext uri="{FF2B5EF4-FFF2-40B4-BE49-F238E27FC236}">
                <a16:creationId xmlns:a16="http://schemas.microsoft.com/office/drawing/2014/main" id="{00C83F1F-BE77-6150-D168-7D798AFFCAD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B70DA88-8D9C-ADF4-3B00-6EF8BA84AB7E}"/>
              </a:ext>
            </a:extLst>
          </p:cNvPr>
          <p:cNvSpPr>
            <a:spLocks noGrp="1"/>
          </p:cNvSpPr>
          <p:nvPr>
            <p:ph type="sldNum" sz="quarter" idx="12"/>
          </p:nvPr>
        </p:nvSpPr>
        <p:spPr/>
        <p:txBody>
          <a:bodyPr/>
          <a:lstStyle/>
          <a:p>
            <a:fld id="{C25B9902-0077-4036-A50E-FC57E35A599C}" type="slidenum">
              <a:rPr lang="en-IN" smtClean="0"/>
              <a:t>‹#›</a:t>
            </a:fld>
            <a:endParaRPr lang="en-IN"/>
          </a:p>
        </p:txBody>
      </p:sp>
    </p:spTree>
    <p:extLst>
      <p:ext uri="{BB962C8B-B14F-4D97-AF65-F5344CB8AC3E}">
        <p14:creationId xmlns:p14="http://schemas.microsoft.com/office/powerpoint/2010/main" val="24319665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1B930-6094-8E01-441D-7DBA7839229E}"/>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D68B9A95-1EA5-9875-22AD-F1F169706FF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27EFA52-7EA3-D83A-F61C-9CAAAC31BF9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3FAC2428-6057-9408-106A-9E01C5C53F0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4032E93-78E3-CDD8-0747-CFC38F35A0D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E6096DF3-E2FA-8901-E1D0-217FF05F9392}"/>
              </a:ext>
            </a:extLst>
          </p:cNvPr>
          <p:cNvSpPr>
            <a:spLocks noGrp="1"/>
          </p:cNvSpPr>
          <p:nvPr>
            <p:ph type="dt" sz="half" idx="10"/>
          </p:nvPr>
        </p:nvSpPr>
        <p:spPr/>
        <p:txBody>
          <a:bodyPr/>
          <a:lstStyle/>
          <a:p>
            <a:fld id="{5E65AE3D-36CE-40ED-9C2B-CF93B6F703D5}" type="datetime1">
              <a:rPr lang="en-IN" smtClean="0"/>
              <a:t>25-06-2024</a:t>
            </a:fld>
            <a:endParaRPr lang="en-IN"/>
          </a:p>
        </p:txBody>
      </p:sp>
      <p:sp>
        <p:nvSpPr>
          <p:cNvPr id="8" name="Footer Placeholder 7">
            <a:extLst>
              <a:ext uri="{FF2B5EF4-FFF2-40B4-BE49-F238E27FC236}">
                <a16:creationId xmlns:a16="http://schemas.microsoft.com/office/drawing/2014/main" id="{CF194974-B08C-115A-EB8C-9429853B0864}"/>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9C2929AE-019B-ACFE-0C45-70081788CB6B}"/>
              </a:ext>
            </a:extLst>
          </p:cNvPr>
          <p:cNvSpPr>
            <a:spLocks noGrp="1"/>
          </p:cNvSpPr>
          <p:nvPr>
            <p:ph type="sldNum" sz="quarter" idx="12"/>
          </p:nvPr>
        </p:nvSpPr>
        <p:spPr/>
        <p:txBody>
          <a:bodyPr/>
          <a:lstStyle/>
          <a:p>
            <a:fld id="{C25B9902-0077-4036-A50E-FC57E35A599C}" type="slidenum">
              <a:rPr lang="en-IN" smtClean="0"/>
              <a:t>‹#›</a:t>
            </a:fld>
            <a:endParaRPr lang="en-IN"/>
          </a:p>
        </p:txBody>
      </p:sp>
    </p:spTree>
    <p:extLst>
      <p:ext uri="{BB962C8B-B14F-4D97-AF65-F5344CB8AC3E}">
        <p14:creationId xmlns:p14="http://schemas.microsoft.com/office/powerpoint/2010/main" val="32807032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DBE20E-97FC-4EE8-026F-FE3D16698EB2}"/>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1ACDB354-B02C-0C47-F6C8-AE076CF96A71}"/>
              </a:ext>
            </a:extLst>
          </p:cNvPr>
          <p:cNvSpPr>
            <a:spLocks noGrp="1"/>
          </p:cNvSpPr>
          <p:nvPr>
            <p:ph type="dt" sz="half" idx="10"/>
          </p:nvPr>
        </p:nvSpPr>
        <p:spPr/>
        <p:txBody>
          <a:bodyPr/>
          <a:lstStyle/>
          <a:p>
            <a:fld id="{A1669D40-A8CA-428C-985F-6575041BC5C7}" type="datetime1">
              <a:rPr lang="en-IN" smtClean="0"/>
              <a:t>25-06-2024</a:t>
            </a:fld>
            <a:endParaRPr lang="en-IN"/>
          </a:p>
        </p:txBody>
      </p:sp>
      <p:sp>
        <p:nvSpPr>
          <p:cNvPr id="4" name="Footer Placeholder 3">
            <a:extLst>
              <a:ext uri="{FF2B5EF4-FFF2-40B4-BE49-F238E27FC236}">
                <a16:creationId xmlns:a16="http://schemas.microsoft.com/office/drawing/2014/main" id="{4BAC7C96-BE48-B2CA-CD85-27FC4E256E55}"/>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65DAAC9F-3C69-66A2-63E0-0284E7791C2C}"/>
              </a:ext>
            </a:extLst>
          </p:cNvPr>
          <p:cNvSpPr>
            <a:spLocks noGrp="1"/>
          </p:cNvSpPr>
          <p:nvPr>
            <p:ph type="sldNum" sz="quarter" idx="12"/>
          </p:nvPr>
        </p:nvSpPr>
        <p:spPr/>
        <p:txBody>
          <a:bodyPr/>
          <a:lstStyle/>
          <a:p>
            <a:fld id="{C25B9902-0077-4036-A50E-FC57E35A599C}" type="slidenum">
              <a:rPr lang="en-IN" smtClean="0"/>
              <a:t>‹#›</a:t>
            </a:fld>
            <a:endParaRPr lang="en-IN"/>
          </a:p>
        </p:txBody>
      </p:sp>
    </p:spTree>
    <p:extLst>
      <p:ext uri="{BB962C8B-B14F-4D97-AF65-F5344CB8AC3E}">
        <p14:creationId xmlns:p14="http://schemas.microsoft.com/office/powerpoint/2010/main" val="42650784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047D2E3-93E0-F528-1855-DB35EF761DBB}"/>
              </a:ext>
            </a:extLst>
          </p:cNvPr>
          <p:cNvSpPr>
            <a:spLocks noGrp="1"/>
          </p:cNvSpPr>
          <p:nvPr>
            <p:ph type="dt" sz="half" idx="10"/>
          </p:nvPr>
        </p:nvSpPr>
        <p:spPr/>
        <p:txBody>
          <a:bodyPr/>
          <a:lstStyle/>
          <a:p>
            <a:fld id="{5AD7578F-1E57-4554-ABEE-F406B549DD00}" type="datetime1">
              <a:rPr lang="en-IN" smtClean="0"/>
              <a:t>25-06-2024</a:t>
            </a:fld>
            <a:endParaRPr lang="en-IN"/>
          </a:p>
        </p:txBody>
      </p:sp>
      <p:sp>
        <p:nvSpPr>
          <p:cNvPr id="3" name="Footer Placeholder 2">
            <a:extLst>
              <a:ext uri="{FF2B5EF4-FFF2-40B4-BE49-F238E27FC236}">
                <a16:creationId xmlns:a16="http://schemas.microsoft.com/office/drawing/2014/main" id="{DC58101F-90A3-7D4B-4EAB-0029AB73288B}"/>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54527AE5-CE9F-E525-970F-9D9BFF8B95B3}"/>
              </a:ext>
            </a:extLst>
          </p:cNvPr>
          <p:cNvSpPr>
            <a:spLocks noGrp="1"/>
          </p:cNvSpPr>
          <p:nvPr>
            <p:ph type="sldNum" sz="quarter" idx="12"/>
          </p:nvPr>
        </p:nvSpPr>
        <p:spPr/>
        <p:txBody>
          <a:bodyPr/>
          <a:lstStyle/>
          <a:p>
            <a:fld id="{C25B9902-0077-4036-A50E-FC57E35A599C}" type="slidenum">
              <a:rPr lang="en-IN" smtClean="0"/>
              <a:t>‹#›</a:t>
            </a:fld>
            <a:endParaRPr lang="en-IN"/>
          </a:p>
        </p:txBody>
      </p:sp>
    </p:spTree>
    <p:extLst>
      <p:ext uri="{BB962C8B-B14F-4D97-AF65-F5344CB8AC3E}">
        <p14:creationId xmlns:p14="http://schemas.microsoft.com/office/powerpoint/2010/main" val="17327480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EB05E1-5A02-E04D-7D20-D21B76590BA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CF8843C9-FB60-521C-838B-D5FF360F448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037AB596-7423-7EF6-FD47-5794802E5F7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C4AF93A-9F85-EBA3-5164-DF82A98021DE}"/>
              </a:ext>
            </a:extLst>
          </p:cNvPr>
          <p:cNvSpPr>
            <a:spLocks noGrp="1"/>
          </p:cNvSpPr>
          <p:nvPr>
            <p:ph type="dt" sz="half" idx="10"/>
          </p:nvPr>
        </p:nvSpPr>
        <p:spPr/>
        <p:txBody>
          <a:bodyPr/>
          <a:lstStyle/>
          <a:p>
            <a:fld id="{03720256-444D-4D86-A537-D2AF92B772AF}" type="datetime1">
              <a:rPr lang="en-IN" smtClean="0"/>
              <a:t>25-06-2024</a:t>
            </a:fld>
            <a:endParaRPr lang="en-IN"/>
          </a:p>
        </p:txBody>
      </p:sp>
      <p:sp>
        <p:nvSpPr>
          <p:cNvPr id="6" name="Footer Placeholder 5">
            <a:extLst>
              <a:ext uri="{FF2B5EF4-FFF2-40B4-BE49-F238E27FC236}">
                <a16:creationId xmlns:a16="http://schemas.microsoft.com/office/drawing/2014/main" id="{7DFF1FF8-370D-428D-D805-DC72CDD3372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13C2C32-82F8-9198-9A13-5649D571B1E5}"/>
              </a:ext>
            </a:extLst>
          </p:cNvPr>
          <p:cNvSpPr>
            <a:spLocks noGrp="1"/>
          </p:cNvSpPr>
          <p:nvPr>
            <p:ph type="sldNum" sz="quarter" idx="12"/>
          </p:nvPr>
        </p:nvSpPr>
        <p:spPr/>
        <p:txBody>
          <a:bodyPr/>
          <a:lstStyle/>
          <a:p>
            <a:fld id="{C25B9902-0077-4036-A50E-FC57E35A599C}" type="slidenum">
              <a:rPr lang="en-IN" smtClean="0"/>
              <a:t>‹#›</a:t>
            </a:fld>
            <a:endParaRPr lang="en-IN"/>
          </a:p>
        </p:txBody>
      </p:sp>
    </p:spTree>
    <p:extLst>
      <p:ext uri="{BB962C8B-B14F-4D97-AF65-F5344CB8AC3E}">
        <p14:creationId xmlns:p14="http://schemas.microsoft.com/office/powerpoint/2010/main" val="24230969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5C4A49-8EAB-0D28-2539-449EDDF55B1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D4D7A9CB-4DE7-FD51-BEC8-44CEF6256AD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3E95E529-19C7-75E5-D3D5-79A76DE030F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CB1C718-E78E-1F87-3991-3A45444D4D2C}"/>
              </a:ext>
            </a:extLst>
          </p:cNvPr>
          <p:cNvSpPr>
            <a:spLocks noGrp="1"/>
          </p:cNvSpPr>
          <p:nvPr>
            <p:ph type="dt" sz="half" idx="10"/>
          </p:nvPr>
        </p:nvSpPr>
        <p:spPr/>
        <p:txBody>
          <a:bodyPr/>
          <a:lstStyle/>
          <a:p>
            <a:fld id="{FDDDEB05-3C48-4C8C-A0A8-A7F183AE8F95}" type="datetime1">
              <a:rPr lang="en-IN" smtClean="0"/>
              <a:t>25-06-2024</a:t>
            </a:fld>
            <a:endParaRPr lang="en-IN"/>
          </a:p>
        </p:txBody>
      </p:sp>
      <p:sp>
        <p:nvSpPr>
          <p:cNvPr id="6" name="Footer Placeholder 5">
            <a:extLst>
              <a:ext uri="{FF2B5EF4-FFF2-40B4-BE49-F238E27FC236}">
                <a16:creationId xmlns:a16="http://schemas.microsoft.com/office/drawing/2014/main" id="{99BD2B8E-285F-A1F4-CC6C-C1B7D149D91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DC7427C-2D28-9FEB-E909-7FAF93DAF01D}"/>
              </a:ext>
            </a:extLst>
          </p:cNvPr>
          <p:cNvSpPr>
            <a:spLocks noGrp="1"/>
          </p:cNvSpPr>
          <p:nvPr>
            <p:ph type="sldNum" sz="quarter" idx="12"/>
          </p:nvPr>
        </p:nvSpPr>
        <p:spPr/>
        <p:txBody>
          <a:bodyPr/>
          <a:lstStyle/>
          <a:p>
            <a:fld id="{C25B9902-0077-4036-A50E-FC57E35A599C}" type="slidenum">
              <a:rPr lang="en-IN" smtClean="0"/>
              <a:t>‹#›</a:t>
            </a:fld>
            <a:endParaRPr lang="en-IN"/>
          </a:p>
        </p:txBody>
      </p:sp>
    </p:spTree>
    <p:extLst>
      <p:ext uri="{BB962C8B-B14F-4D97-AF65-F5344CB8AC3E}">
        <p14:creationId xmlns:p14="http://schemas.microsoft.com/office/powerpoint/2010/main" val="35279691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5A3AB29-2E0D-3EDE-08FE-486C7AA7F4E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9D1B26C4-F942-E5CB-F2B6-5FEEEACBABA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78D85ED-B5FE-D72A-02FC-2896FE4DA02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374F780-FF7B-4071-BE02-85D8CF6262A1}" type="datetime1">
              <a:rPr lang="en-IN" smtClean="0"/>
              <a:t>25-06-2024</a:t>
            </a:fld>
            <a:endParaRPr lang="en-IN"/>
          </a:p>
        </p:txBody>
      </p:sp>
      <p:sp>
        <p:nvSpPr>
          <p:cNvPr id="5" name="Footer Placeholder 4">
            <a:extLst>
              <a:ext uri="{FF2B5EF4-FFF2-40B4-BE49-F238E27FC236}">
                <a16:creationId xmlns:a16="http://schemas.microsoft.com/office/drawing/2014/main" id="{0E4D7796-B355-CB58-9860-152DF1B606A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3F9EADB8-F344-9A42-D9FC-E03B9486C99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25B9902-0077-4036-A50E-FC57E35A599C}" type="slidenum">
              <a:rPr lang="en-IN" smtClean="0"/>
              <a:t>‹#›</a:t>
            </a:fld>
            <a:endParaRPr lang="en-IN"/>
          </a:p>
        </p:txBody>
      </p:sp>
    </p:spTree>
    <p:extLst>
      <p:ext uri="{BB962C8B-B14F-4D97-AF65-F5344CB8AC3E}">
        <p14:creationId xmlns:p14="http://schemas.microsoft.com/office/powerpoint/2010/main" val="252150800"/>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hyperlink" Target="https://www.sciencedirect.com/science/article/pii/S2666912923000107#bib44" TargetMode="External"/><Relationship Id="rId3" Type="http://schemas.openxmlformats.org/officeDocument/2006/relationships/image" Target="../media/image1.jpeg"/><Relationship Id="rId7" Type="http://schemas.openxmlformats.org/officeDocument/2006/relationships/hyperlink" Target="https://www.sciencedirect.com/science/article/pii/S2666912923000107#bib18" TargetMode="External"/><Relationship Id="rId2" Type="http://schemas.openxmlformats.org/officeDocument/2006/relationships/hyperlink" Target="https://sciprofiles.com/profile/1689049?utm_source=mdpi.com&amp;utm_medium=website&amp;utm_campaign=avatar_name" TargetMode="External"/><Relationship Id="rId1" Type="http://schemas.openxmlformats.org/officeDocument/2006/relationships/slideLayout" Target="../slideLayouts/slideLayout7.xml"/><Relationship Id="rId6" Type="http://schemas.openxmlformats.org/officeDocument/2006/relationships/hyperlink" Target="https://www.sciencedirect.com/science/article/pii/S2666912923000107#bib90" TargetMode="External"/><Relationship Id="rId5" Type="http://schemas.openxmlformats.org/officeDocument/2006/relationships/image" Target="../media/image24.png"/><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image" Target="../media/image25.jpeg"/><Relationship Id="rId7" Type="http://schemas.openxmlformats.org/officeDocument/2006/relationships/hyperlink" Target="https://www.sciencedirect.com/science/article/pii/S2666912923000107#bib1" TargetMode="External"/><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hyperlink" Target="https://www.sciencedirect.com/science/article/pii/S2666912923000107#bib34" TargetMode="External"/><Relationship Id="rId5" Type="http://schemas.microsoft.com/office/2007/relationships/hdphoto" Target="../media/hdphoto10.wdp"/><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7.png"/><Relationship Id="rId1" Type="http://schemas.openxmlformats.org/officeDocument/2006/relationships/slideLayout" Target="../slideLayouts/slideLayout7.xml"/><Relationship Id="rId5" Type="http://schemas.openxmlformats.org/officeDocument/2006/relationships/image" Target="../media/image28.png"/><Relationship Id="rId4" Type="http://schemas.openxmlformats.org/officeDocument/2006/relationships/image" Target="../media/image1.jpeg"/></Relationships>
</file>

<file path=ppt/slides/_rels/slide13.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1.jpeg"/><Relationship Id="rId7" Type="http://schemas.openxmlformats.org/officeDocument/2006/relationships/image" Target="../media/image32.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31.png"/><Relationship Id="rId11" Type="http://schemas.openxmlformats.org/officeDocument/2006/relationships/image" Target="../media/image36.png"/><Relationship Id="rId5" Type="http://schemas.microsoft.com/office/2007/relationships/hdphoto" Target="../media/hdphoto11.wdp"/><Relationship Id="rId10" Type="http://schemas.openxmlformats.org/officeDocument/2006/relationships/image" Target="../media/image35.png"/><Relationship Id="rId4" Type="http://schemas.openxmlformats.org/officeDocument/2006/relationships/image" Target="../media/image29.png"/><Relationship Id="rId9" Type="http://schemas.openxmlformats.org/officeDocument/2006/relationships/image" Target="../media/image34.png"/></Relationships>
</file>

<file path=ppt/slides/_rels/slide1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37.png"/><Relationship Id="rId4" Type="http://schemas.openxmlformats.org/officeDocument/2006/relationships/image" Target="../media/image30.png"/></Relationships>
</file>

<file path=ppt/slides/_rels/slide1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1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43.png"/><Relationship Id="rId4" Type="http://schemas.openxmlformats.org/officeDocument/2006/relationships/image" Target="../media/image42.png"/></Relationships>
</file>

<file path=ppt/slides/_rels/slide1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hyperlink" Target="https://doi.org/10.1007/s00466-022-02257-9" TargetMode="External"/><Relationship Id="rId5" Type="http://schemas.microsoft.com/office/2007/relationships/hdphoto" Target="../media/hdphoto12.wdp"/><Relationship Id="rId4" Type="http://schemas.openxmlformats.org/officeDocument/2006/relationships/image" Target="../media/image44.png"/></Relationships>
</file>

<file path=ppt/slides/_rels/slide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8" Type="http://schemas.openxmlformats.org/officeDocument/2006/relationships/image" Target="../media/image48.png"/><Relationship Id="rId13" Type="http://schemas.openxmlformats.org/officeDocument/2006/relationships/image" Target="../media/image54.png"/><Relationship Id="rId3" Type="http://schemas.openxmlformats.org/officeDocument/2006/relationships/image" Target="../media/image1.jpeg"/><Relationship Id="rId7" Type="http://schemas.openxmlformats.org/officeDocument/2006/relationships/image" Target="../media/image49.png"/><Relationship Id="rId12" Type="http://schemas.openxmlformats.org/officeDocument/2006/relationships/image" Target="../media/image53.png"/><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image" Target="../media/image47.png"/><Relationship Id="rId11" Type="http://schemas.openxmlformats.org/officeDocument/2006/relationships/image" Target="../media/image52.png"/><Relationship Id="rId5" Type="http://schemas.openxmlformats.org/officeDocument/2006/relationships/image" Target="../media/image45.png"/><Relationship Id="rId10" Type="http://schemas.openxmlformats.org/officeDocument/2006/relationships/image" Target="../media/image51.png"/><Relationship Id="rId4" Type="http://schemas.openxmlformats.org/officeDocument/2006/relationships/image" Target="../media/image46.png"/><Relationship Id="rId9" Type="http://schemas.openxmlformats.org/officeDocument/2006/relationships/image" Target="../media/image50.png"/></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56.png"/></Relationships>
</file>

<file path=ppt/slides/_rels/slide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57.png"/></Relationships>
</file>

<file path=ppt/slides/_rels/slide22.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1.jpeg"/><Relationship Id="rId7" Type="http://schemas.openxmlformats.org/officeDocument/2006/relationships/image" Target="../media/image61.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 Id="rId9" Type="http://schemas.openxmlformats.org/officeDocument/2006/relationships/image" Target="../media/image63.png"/></Relationships>
</file>

<file path=ppt/slides/_rels/slide2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64.png"/></Relationships>
</file>

<file path=ppt/slides/_rels/slide2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6.png"/><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2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8.png"/><Relationship Id="rId1" Type="http://schemas.openxmlformats.org/officeDocument/2006/relationships/slideLayout" Target="../slideLayouts/slideLayout7.xml"/><Relationship Id="rId4" Type="http://schemas.openxmlformats.org/officeDocument/2006/relationships/image" Target="../media/image69.png"/></Relationships>
</file>

<file path=ppt/slides/_rels/slide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1.jpeg"/><Relationship Id="rId5" Type="http://schemas.openxmlformats.org/officeDocument/2006/relationships/image" Target="../media/image72.png"/><Relationship Id="rId4" Type="http://schemas.openxmlformats.org/officeDocument/2006/relationships/image" Target="../media/image71.png"/></Relationships>
</file>

<file path=ppt/slides/_rels/slide2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75.png"/></Relationships>
</file>

<file path=ppt/slides/_rels/slide3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8" Type="http://schemas.openxmlformats.org/officeDocument/2006/relationships/hyperlink" Target="https://www.sciencedirect.com/science/article/pii/S2666912923000107#bib44" TargetMode="External"/><Relationship Id="rId3" Type="http://schemas.openxmlformats.org/officeDocument/2006/relationships/hyperlink" Target="https://sciprofiles.com/profile/1689049?utm_source=mdpi.com&amp;utm_medium=website&amp;utm_campaign=avatar_name" TargetMode="External"/><Relationship Id="rId7" Type="http://schemas.openxmlformats.org/officeDocument/2006/relationships/hyperlink" Target="https://www.sciencedirect.com/science/article/pii/S2666912923000107#bib18" TargetMode="External"/><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hyperlink" Target="https://www.sciencedirect.com/science/article/pii/S2666912923000107#bib90" TargetMode="External"/><Relationship Id="rId5" Type="http://schemas.openxmlformats.org/officeDocument/2006/relationships/hyperlink" Target="https://www.cisc-icca.ca/opportunities-for-wire-arc-additive-manufacturing-in-steel-structures%20%5b5" TargetMode="External"/><Relationship Id="rId4" Type="http://schemas.openxmlformats.org/officeDocument/2006/relationships/hyperlink" Target="https://www.cisc-icca.ca/opportunities-for-wire-arc-additive-manufacturing-in-steel-structures" TargetMode="External"/></Relationships>
</file>

<file path=ppt/slides/_rels/slide36.xml.rels><?xml version="1.0" encoding="UTF-8" standalone="yes"?>
<Relationships xmlns="http://schemas.openxmlformats.org/package/2006/relationships"><Relationship Id="rId3" Type="http://schemas.openxmlformats.org/officeDocument/2006/relationships/hyperlink" Target="https://www.sciencedirect.com/science/article/pii/S2666912923000107#bib1" TargetMode="External"/><Relationship Id="rId2" Type="http://schemas.openxmlformats.org/officeDocument/2006/relationships/hyperlink" Target="https://www.sciencedirect.com/science/article/pii/S2666912923000107#bib34" TargetMode="External"/><Relationship Id="rId1" Type="http://schemas.openxmlformats.org/officeDocument/2006/relationships/slideLayout" Target="../slideLayouts/slideLayout7.xml"/><Relationship Id="rId6" Type="http://schemas.openxmlformats.org/officeDocument/2006/relationships/image" Target="../media/image1.jpeg"/><Relationship Id="rId5" Type="http://schemas.openxmlformats.org/officeDocument/2006/relationships/hyperlink" Target="https://doi.org/10.1007/s00466-022-02257-9" TargetMode="External"/><Relationship Id="rId4" Type="http://schemas.openxmlformats.org/officeDocument/2006/relationships/hyperlink" Target="https://www.cisc-icca.ca/opportunities-for-wire-arc-additive-manufacturing-in-steel-structures"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5.png"/><Relationship Id="rId7" Type="http://schemas.openxmlformats.org/officeDocument/2006/relationships/hyperlink" Target="https://www.cisc-icca.ca/opportunities-for-wire-arc-additive-manufacturing-in-steel-structures" TargetMode="External"/><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1.jpeg"/><Relationship Id="rId5" Type="http://schemas.openxmlformats.org/officeDocument/2006/relationships/image" Target="../media/image6.png"/><Relationship Id="rId4" Type="http://schemas.openxmlformats.org/officeDocument/2006/relationships/hyperlink" Target="https://sciprofiles.com/profile/1689049?utm_source=mdpi.com&amp;utm_medium=website&amp;utm_campaign=avatar_name" TargetMode="External"/><Relationship Id="rId9" Type="http://schemas.microsoft.com/office/2007/relationships/hdphoto" Target="../media/hdphoto1.wdp"/></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3.png"/><Relationship Id="rId18" Type="http://schemas.microsoft.com/office/2007/relationships/hdphoto" Target="../media/hdphoto8.wdp"/><Relationship Id="rId3" Type="http://schemas.openxmlformats.org/officeDocument/2006/relationships/image" Target="../media/image1.jpeg"/><Relationship Id="rId21" Type="http://schemas.openxmlformats.org/officeDocument/2006/relationships/image" Target="../media/image18.png"/><Relationship Id="rId7" Type="http://schemas.microsoft.com/office/2007/relationships/hdphoto" Target="../media/hdphoto3.wdp"/><Relationship Id="rId12" Type="http://schemas.microsoft.com/office/2007/relationships/hdphoto" Target="../media/hdphoto5.wdp"/><Relationship Id="rId17" Type="http://schemas.openxmlformats.org/officeDocument/2006/relationships/image" Target="../media/image15.png"/><Relationship Id="rId2" Type="http://schemas.openxmlformats.org/officeDocument/2006/relationships/notesSlide" Target="../notesSlides/notesSlide3.xml"/><Relationship Id="rId16" Type="http://schemas.microsoft.com/office/2007/relationships/hdphoto" Target="../media/hdphoto7.wdp"/><Relationship Id="rId20"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12.png"/><Relationship Id="rId24" Type="http://schemas.microsoft.com/office/2007/relationships/hdphoto" Target="../media/hdphoto9.wdp"/><Relationship Id="rId5" Type="http://schemas.microsoft.com/office/2007/relationships/hdphoto" Target="../media/hdphoto2.wdp"/><Relationship Id="rId15" Type="http://schemas.openxmlformats.org/officeDocument/2006/relationships/image" Target="../media/image14.png"/><Relationship Id="rId23" Type="http://schemas.openxmlformats.org/officeDocument/2006/relationships/image" Target="../media/image20.png"/><Relationship Id="rId10" Type="http://schemas.openxmlformats.org/officeDocument/2006/relationships/image" Target="../media/image11.png"/><Relationship Id="rId19" Type="http://schemas.openxmlformats.org/officeDocument/2006/relationships/image" Target="../media/image16.png"/><Relationship Id="rId4" Type="http://schemas.openxmlformats.org/officeDocument/2006/relationships/image" Target="../media/image8.png"/><Relationship Id="rId9" Type="http://schemas.microsoft.com/office/2007/relationships/hdphoto" Target="../media/hdphoto4.wdp"/><Relationship Id="rId14" Type="http://schemas.microsoft.com/office/2007/relationships/hdphoto" Target="../media/hdphoto6.wdp"/><Relationship Id="rId22" Type="http://schemas.openxmlformats.org/officeDocument/2006/relationships/image" Target="../media/image19.png"/></Relationships>
</file>

<file path=ppt/slides/_rels/slide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image" Target="../media/image2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IIT Hyderabad Logo_Final Design.jpg">
            <a:extLst>
              <a:ext uri="{FF2B5EF4-FFF2-40B4-BE49-F238E27FC236}">
                <a16:creationId xmlns:a16="http://schemas.microsoft.com/office/drawing/2014/main" id="{7C561FF9-5D17-EC13-8DC6-E8B1C9FB33C6}"/>
              </a:ext>
            </a:extLst>
          </p:cNvPr>
          <p:cNvPicPr>
            <a:picLocks noChangeAspect="1"/>
          </p:cNvPicPr>
          <p:nvPr/>
        </p:nvPicPr>
        <p:blipFill>
          <a:blip r:embed="rId3"/>
          <a:stretch>
            <a:fillRect/>
          </a:stretch>
        </p:blipFill>
        <p:spPr>
          <a:xfrm>
            <a:off x="5368203" y="2306758"/>
            <a:ext cx="1428406" cy="1438357"/>
          </a:xfrm>
          <a:prstGeom prst="rect">
            <a:avLst/>
          </a:prstGeom>
        </p:spPr>
      </p:pic>
      <p:sp>
        <p:nvSpPr>
          <p:cNvPr id="3" name="TextBox 2">
            <a:extLst>
              <a:ext uri="{FF2B5EF4-FFF2-40B4-BE49-F238E27FC236}">
                <a16:creationId xmlns:a16="http://schemas.microsoft.com/office/drawing/2014/main" id="{04673822-860F-B2BA-23AE-0AFD7CD0A719}"/>
              </a:ext>
            </a:extLst>
          </p:cNvPr>
          <p:cNvSpPr txBox="1"/>
          <p:nvPr/>
        </p:nvSpPr>
        <p:spPr>
          <a:xfrm>
            <a:off x="27187" y="353603"/>
            <a:ext cx="12164813" cy="1815882"/>
          </a:xfrm>
          <a:prstGeom prst="rect">
            <a:avLst/>
          </a:prstGeom>
          <a:noFill/>
        </p:spPr>
        <p:txBody>
          <a:bodyPr wrap="square" rtlCol="0">
            <a:spAutoFit/>
          </a:bodyPr>
          <a:lstStyle/>
          <a:p>
            <a:pPr algn="ctr"/>
            <a:r>
              <a:rPr lang="en-US" sz="2800" dirty="0">
                <a:latin typeface="Times New Roman" panose="02020603050405020304" pitchFamily="18" charset="0"/>
                <a:cs typeface="Times New Roman" panose="02020603050405020304" pitchFamily="18" charset="0"/>
              </a:rPr>
              <a:t>Early Attempts at Physics Informed Machine Learning (PIML) for </a:t>
            </a:r>
          </a:p>
          <a:p>
            <a:pPr algn="ctr"/>
            <a:r>
              <a:rPr lang="en-US" sz="2800" dirty="0">
                <a:latin typeface="Times New Roman" panose="02020603050405020304" pitchFamily="18" charset="0"/>
                <a:cs typeface="Times New Roman" panose="02020603050405020304" pitchFamily="18" charset="0"/>
              </a:rPr>
              <a:t>Thermal Modelling of Wire Arc Additive Manufacturing (WAAM)</a:t>
            </a:r>
          </a:p>
          <a:p>
            <a:pPr algn="ctr"/>
            <a:br>
              <a:rPr lang="en-US" sz="2800" dirty="0">
                <a:latin typeface="Times New Roman" panose="02020603050405020304" pitchFamily="18" charset="0"/>
                <a:cs typeface="Times New Roman" panose="02020603050405020304" pitchFamily="18" charset="0"/>
              </a:rPr>
            </a:br>
            <a:r>
              <a:rPr lang="en-US" sz="2800" dirty="0" err="1">
                <a:latin typeface="Times New Roman" panose="02020603050405020304" pitchFamily="18" charset="0"/>
                <a:cs typeface="Times New Roman" panose="02020603050405020304" pitchFamily="18" charset="0"/>
              </a:rPr>
              <a:t>M.Tech</a:t>
            </a:r>
            <a:r>
              <a:rPr lang="en-US" sz="2800" dirty="0">
                <a:latin typeface="Times New Roman" panose="02020603050405020304" pitchFamily="18" charset="0"/>
                <a:cs typeface="Times New Roman" panose="02020603050405020304" pitchFamily="18" charset="0"/>
              </a:rPr>
              <a:t> Thesis Stage – I</a:t>
            </a:r>
          </a:p>
        </p:txBody>
      </p:sp>
      <p:sp>
        <p:nvSpPr>
          <p:cNvPr id="4" name="TextBox 3">
            <a:extLst>
              <a:ext uri="{FF2B5EF4-FFF2-40B4-BE49-F238E27FC236}">
                <a16:creationId xmlns:a16="http://schemas.microsoft.com/office/drawing/2014/main" id="{F90878E8-403B-57B9-E5F2-827F606CF710}"/>
              </a:ext>
            </a:extLst>
          </p:cNvPr>
          <p:cNvSpPr txBox="1"/>
          <p:nvPr/>
        </p:nvSpPr>
        <p:spPr>
          <a:xfrm>
            <a:off x="6410050" y="4880229"/>
            <a:ext cx="5549069" cy="1323439"/>
          </a:xfrm>
          <a:prstGeom prst="rect">
            <a:avLst/>
          </a:prstGeom>
          <a:noFill/>
        </p:spPr>
        <p:txBody>
          <a:bodyPr wrap="square" rtlCol="0">
            <a:spAutoFit/>
          </a:bodyPr>
          <a:lstStyle/>
          <a:p>
            <a:r>
              <a:rPr lang="en-IN" sz="2000" dirty="0">
                <a:latin typeface="Times New Roman" panose="02020603050405020304" pitchFamily="18" charset="0"/>
                <a:cs typeface="Times New Roman" panose="02020603050405020304" pitchFamily="18" charset="0"/>
              </a:rPr>
              <a:t>         Presented by </a:t>
            </a:r>
          </a:p>
          <a:p>
            <a:pPr algn="ctr"/>
            <a:r>
              <a:rPr lang="en-IN" sz="2000" dirty="0">
                <a:latin typeface="Times New Roman" panose="02020603050405020304" pitchFamily="18" charset="0"/>
                <a:cs typeface="Times New Roman" panose="02020603050405020304" pitchFamily="18" charset="0"/>
              </a:rPr>
              <a:t>Jagadeeswaran Murapaka</a:t>
            </a:r>
          </a:p>
          <a:p>
            <a:pPr algn="ctr"/>
            <a:r>
              <a:rPr lang="en-IN" sz="2000" dirty="0" err="1">
                <a:latin typeface="Times New Roman" panose="02020603050405020304" pitchFamily="18" charset="0"/>
                <a:cs typeface="Times New Roman" panose="02020603050405020304" pitchFamily="18" charset="0"/>
              </a:rPr>
              <a:t>M.Tech</a:t>
            </a:r>
            <a:r>
              <a:rPr lang="en-IN" sz="2000" dirty="0">
                <a:latin typeface="Times New Roman" panose="02020603050405020304" pitchFamily="18" charset="0"/>
                <a:cs typeface="Times New Roman" panose="02020603050405020304" pitchFamily="18" charset="0"/>
              </a:rPr>
              <a:t> Additive Manufacturing AM22MTECH14001</a:t>
            </a:r>
          </a:p>
        </p:txBody>
      </p:sp>
      <p:sp>
        <p:nvSpPr>
          <p:cNvPr id="6" name="TextBox 5">
            <a:extLst>
              <a:ext uri="{FF2B5EF4-FFF2-40B4-BE49-F238E27FC236}">
                <a16:creationId xmlns:a16="http://schemas.microsoft.com/office/drawing/2014/main" id="{1C6D2D4D-178A-0807-CFE9-1C9C87BED156}"/>
              </a:ext>
            </a:extLst>
          </p:cNvPr>
          <p:cNvSpPr txBox="1"/>
          <p:nvPr/>
        </p:nvSpPr>
        <p:spPr>
          <a:xfrm>
            <a:off x="498157" y="5341893"/>
            <a:ext cx="5471127" cy="707886"/>
          </a:xfrm>
          <a:prstGeom prst="rect">
            <a:avLst/>
          </a:prstGeom>
          <a:noFill/>
        </p:spPr>
        <p:txBody>
          <a:bodyPr wrap="square" anchor="t">
            <a:spAutoFit/>
          </a:bodyPr>
          <a:lstStyle/>
          <a:p>
            <a:pPr algn="ctr"/>
            <a:r>
              <a:rPr lang="en-IN" sz="2000" dirty="0">
                <a:latin typeface="Times New Roman" panose="02020603050405020304" pitchFamily="18" charset="0"/>
                <a:cs typeface="Times New Roman" panose="02020603050405020304" pitchFamily="18" charset="0"/>
              </a:rPr>
              <a:t>Under Guidance of  Prof. Surya Kumar S.(MAE)</a:t>
            </a:r>
          </a:p>
          <a:p>
            <a:pPr algn="ctr"/>
            <a:r>
              <a:rPr lang="en-IN" sz="2000" dirty="0">
                <a:latin typeface="Times New Roman" panose="02020603050405020304" pitchFamily="18" charset="0"/>
                <a:cs typeface="Times New Roman" panose="02020603050405020304" pitchFamily="18" charset="0"/>
              </a:rPr>
              <a:t>&amp; Co Guidance of  </a:t>
            </a:r>
            <a:r>
              <a:rPr lang="en-IN" sz="2000" dirty="0" err="1">
                <a:latin typeface="Times New Roman" panose="02020603050405020304" pitchFamily="18" charset="0"/>
                <a:cs typeface="Times New Roman" panose="02020603050405020304" pitchFamily="18" charset="0"/>
              </a:rPr>
              <a:t>Dr.</a:t>
            </a:r>
            <a:r>
              <a:rPr lang="en-IN" sz="2000" dirty="0">
                <a:latin typeface="Times New Roman" panose="02020603050405020304" pitchFamily="18" charset="0"/>
                <a:cs typeface="Times New Roman" panose="02020603050405020304" pitchFamily="18" charset="0"/>
              </a:rPr>
              <a:t> </a:t>
            </a:r>
            <a:r>
              <a:rPr lang="en-IN" sz="2000" dirty="0" err="1">
                <a:latin typeface="Times New Roman" panose="02020603050405020304" pitchFamily="18" charset="0"/>
                <a:cs typeface="Times New Roman" panose="02020603050405020304" pitchFamily="18" charset="0"/>
              </a:rPr>
              <a:t>Saketha</a:t>
            </a:r>
            <a:r>
              <a:rPr lang="en-IN" sz="2000" dirty="0">
                <a:latin typeface="Times New Roman" panose="02020603050405020304" pitchFamily="18" charset="0"/>
                <a:cs typeface="Times New Roman" panose="02020603050405020304" pitchFamily="18" charset="0"/>
              </a:rPr>
              <a:t> Nath (CSE)</a:t>
            </a:r>
          </a:p>
        </p:txBody>
      </p:sp>
      <p:sp>
        <p:nvSpPr>
          <p:cNvPr id="8" name="TextBox 7">
            <a:extLst>
              <a:ext uri="{FF2B5EF4-FFF2-40B4-BE49-F238E27FC236}">
                <a16:creationId xmlns:a16="http://schemas.microsoft.com/office/drawing/2014/main" id="{142800D4-4FE5-851B-5CA7-DB5F91BE9C22}"/>
              </a:ext>
            </a:extLst>
          </p:cNvPr>
          <p:cNvSpPr txBox="1"/>
          <p:nvPr/>
        </p:nvSpPr>
        <p:spPr>
          <a:xfrm>
            <a:off x="2513570" y="4019661"/>
            <a:ext cx="7137671" cy="707886"/>
          </a:xfrm>
          <a:prstGeom prst="rect">
            <a:avLst/>
          </a:prstGeom>
          <a:noFill/>
        </p:spPr>
        <p:txBody>
          <a:bodyPr wrap="square">
            <a:spAutoFit/>
          </a:bodyPr>
          <a:lstStyle/>
          <a:p>
            <a:pPr algn="ctr"/>
            <a:r>
              <a:rPr lang="en-IN" sz="2000" dirty="0">
                <a:latin typeface="Times New Roman" panose="02020603050405020304" pitchFamily="18" charset="0"/>
                <a:cs typeface="Times New Roman" panose="02020603050405020304" pitchFamily="18" charset="0"/>
              </a:rPr>
              <a:t>Department of Mechanical &amp; Aerospace engineering</a:t>
            </a:r>
          </a:p>
          <a:p>
            <a:pPr algn="ctr"/>
            <a:r>
              <a:rPr lang="en-IN" sz="2000" dirty="0">
                <a:latin typeface="Times New Roman" panose="02020603050405020304" pitchFamily="18" charset="0"/>
                <a:cs typeface="Times New Roman" panose="02020603050405020304" pitchFamily="18" charset="0"/>
              </a:rPr>
              <a:t>IIT Hyderabad</a:t>
            </a:r>
          </a:p>
        </p:txBody>
      </p:sp>
      <p:sp>
        <p:nvSpPr>
          <p:cNvPr id="9" name="Slide Number Placeholder 8">
            <a:extLst>
              <a:ext uri="{FF2B5EF4-FFF2-40B4-BE49-F238E27FC236}">
                <a16:creationId xmlns:a16="http://schemas.microsoft.com/office/drawing/2014/main" id="{9F09B4E9-382B-DBF8-E7FA-6ECE45FDD7B1}"/>
              </a:ext>
            </a:extLst>
          </p:cNvPr>
          <p:cNvSpPr>
            <a:spLocks noGrp="1"/>
          </p:cNvSpPr>
          <p:nvPr>
            <p:ph type="sldNum" sz="quarter" idx="12"/>
          </p:nvPr>
        </p:nvSpPr>
        <p:spPr/>
        <p:txBody>
          <a:bodyPr/>
          <a:lstStyle/>
          <a:p>
            <a:fld id="{C25B9902-0077-4036-A50E-FC57E35A599C}" type="slidenum">
              <a:rPr lang="en-IN" smtClean="0"/>
              <a:t>1</a:t>
            </a:fld>
            <a:endParaRPr lang="en-IN"/>
          </a:p>
        </p:txBody>
      </p:sp>
    </p:spTree>
    <p:extLst>
      <p:ext uri="{BB962C8B-B14F-4D97-AF65-F5344CB8AC3E}">
        <p14:creationId xmlns:p14="http://schemas.microsoft.com/office/powerpoint/2010/main" val="42413351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A3A1E20-F9F6-38DA-08F2-41BD6291536E}"/>
              </a:ext>
            </a:extLst>
          </p:cNvPr>
          <p:cNvSpPr>
            <a:spLocks noGrp="1"/>
          </p:cNvSpPr>
          <p:nvPr>
            <p:ph type="sldNum" sz="quarter" idx="12"/>
          </p:nvPr>
        </p:nvSpPr>
        <p:spPr>
          <a:xfrm>
            <a:off x="11376865" y="6227218"/>
            <a:ext cx="2743200" cy="365125"/>
          </a:xfrm>
        </p:spPr>
        <p:txBody>
          <a:bodyPr/>
          <a:lstStyle/>
          <a:p>
            <a:pPr algn="just"/>
            <a:fld id="{C25B9902-0077-4036-A50E-FC57E35A599C}" type="slidenum">
              <a:rPr lang="en-IN" smtClean="0">
                <a:solidFill>
                  <a:schemeClr val="tx1"/>
                </a:solidFill>
                <a:latin typeface="Times New Roman" panose="02020603050405020304" pitchFamily="18" charset="0"/>
                <a:cs typeface="Times New Roman" panose="02020603050405020304" pitchFamily="18" charset="0"/>
              </a:rPr>
              <a:pPr algn="just"/>
              <a:t>10</a:t>
            </a:fld>
            <a:endParaRPr lang="en-IN" dirty="0">
              <a:solidFill>
                <a:schemeClr val="tx1"/>
              </a:solidFill>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2A71C21C-B35B-F860-8EBC-DFFAA176012C}"/>
              </a:ext>
            </a:extLst>
          </p:cNvPr>
          <p:cNvSpPr txBox="1"/>
          <p:nvPr/>
        </p:nvSpPr>
        <p:spPr>
          <a:xfrm>
            <a:off x="357605" y="708349"/>
            <a:ext cx="12526187" cy="873572"/>
          </a:xfrm>
          <a:prstGeom prst="rect">
            <a:avLst/>
          </a:prstGeom>
          <a:noFill/>
        </p:spPr>
        <p:txBody>
          <a:bodyPr wrap="square">
            <a:spAutoFit/>
          </a:bodyPr>
          <a:lstStyle/>
          <a:p>
            <a:pPr marL="285750" indent="-285750" algn="just">
              <a:lnSpc>
                <a:spcPct val="150000"/>
              </a:lnSpc>
              <a:buFont typeface="Wingdings" panose="05000000000000000000" pitchFamily="2" charset="2"/>
              <a:buChar char="Ø"/>
            </a:pPr>
            <a:r>
              <a:rPr lang="en-US" b="0" i="0" dirty="0">
                <a:effectLst/>
                <a:latin typeface="Times New Roman" panose="02020603050405020304" pitchFamily="18" charset="0"/>
                <a:cs typeface="Times New Roman" panose="02020603050405020304" pitchFamily="18" charset="0"/>
              </a:rPr>
              <a:t>Basic analytical models are insufficient for complex welding </a:t>
            </a:r>
            <a:r>
              <a:rPr lang="en-US" i="1" dirty="0">
                <a:effectLst/>
                <a:latin typeface="Times New Roman" panose="02020603050405020304" pitchFamily="18" charset="0"/>
                <a:cs typeface="Times New Roman" panose="02020603050405020304" pitchFamily="18" charset="0"/>
              </a:rPr>
              <a:t>[</a:t>
            </a:r>
            <a:r>
              <a:rPr lang="en-IN" i="1" dirty="0">
                <a:effectLst/>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Kai </a:t>
            </a:r>
            <a:r>
              <a:rPr lang="en-IN" i="1" dirty="0" err="1">
                <a:effectLst/>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Treutler</a:t>
            </a:r>
            <a:r>
              <a:rPr lang="en-IN" i="1" dirty="0">
                <a:effectLst/>
                <a:latin typeface="Times New Roman" panose="02020603050405020304" pitchFamily="18" charset="0"/>
                <a:cs typeface="Times New Roman" panose="02020603050405020304" pitchFamily="18" charset="0"/>
              </a:rPr>
              <a:t>, 2021]</a:t>
            </a:r>
            <a:endParaRPr lang="en-US" i="1" dirty="0">
              <a:effectLst/>
              <a:latin typeface="Times New Roman" panose="02020603050405020304" pitchFamily="18" charset="0"/>
              <a:cs typeface="Times New Roman" panose="02020603050405020304" pitchFamily="18" charset="0"/>
            </a:endParaRPr>
          </a:p>
          <a:p>
            <a:pPr marL="285750" indent="-285750" algn="just">
              <a:lnSpc>
                <a:spcPct val="150000"/>
              </a:lnSpc>
              <a:buFont typeface="Wingdings" panose="05000000000000000000" pitchFamily="2" charset="2"/>
              <a:buChar char="Ø"/>
            </a:pPr>
            <a:r>
              <a:rPr lang="en-US" b="0" i="0" dirty="0">
                <a:effectLst/>
                <a:latin typeface="Times New Roman" panose="02020603050405020304" pitchFamily="18" charset="0"/>
                <a:cs typeface="Times New Roman" panose="02020603050405020304" pitchFamily="18" charset="0"/>
              </a:rPr>
              <a:t> Advanced models like Gaussian distributions are needed for temperature-varying materials and paths</a:t>
            </a:r>
            <a:r>
              <a:rPr lang="en-US" sz="1600" b="0" i="1" dirty="0">
                <a:effectLst/>
                <a:latin typeface="Times New Roman" panose="02020603050405020304" pitchFamily="18" charset="0"/>
                <a:cs typeface="Times New Roman" panose="02020603050405020304" pitchFamily="18" charset="0"/>
              </a:rPr>
              <a:t>.[</a:t>
            </a:r>
            <a:r>
              <a:rPr lang="en-IN" sz="1600" i="1" dirty="0">
                <a:effectLst/>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Kai </a:t>
            </a:r>
            <a:r>
              <a:rPr lang="en-IN" sz="1600" i="1" dirty="0" err="1">
                <a:effectLst/>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Treutler</a:t>
            </a:r>
            <a:r>
              <a:rPr lang="en-IN" sz="1600" i="1" dirty="0">
                <a:effectLst/>
                <a:latin typeface="Times New Roman" panose="02020603050405020304" pitchFamily="18" charset="0"/>
                <a:cs typeface="Times New Roman" panose="02020603050405020304" pitchFamily="18" charset="0"/>
              </a:rPr>
              <a:t>, 2021</a:t>
            </a:r>
            <a:r>
              <a:rPr lang="en-US" sz="1600" b="0" i="1" dirty="0">
                <a:effectLst/>
                <a:latin typeface="Times New Roman" panose="02020603050405020304" pitchFamily="18" charset="0"/>
                <a:cs typeface="Times New Roman" panose="02020603050405020304" pitchFamily="18" charset="0"/>
              </a:rPr>
              <a:t>]</a:t>
            </a:r>
            <a:endParaRPr lang="en-IN" sz="1600" i="1" dirty="0">
              <a:latin typeface="Times New Roman" panose="02020603050405020304" pitchFamily="18" charset="0"/>
              <a:cs typeface="Times New Roman" panose="02020603050405020304" pitchFamily="18" charset="0"/>
            </a:endParaRPr>
          </a:p>
        </p:txBody>
      </p:sp>
      <p:pic>
        <p:nvPicPr>
          <p:cNvPr id="5" name="Picture 4" descr="IIT Hyderabad Logo_Final Design.jpg">
            <a:extLst>
              <a:ext uri="{FF2B5EF4-FFF2-40B4-BE49-F238E27FC236}">
                <a16:creationId xmlns:a16="http://schemas.microsoft.com/office/drawing/2014/main" id="{E645606F-A9F5-E7AE-1AFE-C960A266B4DC}"/>
              </a:ext>
            </a:extLst>
          </p:cNvPr>
          <p:cNvPicPr>
            <a:picLocks noChangeAspect="1"/>
          </p:cNvPicPr>
          <p:nvPr/>
        </p:nvPicPr>
        <p:blipFill>
          <a:blip r:embed="rId3"/>
          <a:stretch>
            <a:fillRect/>
          </a:stretch>
        </p:blipFill>
        <p:spPr>
          <a:xfrm>
            <a:off x="11259238" y="47890"/>
            <a:ext cx="656865" cy="661441"/>
          </a:xfrm>
          <a:prstGeom prst="rect">
            <a:avLst/>
          </a:prstGeom>
        </p:spPr>
      </p:pic>
      <p:cxnSp>
        <p:nvCxnSpPr>
          <p:cNvPr id="6" name="Straight Connector 5">
            <a:extLst>
              <a:ext uri="{FF2B5EF4-FFF2-40B4-BE49-F238E27FC236}">
                <a16:creationId xmlns:a16="http://schemas.microsoft.com/office/drawing/2014/main" id="{A428339E-C95B-B2D0-DD61-A9ACA69407AE}"/>
              </a:ext>
            </a:extLst>
          </p:cNvPr>
          <p:cNvCxnSpPr>
            <a:cxnSpLocks/>
          </p:cNvCxnSpPr>
          <p:nvPr/>
        </p:nvCxnSpPr>
        <p:spPr>
          <a:xfrm>
            <a:off x="375327" y="504111"/>
            <a:ext cx="10247586" cy="0"/>
          </a:xfrm>
          <a:prstGeom prst="line">
            <a:avLst/>
          </a:prstGeom>
          <a:ln w="38100">
            <a:solidFill>
              <a:schemeClr val="accent1">
                <a:lumMod val="60000"/>
                <a:lumOff val="40000"/>
              </a:schemeClr>
            </a:solidFill>
          </a:ln>
        </p:spPr>
        <p:style>
          <a:lnRef idx="3">
            <a:schemeClr val="dk1"/>
          </a:lnRef>
          <a:fillRef idx="0">
            <a:schemeClr val="dk1"/>
          </a:fillRef>
          <a:effectRef idx="2">
            <a:schemeClr val="dk1"/>
          </a:effectRef>
          <a:fontRef idx="minor">
            <a:schemeClr val="tx1"/>
          </a:fontRef>
        </p:style>
      </p:cxnSp>
      <p:sp>
        <p:nvSpPr>
          <p:cNvPr id="7" name="TextBox 6">
            <a:extLst>
              <a:ext uri="{FF2B5EF4-FFF2-40B4-BE49-F238E27FC236}">
                <a16:creationId xmlns:a16="http://schemas.microsoft.com/office/drawing/2014/main" id="{105D14B8-2E92-4AA8-D5B0-E221CBECC2E3}"/>
              </a:ext>
            </a:extLst>
          </p:cNvPr>
          <p:cNvSpPr txBox="1"/>
          <p:nvPr/>
        </p:nvSpPr>
        <p:spPr>
          <a:xfrm>
            <a:off x="313538" y="-47820"/>
            <a:ext cx="11183006" cy="579967"/>
          </a:xfrm>
          <a:prstGeom prst="rect">
            <a:avLst/>
          </a:prstGeom>
          <a:noFill/>
        </p:spPr>
        <p:txBody>
          <a:bodyPr wrap="square" rtlCol="0">
            <a:spAutoFit/>
          </a:bodyPr>
          <a:lstStyle/>
          <a:p>
            <a:pPr algn="just">
              <a:lnSpc>
                <a:spcPct val="150000"/>
              </a:lnSpc>
            </a:pPr>
            <a:r>
              <a:rPr lang="en-US" sz="2400" dirty="0">
                <a:latin typeface="Times New Roman" panose="02020603050405020304" pitchFamily="18" charset="0"/>
                <a:cs typeface="Times New Roman" panose="02020603050405020304" pitchFamily="18" charset="0"/>
              </a:rPr>
              <a:t>Literature review contd.</a:t>
            </a:r>
          </a:p>
        </p:txBody>
      </p:sp>
      <p:sp>
        <p:nvSpPr>
          <p:cNvPr id="8" name="TextBox 7">
            <a:extLst>
              <a:ext uri="{FF2B5EF4-FFF2-40B4-BE49-F238E27FC236}">
                <a16:creationId xmlns:a16="http://schemas.microsoft.com/office/drawing/2014/main" id="{3DEDEE6D-50F5-5A00-FF30-732DCF718B00}"/>
              </a:ext>
            </a:extLst>
          </p:cNvPr>
          <p:cNvSpPr txBox="1"/>
          <p:nvPr/>
        </p:nvSpPr>
        <p:spPr>
          <a:xfrm>
            <a:off x="357606" y="1686052"/>
            <a:ext cx="11540776" cy="2031325"/>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Numerical method Approaches:</a:t>
            </a:r>
          </a:p>
          <a:p>
            <a:endParaRPr lang="en-US" b="1" dirty="0">
              <a:latin typeface="Times New Roman" panose="02020603050405020304" pitchFamily="18" charset="0"/>
              <a:cs typeface="Times New Roman" panose="02020603050405020304" pitchFamily="18" charset="0"/>
            </a:endParaRPr>
          </a:p>
          <a:p>
            <a:pPr marL="285750" indent="-285750" algn="l">
              <a:buFont typeface="Wingdings" panose="05000000000000000000" pitchFamily="2" charset="2"/>
              <a:buChar char="Ø"/>
            </a:pPr>
            <a:r>
              <a:rPr lang="en-US" b="0" i="0" dirty="0">
                <a:effectLst/>
                <a:latin typeface="Times New Roman" panose="02020603050405020304" pitchFamily="18" charset="0"/>
                <a:cs typeface="Times New Roman" panose="02020603050405020304" pitchFamily="18" charset="0"/>
              </a:rPr>
              <a:t>Energy conservation is fundamental to finite element and other numerical methods.</a:t>
            </a:r>
          </a:p>
          <a:p>
            <a:pPr marL="285750" indent="-285750" algn="l">
              <a:buFont typeface="Wingdings" panose="05000000000000000000" pitchFamily="2" charset="2"/>
              <a:buChar char="Ø"/>
            </a:pPr>
            <a:endParaRPr lang="en-US" dirty="0">
              <a:latin typeface="Times New Roman" panose="02020603050405020304" pitchFamily="18" charset="0"/>
              <a:cs typeface="Times New Roman" panose="02020603050405020304" pitchFamily="18" charset="0"/>
            </a:endParaRPr>
          </a:p>
          <a:p>
            <a:pPr marL="285750" indent="-285750" algn="l">
              <a:buFont typeface="Wingdings" panose="05000000000000000000" pitchFamily="2" charset="2"/>
              <a:buChar char="Ø"/>
            </a:pPr>
            <a:endParaRPr lang="en-US" b="0" i="0" dirty="0">
              <a:effectLst/>
              <a:latin typeface="Times New Roman" panose="02020603050405020304" pitchFamily="18" charset="0"/>
              <a:cs typeface="Times New Roman" panose="02020603050405020304" pitchFamily="18" charset="0"/>
            </a:endParaRPr>
          </a:p>
          <a:p>
            <a:pPr algn="l"/>
            <a:endParaRPr lang="en-US" b="0" i="0" dirty="0">
              <a:effectLst/>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b="0" i="0" dirty="0">
                <a:effectLst/>
                <a:latin typeface="Times New Roman" panose="02020603050405020304" pitchFamily="18" charset="0"/>
                <a:cs typeface="Times New Roman" panose="02020603050405020304" pitchFamily="18" charset="0"/>
              </a:rPr>
              <a:t>Hexahedral elements are preferred in WAAM for linear, multi-layer depositions </a:t>
            </a:r>
            <a:r>
              <a:rPr lang="en-US" sz="1600" b="0" i="1" dirty="0">
                <a:effectLst/>
                <a:latin typeface="Times New Roman" panose="02020603050405020304" pitchFamily="18" charset="0"/>
                <a:cs typeface="Times New Roman" panose="02020603050405020304" pitchFamily="18" charset="0"/>
              </a:rPr>
              <a:t>[</a:t>
            </a:r>
            <a:r>
              <a:rPr lang="en-IN" sz="1600" b="0" i="1" dirty="0">
                <a:solidFill>
                  <a:srgbClr val="1F1F1F"/>
                </a:solidFill>
                <a:effectLst/>
                <a:latin typeface="Times New Roman" panose="02020603050405020304" pitchFamily="18" charset="0"/>
                <a:cs typeface="Times New Roman" panose="02020603050405020304" pitchFamily="18" charset="0"/>
              </a:rPr>
              <a:t>Filippo </a:t>
            </a:r>
            <a:r>
              <a:rPr lang="en-IN" sz="1600" b="0" i="1" dirty="0" err="1">
                <a:solidFill>
                  <a:srgbClr val="1F1F1F"/>
                </a:solidFill>
                <a:effectLst/>
                <a:latin typeface="Times New Roman" panose="02020603050405020304" pitchFamily="18" charset="0"/>
                <a:cs typeface="Times New Roman" panose="02020603050405020304" pitchFamily="18" charset="0"/>
              </a:rPr>
              <a:t>Montevecchi</a:t>
            </a:r>
            <a:r>
              <a:rPr lang="en-IN" sz="1600" b="0" i="1" dirty="0">
                <a:solidFill>
                  <a:srgbClr val="1F1F1F"/>
                </a:solidFill>
                <a:effectLst/>
                <a:latin typeface="Times New Roman" panose="02020603050405020304" pitchFamily="18" charset="0"/>
                <a:cs typeface="Times New Roman" panose="02020603050405020304" pitchFamily="18" charset="0"/>
              </a:rPr>
              <a:t>, 2017]</a:t>
            </a:r>
            <a:endParaRPr lang="en-IN" sz="1600" b="1" dirty="0">
              <a:latin typeface="Times New Roman" panose="02020603050405020304" pitchFamily="18" charset="0"/>
              <a:cs typeface="Times New Roman" panose="02020603050405020304" pitchFamily="18" charset="0"/>
            </a:endParaRPr>
          </a:p>
        </p:txBody>
      </p:sp>
      <p:pic>
        <p:nvPicPr>
          <p:cNvPr id="12" name="Picture 11">
            <a:extLst>
              <a:ext uri="{FF2B5EF4-FFF2-40B4-BE49-F238E27FC236}">
                <a16:creationId xmlns:a16="http://schemas.microsoft.com/office/drawing/2014/main" id="{58D8B70D-3695-8C34-6A2A-408D4C42FE46}"/>
              </a:ext>
            </a:extLst>
          </p:cNvPr>
          <p:cNvPicPr>
            <a:picLocks noChangeAspect="1"/>
          </p:cNvPicPr>
          <p:nvPr/>
        </p:nvPicPr>
        <p:blipFill rotWithShape="1">
          <a:blip r:embed="rId4"/>
          <a:srcRect t="3723" r="66404" b="47668"/>
          <a:stretch/>
        </p:blipFill>
        <p:spPr>
          <a:xfrm>
            <a:off x="293961" y="4771777"/>
            <a:ext cx="2051158" cy="1214640"/>
          </a:xfrm>
          <a:prstGeom prst="rect">
            <a:avLst/>
          </a:prstGeom>
        </p:spPr>
      </p:pic>
      <p:pic>
        <p:nvPicPr>
          <p:cNvPr id="9" name="Picture 8">
            <a:extLst>
              <a:ext uri="{FF2B5EF4-FFF2-40B4-BE49-F238E27FC236}">
                <a16:creationId xmlns:a16="http://schemas.microsoft.com/office/drawing/2014/main" id="{30803BA7-1485-E066-6556-5EF58BA5D00A}"/>
              </a:ext>
            </a:extLst>
          </p:cNvPr>
          <p:cNvPicPr>
            <a:picLocks noChangeAspect="1"/>
          </p:cNvPicPr>
          <p:nvPr/>
        </p:nvPicPr>
        <p:blipFill>
          <a:blip r:embed="rId5"/>
          <a:stretch>
            <a:fillRect/>
          </a:stretch>
        </p:blipFill>
        <p:spPr>
          <a:xfrm>
            <a:off x="3163063" y="2582588"/>
            <a:ext cx="3956253" cy="717587"/>
          </a:xfrm>
          <a:prstGeom prst="rect">
            <a:avLst/>
          </a:prstGeom>
        </p:spPr>
      </p:pic>
      <p:pic>
        <p:nvPicPr>
          <p:cNvPr id="18" name="Picture 17">
            <a:extLst>
              <a:ext uri="{FF2B5EF4-FFF2-40B4-BE49-F238E27FC236}">
                <a16:creationId xmlns:a16="http://schemas.microsoft.com/office/drawing/2014/main" id="{8421BB0F-48A0-FD39-9044-BC17D847E2A5}"/>
              </a:ext>
            </a:extLst>
          </p:cNvPr>
          <p:cNvPicPr>
            <a:picLocks noChangeAspect="1"/>
          </p:cNvPicPr>
          <p:nvPr/>
        </p:nvPicPr>
        <p:blipFill rotWithShape="1">
          <a:blip r:embed="rId4"/>
          <a:srcRect l="33252" t="3724" r="34327" b="52395"/>
          <a:stretch/>
        </p:blipFill>
        <p:spPr>
          <a:xfrm>
            <a:off x="2826216" y="4709760"/>
            <a:ext cx="1979364" cy="1096520"/>
          </a:xfrm>
          <a:prstGeom prst="rect">
            <a:avLst/>
          </a:prstGeom>
        </p:spPr>
      </p:pic>
      <p:pic>
        <p:nvPicPr>
          <p:cNvPr id="19" name="Picture 18">
            <a:extLst>
              <a:ext uri="{FF2B5EF4-FFF2-40B4-BE49-F238E27FC236}">
                <a16:creationId xmlns:a16="http://schemas.microsoft.com/office/drawing/2014/main" id="{F5DDB080-6FC4-F77D-8C04-CF3B92D9ACDE}"/>
              </a:ext>
            </a:extLst>
          </p:cNvPr>
          <p:cNvPicPr>
            <a:picLocks noChangeAspect="1"/>
          </p:cNvPicPr>
          <p:nvPr/>
        </p:nvPicPr>
        <p:blipFill rotWithShape="1">
          <a:blip r:embed="rId4"/>
          <a:srcRect l="67580" t="3724" b="52395"/>
          <a:stretch/>
        </p:blipFill>
        <p:spPr>
          <a:xfrm>
            <a:off x="5643562" y="4693215"/>
            <a:ext cx="1979364" cy="1096520"/>
          </a:xfrm>
          <a:prstGeom prst="rect">
            <a:avLst/>
          </a:prstGeom>
        </p:spPr>
      </p:pic>
      <p:pic>
        <p:nvPicPr>
          <p:cNvPr id="21" name="Picture 20">
            <a:extLst>
              <a:ext uri="{FF2B5EF4-FFF2-40B4-BE49-F238E27FC236}">
                <a16:creationId xmlns:a16="http://schemas.microsoft.com/office/drawing/2014/main" id="{324B311F-2F5A-4E9D-0915-2A0B70DF82F8}"/>
              </a:ext>
            </a:extLst>
          </p:cNvPr>
          <p:cNvPicPr>
            <a:picLocks noChangeAspect="1"/>
          </p:cNvPicPr>
          <p:nvPr/>
        </p:nvPicPr>
        <p:blipFill rotWithShape="1">
          <a:blip r:embed="rId4"/>
          <a:srcRect l="51223" t="47724" r="17139" b="10230"/>
          <a:stretch/>
        </p:blipFill>
        <p:spPr>
          <a:xfrm>
            <a:off x="8347298" y="4604882"/>
            <a:ext cx="1931624" cy="1050648"/>
          </a:xfrm>
          <a:prstGeom prst="rect">
            <a:avLst/>
          </a:prstGeom>
        </p:spPr>
      </p:pic>
      <p:sp>
        <p:nvSpPr>
          <p:cNvPr id="23" name="TextBox 22">
            <a:extLst>
              <a:ext uri="{FF2B5EF4-FFF2-40B4-BE49-F238E27FC236}">
                <a16:creationId xmlns:a16="http://schemas.microsoft.com/office/drawing/2014/main" id="{BBEDFB66-5EE8-4300-1351-7F0F869FCA51}"/>
              </a:ext>
            </a:extLst>
          </p:cNvPr>
          <p:cNvSpPr txBox="1"/>
          <p:nvPr/>
        </p:nvSpPr>
        <p:spPr>
          <a:xfrm>
            <a:off x="357605" y="3957894"/>
            <a:ext cx="11834395" cy="646331"/>
          </a:xfrm>
          <a:prstGeom prst="rect">
            <a:avLst/>
          </a:prstGeom>
          <a:noFill/>
        </p:spPr>
        <p:txBody>
          <a:bodyPr wrap="square">
            <a:spAutoFit/>
          </a:bodyPr>
          <a:lstStyle/>
          <a:p>
            <a:pPr marL="285750" indent="-285750">
              <a:buFont typeface="Wingdings" panose="05000000000000000000" pitchFamily="2" charset="2"/>
              <a:buChar char="Ø"/>
            </a:pPr>
            <a:r>
              <a:rPr lang="en-US" b="0" i="0" dirty="0">
                <a:effectLst/>
                <a:latin typeface="Times New Roman" panose="02020603050405020304" pitchFamily="18" charset="0"/>
                <a:cs typeface="Times New Roman" panose="02020603050405020304" pitchFamily="18" charset="0"/>
              </a:rPr>
              <a:t> Adaptive Meshing is recommended for mesh coarsening and element merging in lower layers of deposited material</a:t>
            </a:r>
            <a:r>
              <a:rPr lang="en-US" sz="1600" b="0" i="1" dirty="0">
                <a:effectLst/>
                <a:latin typeface="Times New Roman" panose="02020603050405020304" pitchFamily="18" charset="0"/>
                <a:cs typeface="Times New Roman" panose="02020603050405020304" pitchFamily="18" charset="0"/>
              </a:rPr>
              <a:t>.</a:t>
            </a:r>
            <a:r>
              <a:rPr lang="en-US" sz="1600" i="1" dirty="0">
                <a:latin typeface="Times New Roman" panose="02020603050405020304" pitchFamily="18" charset="0"/>
                <a:cs typeface="Times New Roman" panose="02020603050405020304" pitchFamily="18" charset="0"/>
              </a:rPr>
              <a:t>[Denlinger et al., 2014 , </a:t>
            </a:r>
            <a:r>
              <a:rPr lang="en-US" sz="1600" i="1" dirty="0" err="1">
                <a:latin typeface="Times New Roman" panose="02020603050405020304" pitchFamily="18" charset="0"/>
                <a:cs typeface="Times New Roman" panose="02020603050405020304" pitchFamily="18" charset="0"/>
              </a:rPr>
              <a:t>Jayanath</a:t>
            </a:r>
            <a:r>
              <a:rPr lang="en-US" sz="1600" i="1" dirty="0">
                <a:latin typeface="Times New Roman" panose="02020603050405020304" pitchFamily="18" charset="0"/>
                <a:cs typeface="Times New Roman" panose="02020603050405020304" pitchFamily="18" charset="0"/>
              </a:rPr>
              <a:t> and </a:t>
            </a:r>
            <a:r>
              <a:rPr lang="en-US" sz="1600" i="1" dirty="0" err="1">
                <a:latin typeface="Times New Roman" panose="02020603050405020304" pitchFamily="18" charset="0"/>
                <a:cs typeface="Times New Roman" panose="02020603050405020304" pitchFamily="18" charset="0"/>
              </a:rPr>
              <a:t>Achuthan</a:t>
            </a:r>
            <a:r>
              <a:rPr lang="en-US" sz="1600" i="1" dirty="0">
                <a:latin typeface="Times New Roman" panose="02020603050405020304" pitchFamily="18" charset="0"/>
                <a:cs typeface="Times New Roman" panose="02020603050405020304" pitchFamily="18" charset="0"/>
              </a:rPr>
              <a:t>, 2018]</a:t>
            </a:r>
            <a:endParaRPr lang="en-US" sz="1600" b="0" i="1" dirty="0">
              <a:effectLst/>
              <a:latin typeface="Times New Roman" panose="02020603050405020304" pitchFamily="18" charset="0"/>
              <a:cs typeface="Times New Roman" panose="02020603050405020304" pitchFamily="18" charset="0"/>
            </a:endParaRPr>
          </a:p>
        </p:txBody>
      </p:sp>
      <p:sp>
        <p:nvSpPr>
          <p:cNvPr id="24" name="Footer Placeholder 23">
            <a:extLst>
              <a:ext uri="{FF2B5EF4-FFF2-40B4-BE49-F238E27FC236}">
                <a16:creationId xmlns:a16="http://schemas.microsoft.com/office/drawing/2014/main" id="{07EF0660-FE4F-938D-E63A-2DAC32724C6F}"/>
              </a:ext>
            </a:extLst>
          </p:cNvPr>
          <p:cNvSpPr>
            <a:spLocks noGrp="1"/>
          </p:cNvSpPr>
          <p:nvPr>
            <p:ph type="ftr" sz="quarter" idx="11"/>
          </p:nvPr>
        </p:nvSpPr>
        <p:spPr>
          <a:xfrm>
            <a:off x="0" y="6518909"/>
            <a:ext cx="12192000" cy="369332"/>
          </a:xfrm>
          <a:solidFill>
            <a:schemeClr val="accent2">
              <a:lumMod val="60000"/>
              <a:lumOff val="40000"/>
            </a:schemeClr>
          </a:solidFill>
        </p:spPr>
        <p:txBody>
          <a:bodyPr/>
          <a:lstStyle/>
          <a:p>
            <a:pPr algn="l"/>
            <a:r>
              <a:rPr lang="en-US" sz="1000" b="1" i="1" dirty="0">
                <a:solidFill>
                  <a:schemeClr val="tx1"/>
                </a:solidFill>
                <a:latin typeface="Times New Roman" panose="02020603050405020304" pitchFamily="18" charset="0"/>
                <a:cs typeface="Times New Roman" panose="02020603050405020304" pitchFamily="18" charset="0"/>
              </a:rPr>
              <a:t>Ref: </a:t>
            </a:r>
            <a:r>
              <a:rPr lang="en-US" sz="1000" i="1" dirty="0">
                <a:solidFill>
                  <a:schemeClr val="tx1"/>
                </a:solidFill>
                <a:latin typeface="Times New Roman" panose="02020603050405020304" pitchFamily="18" charset="0"/>
                <a:cs typeface="Times New Roman" panose="02020603050405020304" pitchFamily="18" charset="0"/>
              </a:rPr>
              <a:t>Finite Element mesh coarsening for effective distortion prediction in Wire Arc Additive Manufacturing Filippo </a:t>
            </a:r>
            <a:r>
              <a:rPr lang="en-US" sz="1000" i="1" dirty="0" err="1">
                <a:solidFill>
                  <a:schemeClr val="tx1"/>
                </a:solidFill>
                <a:latin typeface="Times New Roman" panose="02020603050405020304" pitchFamily="18" charset="0"/>
                <a:cs typeface="Times New Roman" panose="02020603050405020304" pitchFamily="18" charset="0"/>
              </a:rPr>
              <a:t>Montevecchi</a:t>
            </a:r>
            <a:r>
              <a:rPr lang="en-US" sz="1000" i="1" dirty="0">
                <a:solidFill>
                  <a:schemeClr val="tx1"/>
                </a:solidFill>
                <a:latin typeface="Times New Roman" panose="02020603050405020304" pitchFamily="18" charset="0"/>
                <a:cs typeface="Times New Roman" panose="02020603050405020304" pitchFamily="18" charset="0"/>
              </a:rPr>
              <a:t> [11]</a:t>
            </a:r>
            <a:r>
              <a:rPr lang="en-IN" sz="1000" b="0" i="1" dirty="0">
                <a:solidFill>
                  <a:schemeClr val="tx1"/>
                </a:solidFill>
                <a:effectLst/>
                <a:latin typeface="Times New Roman" panose="02020603050405020304" pitchFamily="18" charset="0"/>
                <a:cs typeface="Times New Roman" panose="02020603050405020304" pitchFamily="18" charset="0"/>
              </a:rPr>
              <a:t>; </a:t>
            </a:r>
            <a:r>
              <a:rPr lang="en-US" sz="1000" b="0" i="1" dirty="0">
                <a:solidFill>
                  <a:schemeClr val="tx1"/>
                </a:solidFill>
                <a:effectLst/>
                <a:latin typeface="Times New Roman" panose="02020603050405020304" pitchFamily="18" charset="0"/>
                <a:cs typeface="Times New Roman" panose="02020603050405020304" pitchFamily="18" charset="0"/>
              </a:rPr>
              <a:t> Effects of vertical and pinch rolling on residual stress distributions in wire and arc additively manufactured components, </a:t>
            </a:r>
            <a:r>
              <a:rPr lang="en-IN" sz="1000" b="0" i="1" u="none" strike="noStrike" dirty="0" err="1">
                <a:solidFill>
                  <a:schemeClr val="tx1"/>
                </a:solidFill>
                <a:effectLst/>
                <a:latin typeface="Times New Roman" panose="02020603050405020304" pitchFamily="18" charset="0"/>
                <a:cs typeface="Times New Roman" panose="02020603050405020304" pitchFamily="18" charset="0"/>
                <a:hlinkClick r:id="rId6">
                  <a:extLst>
                    <a:ext uri="{A12FA001-AC4F-418D-AE19-62706E023703}">
                      <ahyp:hlinkClr xmlns:ahyp="http://schemas.microsoft.com/office/drawing/2018/hyperlinkcolor" val="tx"/>
                    </a:ext>
                  </a:extLst>
                </a:hlinkClick>
              </a:rPr>
              <a:t>Tangestani</a:t>
            </a:r>
            <a:r>
              <a:rPr lang="en-IN" sz="1000" b="0" i="1" u="none" strike="noStrike" dirty="0">
                <a:solidFill>
                  <a:schemeClr val="tx1"/>
                </a:solidFill>
                <a:effectLst/>
                <a:latin typeface="Times New Roman" panose="02020603050405020304" pitchFamily="18" charset="0"/>
                <a:cs typeface="Times New Roman" panose="02020603050405020304" pitchFamily="18" charset="0"/>
                <a:hlinkClick r:id="rId6">
                  <a:extLst>
                    <a:ext uri="{A12FA001-AC4F-418D-AE19-62706E023703}">
                      <ahyp:hlinkClr xmlns:ahyp="http://schemas.microsoft.com/office/drawing/2018/hyperlinkcolor" val="tx"/>
                    </a:ext>
                  </a:extLst>
                </a:hlinkClick>
              </a:rPr>
              <a:t> et al., 2020</a:t>
            </a:r>
            <a:r>
              <a:rPr lang="en-IN" sz="1000" i="1" u="none" strike="noStrike" dirty="0">
                <a:solidFill>
                  <a:schemeClr val="tx1"/>
                </a:solidFill>
                <a:latin typeface="Times New Roman" panose="02020603050405020304" pitchFamily="18" charset="0"/>
                <a:cs typeface="Times New Roman" panose="02020603050405020304" pitchFamily="18" charset="0"/>
              </a:rPr>
              <a:t> [12] ; </a:t>
            </a:r>
            <a:r>
              <a:rPr lang="en-IN" sz="1000" b="0" i="1" dirty="0">
                <a:solidFill>
                  <a:schemeClr val="tx1"/>
                </a:solidFill>
                <a:effectLst/>
                <a:latin typeface="Times New Roman" panose="02020603050405020304" pitchFamily="18" charset="0"/>
                <a:cs typeface="Times New Roman" panose="02020603050405020304" pitchFamily="18" charset="0"/>
              </a:rPr>
              <a:t> </a:t>
            </a:r>
            <a:r>
              <a:rPr lang="en-US" sz="1000" b="0" i="1" u="none" strike="noStrike" dirty="0">
                <a:solidFill>
                  <a:schemeClr val="tx1"/>
                </a:solidFill>
                <a:effectLst/>
                <a:latin typeface="Times New Roman" panose="02020603050405020304" pitchFamily="18" charset="0"/>
                <a:cs typeface="Times New Roman" panose="02020603050405020304" pitchFamily="18" charset="0"/>
                <a:hlinkClick r:id="rId7">
                  <a:extLst>
                    <a:ext uri="{A12FA001-AC4F-418D-AE19-62706E023703}">
                      <ahyp:hlinkClr xmlns:ahyp="http://schemas.microsoft.com/office/drawing/2018/hyperlinkcolor" val="tx"/>
                    </a:ext>
                  </a:extLst>
                </a:hlinkClick>
              </a:rPr>
              <a:t>Denlinger et al., 2014</a:t>
            </a:r>
            <a:r>
              <a:rPr lang="en-US" sz="1000" b="0" i="1" u="none" strike="noStrike" dirty="0">
                <a:solidFill>
                  <a:schemeClr val="tx1"/>
                </a:solidFill>
                <a:effectLst/>
                <a:latin typeface="Times New Roman" panose="02020603050405020304" pitchFamily="18" charset="0"/>
                <a:cs typeface="Times New Roman" panose="02020603050405020304" pitchFamily="18" charset="0"/>
              </a:rPr>
              <a:t> [13]</a:t>
            </a:r>
            <a:r>
              <a:rPr lang="en-US" sz="1000" b="0" i="1" dirty="0">
                <a:solidFill>
                  <a:schemeClr val="tx1"/>
                </a:solidFill>
                <a:effectLst/>
                <a:latin typeface="Times New Roman" panose="02020603050405020304" pitchFamily="18" charset="0"/>
                <a:cs typeface="Times New Roman" panose="02020603050405020304" pitchFamily="18" charset="0"/>
              </a:rPr>
              <a:t>, and </a:t>
            </a:r>
            <a:r>
              <a:rPr lang="en-US" sz="1000" b="0" i="1" u="none" strike="noStrike" dirty="0" err="1">
                <a:solidFill>
                  <a:schemeClr val="tx1"/>
                </a:solidFill>
                <a:effectLst/>
                <a:latin typeface="Times New Roman" panose="02020603050405020304" pitchFamily="18" charset="0"/>
                <a:cs typeface="Times New Roman" panose="02020603050405020304" pitchFamily="18" charset="0"/>
                <a:hlinkClick r:id="rId8">
                  <a:extLst>
                    <a:ext uri="{A12FA001-AC4F-418D-AE19-62706E023703}">
                      <ahyp:hlinkClr xmlns:ahyp="http://schemas.microsoft.com/office/drawing/2018/hyperlinkcolor" val="tx"/>
                    </a:ext>
                  </a:extLst>
                </a:hlinkClick>
              </a:rPr>
              <a:t>Jayanath</a:t>
            </a:r>
            <a:r>
              <a:rPr lang="en-US" sz="1000" b="0" i="1" u="none" strike="noStrike" dirty="0">
                <a:solidFill>
                  <a:schemeClr val="tx1"/>
                </a:solidFill>
                <a:effectLst/>
                <a:latin typeface="Times New Roman" panose="02020603050405020304" pitchFamily="18" charset="0"/>
                <a:cs typeface="Times New Roman" panose="02020603050405020304" pitchFamily="18" charset="0"/>
                <a:hlinkClick r:id="rId8">
                  <a:extLst>
                    <a:ext uri="{A12FA001-AC4F-418D-AE19-62706E023703}">
                      <ahyp:hlinkClr xmlns:ahyp="http://schemas.microsoft.com/office/drawing/2018/hyperlinkcolor" val="tx"/>
                    </a:ext>
                  </a:extLst>
                </a:hlinkClick>
              </a:rPr>
              <a:t> and </a:t>
            </a:r>
            <a:r>
              <a:rPr lang="en-US" sz="1000" b="0" i="1" u="none" strike="noStrike" dirty="0" err="1">
                <a:solidFill>
                  <a:schemeClr val="tx1"/>
                </a:solidFill>
                <a:effectLst/>
                <a:latin typeface="Times New Roman" panose="02020603050405020304" pitchFamily="18" charset="0"/>
                <a:cs typeface="Times New Roman" panose="02020603050405020304" pitchFamily="18" charset="0"/>
                <a:hlinkClick r:id="rId8">
                  <a:extLst>
                    <a:ext uri="{A12FA001-AC4F-418D-AE19-62706E023703}">
                      <ahyp:hlinkClr xmlns:ahyp="http://schemas.microsoft.com/office/drawing/2018/hyperlinkcolor" val="tx"/>
                    </a:ext>
                  </a:extLst>
                </a:hlinkClick>
              </a:rPr>
              <a:t>Achuthan</a:t>
            </a:r>
            <a:r>
              <a:rPr lang="en-US" sz="1000" b="0" i="1" u="none" strike="noStrike" dirty="0">
                <a:solidFill>
                  <a:schemeClr val="tx1"/>
                </a:solidFill>
                <a:effectLst/>
                <a:latin typeface="Times New Roman" panose="02020603050405020304" pitchFamily="18" charset="0"/>
                <a:cs typeface="Times New Roman" panose="02020603050405020304" pitchFamily="18" charset="0"/>
                <a:hlinkClick r:id="rId8">
                  <a:extLst>
                    <a:ext uri="{A12FA001-AC4F-418D-AE19-62706E023703}">
                      <ahyp:hlinkClr xmlns:ahyp="http://schemas.microsoft.com/office/drawing/2018/hyperlinkcolor" val="tx"/>
                    </a:ext>
                  </a:extLst>
                </a:hlinkClick>
              </a:rPr>
              <a:t>, 2018</a:t>
            </a:r>
            <a:r>
              <a:rPr lang="en-US" sz="1000" b="0" i="1" dirty="0">
                <a:solidFill>
                  <a:schemeClr val="tx1"/>
                </a:solidFill>
                <a:effectLst/>
                <a:latin typeface="Times New Roman" panose="02020603050405020304" pitchFamily="18" charset="0"/>
                <a:cs typeface="Times New Roman" panose="02020603050405020304" pitchFamily="18" charset="0"/>
              </a:rPr>
              <a:t>) [</a:t>
            </a:r>
            <a:r>
              <a:rPr lang="en-US" sz="1000" i="1" dirty="0">
                <a:solidFill>
                  <a:schemeClr val="tx1"/>
                </a:solidFill>
                <a:latin typeface="Times New Roman" panose="02020603050405020304" pitchFamily="18" charset="0"/>
                <a:cs typeface="Times New Roman" panose="02020603050405020304" pitchFamily="18" charset="0"/>
              </a:rPr>
              <a:t>14]</a:t>
            </a:r>
            <a:endParaRPr lang="en-IN" sz="1000" i="1" dirty="0">
              <a:solidFill>
                <a:schemeClr val="tx1"/>
              </a:solidFill>
              <a:latin typeface="Times New Roman" panose="02020603050405020304" pitchFamily="18" charset="0"/>
              <a:cs typeface="Times New Roman" panose="02020603050405020304" pitchFamily="18" charset="0"/>
            </a:endParaRPr>
          </a:p>
        </p:txBody>
      </p:sp>
      <p:sp>
        <p:nvSpPr>
          <p:cNvPr id="26" name="TextBox 25">
            <a:extLst>
              <a:ext uri="{FF2B5EF4-FFF2-40B4-BE49-F238E27FC236}">
                <a16:creationId xmlns:a16="http://schemas.microsoft.com/office/drawing/2014/main" id="{A6B0AE3F-5841-4AEA-D560-40274CDC02C9}"/>
              </a:ext>
            </a:extLst>
          </p:cNvPr>
          <p:cNvSpPr txBox="1"/>
          <p:nvPr/>
        </p:nvSpPr>
        <p:spPr>
          <a:xfrm>
            <a:off x="140103" y="5954142"/>
            <a:ext cx="12608362" cy="307777"/>
          </a:xfrm>
          <a:prstGeom prst="rect">
            <a:avLst/>
          </a:prstGeom>
          <a:noFill/>
        </p:spPr>
        <p:txBody>
          <a:bodyPr wrap="square" rtlCol="0">
            <a:spAutoFit/>
          </a:bodyPr>
          <a:lstStyle/>
          <a:p>
            <a:r>
              <a:rPr lang="en-US" sz="1400" b="0" i="1" dirty="0">
                <a:effectLst/>
                <a:latin typeface="Times New Roman" panose="02020603050405020304" pitchFamily="18" charset="0"/>
                <a:cs typeface="Times New Roman" panose="02020603050405020304" pitchFamily="18" charset="0"/>
              </a:rPr>
              <a:t>Fig 9:Meshes: (a) regular, (b) structured biased, (c) unstructured with templates, (d) layer-by-layer coarsened</a:t>
            </a:r>
            <a:r>
              <a:rPr lang="en-US" sz="1400" i="1" dirty="0">
                <a:latin typeface="Times New Roman" panose="02020603050405020304" pitchFamily="18" charset="0"/>
                <a:cs typeface="Times New Roman" panose="02020603050405020304" pitchFamily="18" charset="0"/>
              </a:rPr>
              <a:t> </a:t>
            </a:r>
            <a:r>
              <a:rPr lang="en-US" sz="1400" b="0" i="1" dirty="0">
                <a:effectLst/>
                <a:latin typeface="Times New Roman" panose="02020603050405020304" pitchFamily="18" charset="0"/>
                <a:cs typeface="Times New Roman" panose="02020603050405020304" pitchFamily="18" charset="0"/>
              </a:rPr>
              <a:t>[</a:t>
            </a:r>
            <a:r>
              <a:rPr lang="en-US" sz="1400" i="1" dirty="0">
                <a:latin typeface="Times New Roman" panose="02020603050405020304" pitchFamily="18" charset="0"/>
                <a:cs typeface="Times New Roman" panose="02020603050405020304" pitchFamily="18" charset="0"/>
              </a:rPr>
              <a:t>Denlinger et al., 2014 , </a:t>
            </a:r>
            <a:r>
              <a:rPr lang="en-US" sz="1400" i="1" dirty="0" err="1">
                <a:latin typeface="Times New Roman" panose="02020603050405020304" pitchFamily="18" charset="0"/>
                <a:cs typeface="Times New Roman" panose="02020603050405020304" pitchFamily="18" charset="0"/>
              </a:rPr>
              <a:t>Jayanath</a:t>
            </a:r>
            <a:r>
              <a:rPr lang="en-US" sz="1400" i="1" dirty="0">
                <a:latin typeface="Times New Roman" panose="02020603050405020304" pitchFamily="18" charset="0"/>
                <a:cs typeface="Times New Roman" panose="02020603050405020304" pitchFamily="18" charset="0"/>
              </a:rPr>
              <a:t> and </a:t>
            </a:r>
            <a:r>
              <a:rPr lang="en-US" sz="1400" i="1" dirty="0" err="1">
                <a:latin typeface="Times New Roman" panose="02020603050405020304" pitchFamily="18" charset="0"/>
                <a:cs typeface="Times New Roman" panose="02020603050405020304" pitchFamily="18" charset="0"/>
              </a:rPr>
              <a:t>Achuthan</a:t>
            </a:r>
            <a:r>
              <a:rPr lang="en-US" sz="1400" i="1" dirty="0">
                <a:latin typeface="Times New Roman" panose="02020603050405020304" pitchFamily="18" charset="0"/>
                <a:cs typeface="Times New Roman" panose="02020603050405020304" pitchFamily="18" charset="0"/>
              </a:rPr>
              <a:t>, </a:t>
            </a:r>
            <a:r>
              <a:rPr lang="en-US" sz="1400" i="1" dirty="0">
                <a:latin typeface="Times New Roman" panose="02020603050405020304" pitchFamily="18" charset="0"/>
                <a:cs typeface="Times New Roman" panose="02020603050405020304" pitchFamily="18" charset="0"/>
                <a:hlinkClick r:id="rId8">
                  <a:extLst>
                    <a:ext uri="{A12FA001-AC4F-418D-AE19-62706E023703}">
                      <ahyp:hlinkClr xmlns:ahyp="http://schemas.microsoft.com/office/drawing/2018/hyperlinkcolor" val="tx"/>
                    </a:ext>
                  </a:extLst>
                </a:hlinkClick>
              </a:rPr>
              <a:t>2018</a:t>
            </a:r>
            <a:r>
              <a:rPr lang="en-US" sz="1400" b="0" i="1" dirty="0">
                <a:effectLst/>
                <a:latin typeface="Times New Roman" panose="02020603050405020304" pitchFamily="18" charset="0"/>
                <a:cs typeface="Times New Roman" panose="02020603050405020304" pitchFamily="18" charset="0"/>
              </a:rPr>
              <a:t>].</a:t>
            </a:r>
            <a:endParaRPr lang="en-IN" sz="1400" i="1" dirty="0">
              <a:latin typeface="Times New Roman" panose="02020603050405020304" pitchFamily="18" charset="0"/>
              <a:cs typeface="Times New Roman" panose="02020603050405020304" pitchFamily="18" charset="0"/>
            </a:endParaRPr>
          </a:p>
        </p:txBody>
      </p:sp>
      <p:sp>
        <p:nvSpPr>
          <p:cNvPr id="10" name="Oval 9">
            <a:extLst>
              <a:ext uri="{FF2B5EF4-FFF2-40B4-BE49-F238E27FC236}">
                <a16:creationId xmlns:a16="http://schemas.microsoft.com/office/drawing/2014/main" id="{708E40CC-7C9A-4ABE-03AC-DA653708889F}"/>
              </a:ext>
            </a:extLst>
          </p:cNvPr>
          <p:cNvSpPr/>
          <p:nvPr/>
        </p:nvSpPr>
        <p:spPr>
          <a:xfrm>
            <a:off x="8167626" y="4324646"/>
            <a:ext cx="2290968" cy="1638661"/>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46F0CF71-79EF-F5D0-923E-43BE66ABEB72}"/>
              </a:ext>
            </a:extLst>
          </p:cNvPr>
          <p:cNvSpPr txBox="1"/>
          <p:nvPr/>
        </p:nvSpPr>
        <p:spPr>
          <a:xfrm>
            <a:off x="9037011" y="5537804"/>
            <a:ext cx="657546" cy="369332"/>
          </a:xfrm>
          <a:prstGeom prst="rect">
            <a:avLst/>
          </a:prstGeom>
          <a:noFill/>
        </p:spPr>
        <p:txBody>
          <a:bodyPr wrap="square" rtlCol="0">
            <a:spAutoFit/>
          </a:bodyPr>
          <a:lstStyle/>
          <a:p>
            <a:r>
              <a:rPr lang="en-US" dirty="0">
                <a:solidFill>
                  <a:schemeClr val="bg1">
                    <a:lumMod val="50000"/>
                  </a:schemeClr>
                </a:solidFill>
              </a:rPr>
              <a:t>(d)</a:t>
            </a:r>
            <a:endParaRPr lang="en-IN" dirty="0">
              <a:solidFill>
                <a:schemeClr val="bg1">
                  <a:lumMod val="50000"/>
                </a:schemeClr>
              </a:solidFill>
            </a:endParaRPr>
          </a:p>
        </p:txBody>
      </p:sp>
    </p:spTree>
    <p:extLst>
      <p:ext uri="{BB962C8B-B14F-4D97-AF65-F5344CB8AC3E}">
        <p14:creationId xmlns:p14="http://schemas.microsoft.com/office/powerpoint/2010/main" val="35825398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75D971A-4F97-D577-F792-34F541E29AFD}"/>
              </a:ext>
            </a:extLst>
          </p:cNvPr>
          <p:cNvSpPr>
            <a:spLocks noGrp="1"/>
          </p:cNvSpPr>
          <p:nvPr>
            <p:ph type="sldNum" sz="quarter" idx="12"/>
          </p:nvPr>
        </p:nvSpPr>
        <p:spPr>
          <a:xfrm>
            <a:off x="8844470" y="6067852"/>
            <a:ext cx="2743200" cy="365125"/>
          </a:xfrm>
        </p:spPr>
        <p:txBody>
          <a:bodyPr/>
          <a:lstStyle/>
          <a:p>
            <a:fld id="{C25B9902-0077-4036-A50E-FC57E35A599C}" type="slidenum">
              <a:rPr lang="en-IN" smtClean="0">
                <a:latin typeface="Times New Roman" panose="02020603050405020304" pitchFamily="18" charset="0"/>
                <a:cs typeface="Times New Roman" panose="02020603050405020304" pitchFamily="18" charset="0"/>
              </a:rPr>
              <a:t>11</a:t>
            </a:fld>
            <a:endParaRPr lang="en-IN" dirty="0">
              <a:latin typeface="Times New Roman" panose="02020603050405020304" pitchFamily="18" charset="0"/>
              <a:cs typeface="Times New Roman" panose="02020603050405020304" pitchFamily="18" charset="0"/>
            </a:endParaRPr>
          </a:p>
        </p:txBody>
      </p:sp>
      <p:pic>
        <p:nvPicPr>
          <p:cNvPr id="5" name="Picture 4" descr="IIT Hyderabad Logo_Final Design.jpg">
            <a:extLst>
              <a:ext uri="{FF2B5EF4-FFF2-40B4-BE49-F238E27FC236}">
                <a16:creationId xmlns:a16="http://schemas.microsoft.com/office/drawing/2014/main" id="{309FC679-BCA4-1BE3-2802-14A6952623E6}"/>
              </a:ext>
            </a:extLst>
          </p:cNvPr>
          <p:cNvPicPr>
            <a:picLocks noChangeAspect="1"/>
          </p:cNvPicPr>
          <p:nvPr/>
        </p:nvPicPr>
        <p:blipFill>
          <a:blip r:embed="rId2"/>
          <a:stretch>
            <a:fillRect/>
          </a:stretch>
        </p:blipFill>
        <p:spPr>
          <a:xfrm>
            <a:off x="11259238" y="47890"/>
            <a:ext cx="656865" cy="661441"/>
          </a:xfrm>
          <a:prstGeom prst="rect">
            <a:avLst/>
          </a:prstGeom>
        </p:spPr>
      </p:pic>
      <p:cxnSp>
        <p:nvCxnSpPr>
          <p:cNvPr id="6" name="Straight Connector 5">
            <a:extLst>
              <a:ext uri="{FF2B5EF4-FFF2-40B4-BE49-F238E27FC236}">
                <a16:creationId xmlns:a16="http://schemas.microsoft.com/office/drawing/2014/main" id="{16E4FBEC-9D45-E78E-B336-EDE7FA47075C}"/>
              </a:ext>
            </a:extLst>
          </p:cNvPr>
          <p:cNvCxnSpPr>
            <a:cxnSpLocks/>
          </p:cNvCxnSpPr>
          <p:nvPr/>
        </p:nvCxnSpPr>
        <p:spPr>
          <a:xfrm>
            <a:off x="375327" y="504111"/>
            <a:ext cx="10247586" cy="0"/>
          </a:xfrm>
          <a:prstGeom prst="line">
            <a:avLst/>
          </a:prstGeom>
          <a:ln w="38100">
            <a:solidFill>
              <a:schemeClr val="accent1">
                <a:lumMod val="60000"/>
                <a:lumOff val="40000"/>
              </a:schemeClr>
            </a:solidFill>
          </a:ln>
        </p:spPr>
        <p:style>
          <a:lnRef idx="3">
            <a:schemeClr val="dk1"/>
          </a:lnRef>
          <a:fillRef idx="0">
            <a:schemeClr val="dk1"/>
          </a:fillRef>
          <a:effectRef idx="2">
            <a:schemeClr val="dk1"/>
          </a:effectRef>
          <a:fontRef idx="minor">
            <a:schemeClr val="tx1"/>
          </a:fontRef>
        </p:style>
      </p:cxnSp>
      <p:sp>
        <p:nvSpPr>
          <p:cNvPr id="7" name="TextBox 6">
            <a:extLst>
              <a:ext uri="{FF2B5EF4-FFF2-40B4-BE49-F238E27FC236}">
                <a16:creationId xmlns:a16="http://schemas.microsoft.com/office/drawing/2014/main" id="{317F3C5F-1513-1C31-2400-2F4BDA1ABACC}"/>
              </a:ext>
            </a:extLst>
          </p:cNvPr>
          <p:cNvSpPr txBox="1"/>
          <p:nvPr/>
        </p:nvSpPr>
        <p:spPr>
          <a:xfrm>
            <a:off x="313538" y="-47820"/>
            <a:ext cx="11183006" cy="579967"/>
          </a:xfrm>
          <a:prstGeom prst="rect">
            <a:avLst/>
          </a:prstGeom>
          <a:noFill/>
        </p:spPr>
        <p:txBody>
          <a:bodyPr wrap="square" rtlCol="0">
            <a:spAutoFit/>
          </a:bodyPr>
          <a:lstStyle/>
          <a:p>
            <a:pPr algn="just">
              <a:lnSpc>
                <a:spcPct val="150000"/>
              </a:lnSpc>
            </a:pPr>
            <a:r>
              <a:rPr lang="en-US" sz="2400" dirty="0">
                <a:latin typeface="Times New Roman" panose="02020603050405020304" pitchFamily="18" charset="0"/>
                <a:cs typeface="Times New Roman" panose="02020603050405020304" pitchFamily="18" charset="0"/>
              </a:rPr>
              <a:t>Literature review contd.</a:t>
            </a:r>
          </a:p>
        </p:txBody>
      </p:sp>
      <p:sp>
        <p:nvSpPr>
          <p:cNvPr id="8" name="TextBox 7">
            <a:extLst>
              <a:ext uri="{FF2B5EF4-FFF2-40B4-BE49-F238E27FC236}">
                <a16:creationId xmlns:a16="http://schemas.microsoft.com/office/drawing/2014/main" id="{0E857F73-3354-2FFC-71B6-4DA4E6BF3B76}"/>
              </a:ext>
            </a:extLst>
          </p:cNvPr>
          <p:cNvSpPr txBox="1"/>
          <p:nvPr/>
        </p:nvSpPr>
        <p:spPr>
          <a:xfrm>
            <a:off x="439215" y="1057606"/>
            <a:ext cx="11602098" cy="369332"/>
          </a:xfrm>
          <a:prstGeom prst="rect">
            <a:avLst/>
          </a:prstGeom>
          <a:noFill/>
        </p:spPr>
        <p:txBody>
          <a:bodyPr wrap="square" rtlCol="0">
            <a:spAutoFit/>
          </a:bodyPr>
          <a:lstStyle/>
          <a:p>
            <a:pPr marL="285750" indent="-285750">
              <a:buFont typeface="Wingdings" panose="05000000000000000000" pitchFamily="2" charset="2"/>
              <a:buChar char="Ø"/>
            </a:pPr>
            <a:r>
              <a:rPr lang="en-US" b="0" i="0" dirty="0">
                <a:solidFill>
                  <a:srgbClr val="1F1F1F"/>
                </a:solidFill>
                <a:effectLst/>
                <a:latin typeface="Times New Roman" panose="02020603050405020304" pitchFamily="18" charset="0"/>
                <a:cs typeface="Times New Roman" panose="02020603050405020304" pitchFamily="18" charset="0"/>
              </a:rPr>
              <a:t>The double ellipsoid heat source model commonly used in the FEM modelling</a:t>
            </a:r>
            <a:r>
              <a:rPr lang="en-US" dirty="0">
                <a:solidFill>
                  <a:srgbClr val="1F1F1F"/>
                </a:solidFill>
                <a:latin typeface="Times New Roman" panose="02020603050405020304" pitchFamily="18" charset="0"/>
                <a:cs typeface="Times New Roman" panose="02020603050405020304" pitchFamily="18" charset="0"/>
              </a:rPr>
              <a:t> </a:t>
            </a:r>
            <a:r>
              <a:rPr lang="en-US" b="0" i="0" dirty="0">
                <a:solidFill>
                  <a:srgbClr val="1F1F1F"/>
                </a:solidFill>
                <a:effectLst/>
                <a:latin typeface="Times New Roman" panose="02020603050405020304" pitchFamily="18" charset="0"/>
                <a:cs typeface="Times New Roman" panose="02020603050405020304" pitchFamily="18" charset="0"/>
              </a:rPr>
              <a:t>of WAAM </a:t>
            </a:r>
            <a:r>
              <a:rPr lang="en-US" sz="1600" b="0" i="1" dirty="0">
                <a:solidFill>
                  <a:srgbClr val="1F1F1F"/>
                </a:solidFill>
                <a:effectLst/>
                <a:latin typeface="Times New Roman" panose="02020603050405020304" pitchFamily="18" charset="0"/>
                <a:cs typeface="Times New Roman" panose="02020603050405020304" pitchFamily="18" charset="0"/>
              </a:rPr>
              <a:t>[</a:t>
            </a:r>
            <a:r>
              <a:rPr lang="en-US" sz="1600" i="1" dirty="0" err="1">
                <a:solidFill>
                  <a:srgbClr val="1F1F1F"/>
                </a:solidFill>
                <a:latin typeface="Times New Roman" panose="02020603050405020304" pitchFamily="18" charset="0"/>
                <a:cs typeface="Times New Roman" panose="02020603050405020304" pitchFamily="18" charset="0"/>
              </a:rPr>
              <a:t>Goldak</a:t>
            </a:r>
            <a:r>
              <a:rPr lang="en-US" sz="1600" i="1" dirty="0">
                <a:solidFill>
                  <a:srgbClr val="1F1F1F"/>
                </a:solidFill>
                <a:latin typeface="Times New Roman" panose="02020603050405020304" pitchFamily="18" charset="0"/>
                <a:cs typeface="Times New Roman" panose="02020603050405020304" pitchFamily="18" charset="0"/>
              </a:rPr>
              <a:t> et al, 1984</a:t>
            </a:r>
            <a:r>
              <a:rPr lang="en-US" sz="1600" b="0" i="1" dirty="0">
                <a:solidFill>
                  <a:srgbClr val="1F1F1F"/>
                </a:solidFill>
                <a:effectLst/>
                <a:latin typeface="Times New Roman" panose="02020603050405020304" pitchFamily="18" charset="0"/>
                <a:cs typeface="Times New Roman" panose="02020603050405020304" pitchFamily="18" charset="0"/>
              </a:rPr>
              <a:t>]</a:t>
            </a:r>
            <a:endParaRPr lang="en-IN" sz="1600" i="1" dirty="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3EF5BF09-2DB7-E1C9-8E8B-6C32C0BFA889}"/>
              </a:ext>
            </a:extLst>
          </p:cNvPr>
          <p:cNvSpPr txBox="1"/>
          <p:nvPr/>
        </p:nvSpPr>
        <p:spPr>
          <a:xfrm>
            <a:off x="470167" y="3894499"/>
            <a:ext cx="11313571" cy="646331"/>
          </a:xfrm>
          <a:prstGeom prst="rect">
            <a:avLst/>
          </a:prstGeom>
          <a:noFill/>
        </p:spPr>
        <p:txBody>
          <a:bodyPr wrap="square">
            <a:spAutoFit/>
          </a:bodyPr>
          <a:lstStyle/>
          <a:p>
            <a:pPr marL="285750" indent="-285750">
              <a:buFont typeface="Wingdings" panose="05000000000000000000" pitchFamily="2" charset="2"/>
              <a:buChar char="Ø"/>
            </a:pPr>
            <a:r>
              <a:rPr lang="da-DK" b="0" i="0" dirty="0">
                <a:solidFill>
                  <a:srgbClr val="1F1F1F"/>
                </a:solidFill>
                <a:effectLst/>
                <a:latin typeface="Times New Roman" panose="02020603050405020304" pitchFamily="18" charset="0"/>
                <a:cs typeface="Times New Roman" panose="02020603050405020304" pitchFamily="18" charset="0"/>
              </a:rPr>
              <a:t> It has been </a:t>
            </a:r>
            <a:r>
              <a:rPr lang="da-DK" dirty="0">
                <a:solidFill>
                  <a:srgbClr val="1F1F1F"/>
                </a:solidFill>
                <a:latin typeface="Times New Roman" panose="02020603050405020304" pitchFamily="18" charset="0"/>
                <a:cs typeface="Times New Roman" panose="02020603050405020304" pitchFamily="18" charset="0"/>
              </a:rPr>
              <a:t>reported that</a:t>
            </a:r>
            <a:r>
              <a:rPr lang="en-US" b="0" i="0" dirty="0">
                <a:solidFill>
                  <a:srgbClr val="1F1F1F"/>
                </a:solidFill>
                <a:effectLst/>
                <a:latin typeface="Times New Roman" panose="02020603050405020304" pitchFamily="18" charset="0"/>
                <a:cs typeface="Times New Roman" panose="02020603050405020304" pitchFamily="18" charset="0"/>
              </a:rPr>
              <a:t> double ellipsoid heat source model spreads the thermal energy through the melt pool volume more accurately than other</a:t>
            </a:r>
            <a:r>
              <a:rPr lang="en-US" dirty="0">
                <a:solidFill>
                  <a:srgbClr val="1F1F1F"/>
                </a:solidFill>
                <a:latin typeface="Times New Roman" panose="02020603050405020304" pitchFamily="18" charset="0"/>
                <a:cs typeface="Times New Roman" panose="02020603050405020304" pitchFamily="18" charset="0"/>
              </a:rPr>
              <a:t>s </a:t>
            </a:r>
            <a:r>
              <a:rPr lang="en-US" i="1" dirty="0">
                <a:solidFill>
                  <a:srgbClr val="1F1F1F"/>
                </a:solidFill>
                <a:latin typeface="Times New Roman" panose="02020603050405020304" pitchFamily="18" charset="0"/>
                <a:cs typeface="Times New Roman" panose="02020603050405020304" pitchFamily="18" charset="0"/>
              </a:rPr>
              <a:t>[Ding et al.,2014]</a:t>
            </a:r>
            <a:endParaRPr lang="en-IN" i="1" dirty="0">
              <a:latin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id="{948C8797-EA50-EE42-1159-93F173375DF2}"/>
              </a:ext>
            </a:extLst>
          </p:cNvPr>
          <p:cNvSpPr txBox="1"/>
          <p:nvPr/>
        </p:nvSpPr>
        <p:spPr>
          <a:xfrm>
            <a:off x="470167" y="4802259"/>
            <a:ext cx="11445936" cy="646331"/>
          </a:xfrm>
          <a:prstGeom prst="rect">
            <a:avLst/>
          </a:prstGeom>
          <a:noFill/>
        </p:spPr>
        <p:txBody>
          <a:bodyPr wrap="square">
            <a:spAutoFit/>
          </a:bodyPr>
          <a:lstStyle/>
          <a:p>
            <a:pPr marL="285750" indent="-285750">
              <a:buFont typeface="Wingdings" panose="05000000000000000000" pitchFamily="2" charset="2"/>
              <a:buChar char="Ø"/>
            </a:pPr>
            <a:r>
              <a:rPr lang="en-US" b="0" i="0" dirty="0">
                <a:solidFill>
                  <a:srgbClr val="1F1F1F"/>
                </a:solidFill>
                <a:effectLst/>
                <a:latin typeface="Times New Roman" panose="02020603050405020304" pitchFamily="18" charset="0"/>
                <a:cs typeface="Times New Roman" panose="02020603050405020304" pitchFamily="18" charset="0"/>
              </a:rPr>
              <a:t>In some cases, the calculated temperatures can go above the</a:t>
            </a:r>
            <a:r>
              <a:rPr lang="en-US" dirty="0">
                <a:latin typeface="Times New Roman" panose="02020603050405020304" pitchFamily="18" charset="0"/>
                <a:cs typeface="Times New Roman" panose="02020603050405020304" pitchFamily="18" charset="0"/>
              </a:rPr>
              <a:t> evaporation temperature </a:t>
            </a:r>
            <a:r>
              <a:rPr lang="en-US" b="0" i="0" dirty="0">
                <a:solidFill>
                  <a:srgbClr val="1F1F1F"/>
                </a:solidFill>
                <a:effectLst/>
                <a:latin typeface="Times New Roman" panose="02020603050405020304" pitchFamily="18" charset="0"/>
                <a:cs typeface="Times New Roman" panose="02020603050405020304" pitchFamily="18" charset="0"/>
              </a:rPr>
              <a:t>and require modification of the intensity parameter in equation</a:t>
            </a:r>
            <a:r>
              <a:rPr lang="en-US" dirty="0">
                <a:solidFill>
                  <a:srgbClr val="1F1F1F"/>
                </a:solidFill>
                <a:latin typeface="Times New Roman" panose="02020603050405020304" pitchFamily="18" charset="0"/>
                <a:cs typeface="Times New Roman" panose="02020603050405020304" pitchFamily="18" charset="0"/>
              </a:rPr>
              <a:t>  </a:t>
            </a:r>
            <a:r>
              <a:rPr lang="en-US" sz="1600" i="1" dirty="0">
                <a:solidFill>
                  <a:srgbClr val="1F1F1F"/>
                </a:solidFill>
                <a:latin typeface="Times New Roman" panose="02020603050405020304" pitchFamily="18" charset="0"/>
                <a:cs typeface="Times New Roman" panose="02020603050405020304" pitchFamily="18" charset="0"/>
              </a:rPr>
              <a:t>[Graf et al.,2018, Ahmad et al.,2018]</a:t>
            </a:r>
            <a:endParaRPr lang="en-IN" sz="1600" i="1" dirty="0">
              <a:latin typeface="Times New Roman" panose="02020603050405020304" pitchFamily="18" charset="0"/>
              <a:cs typeface="Times New Roman" panose="02020603050405020304" pitchFamily="18" charset="0"/>
            </a:endParaRPr>
          </a:p>
        </p:txBody>
      </p:sp>
      <p:sp>
        <p:nvSpPr>
          <p:cNvPr id="19" name="Rectangle 2">
            <a:extLst>
              <a:ext uri="{FF2B5EF4-FFF2-40B4-BE49-F238E27FC236}">
                <a16:creationId xmlns:a16="http://schemas.microsoft.com/office/drawing/2014/main" id="{2AC43F92-7A1D-4913-5064-6AA53C1CA6BF}"/>
              </a:ext>
            </a:extLst>
          </p:cNvPr>
          <p:cNvSpPr>
            <a:spLocks noChangeArrowheads="1"/>
          </p:cNvSpPr>
          <p:nvPr/>
        </p:nvSpPr>
        <p:spPr bwMode="auto">
          <a:xfrm>
            <a:off x="1167788" y="5757972"/>
            <a:ext cx="184731"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8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br>
            <a:endParaRPr kumimoji="0" lang="en-US" altLang="en-US" sz="18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p:txBody>
      </p:sp>
      <p:pic>
        <p:nvPicPr>
          <p:cNvPr id="4102" name="Picture 6">
            <a:extLst>
              <a:ext uri="{FF2B5EF4-FFF2-40B4-BE49-F238E27FC236}">
                <a16:creationId xmlns:a16="http://schemas.microsoft.com/office/drawing/2014/main" id="{C75E497D-0968-327E-3B5C-46F0B55E3FB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0590" b="7741"/>
          <a:stretch/>
        </p:blipFill>
        <p:spPr bwMode="auto">
          <a:xfrm>
            <a:off x="1167788" y="1575429"/>
            <a:ext cx="2051069" cy="1739894"/>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5">
            <a:extLst>
              <a:ext uri="{FF2B5EF4-FFF2-40B4-BE49-F238E27FC236}">
                <a16:creationId xmlns:a16="http://schemas.microsoft.com/office/drawing/2014/main" id="{8E7D17CE-043A-152F-2C5B-8160DFA609F7}"/>
              </a:ext>
            </a:extLst>
          </p:cNvPr>
          <p:cNvPicPr>
            <a:picLocks noChangeAspect="1"/>
          </p:cNvPicPr>
          <p:nvPr/>
        </p:nvPicPr>
        <p: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sharpenSoften amount="32000"/>
                    </a14:imgEffect>
                  </a14:imgLayer>
                </a14:imgProps>
              </a:ext>
            </a:extLst>
          </a:blip>
          <a:stretch>
            <a:fillRect/>
          </a:stretch>
        </p:blipFill>
        <p:spPr>
          <a:xfrm>
            <a:off x="3830329" y="1953678"/>
            <a:ext cx="4149423" cy="1150432"/>
          </a:xfrm>
          <a:prstGeom prst="rect">
            <a:avLst/>
          </a:prstGeom>
        </p:spPr>
      </p:pic>
      <p:sp>
        <p:nvSpPr>
          <p:cNvPr id="27" name="TextBox 26">
            <a:extLst>
              <a:ext uri="{FF2B5EF4-FFF2-40B4-BE49-F238E27FC236}">
                <a16:creationId xmlns:a16="http://schemas.microsoft.com/office/drawing/2014/main" id="{A5A64309-C0F3-1094-971D-75D7567F9310}"/>
              </a:ext>
            </a:extLst>
          </p:cNvPr>
          <p:cNvSpPr txBox="1"/>
          <p:nvPr/>
        </p:nvSpPr>
        <p:spPr>
          <a:xfrm>
            <a:off x="8610600" y="1965780"/>
            <a:ext cx="2885944" cy="1200329"/>
          </a:xfrm>
          <a:prstGeom prst="rect">
            <a:avLst/>
          </a:prstGeom>
          <a:solidFill>
            <a:schemeClr val="accent4">
              <a:lumMod val="40000"/>
              <a:lumOff val="60000"/>
            </a:schemeClr>
          </a:solidFill>
        </p:spPr>
        <p:txBody>
          <a:bodyPr wrap="square" rtlCol="0">
            <a:spAutoFit/>
          </a:bodyPr>
          <a:lstStyle/>
          <a:p>
            <a:r>
              <a:rPr lang="en-US" dirty="0">
                <a:latin typeface="Times New Roman" panose="02020603050405020304" pitchFamily="18" charset="0"/>
                <a:cs typeface="Times New Roman" panose="02020603050405020304" pitchFamily="18" charset="0"/>
              </a:rPr>
              <a:t>b= Half width mm</a:t>
            </a:r>
          </a:p>
          <a:p>
            <a:r>
              <a:rPr lang="en-US" dirty="0">
                <a:latin typeface="Times New Roman" panose="02020603050405020304" pitchFamily="18" charset="0"/>
                <a:cs typeface="Times New Roman" panose="02020603050405020304" pitchFamily="18" charset="0"/>
              </a:rPr>
              <a:t>d= Depth of weld pool mm </a:t>
            </a:r>
          </a:p>
          <a:p>
            <a:r>
              <a:rPr lang="en-US" dirty="0" err="1">
                <a:latin typeface="Times New Roman" panose="02020603050405020304" pitchFamily="18" charset="0"/>
                <a:cs typeface="Times New Roman" panose="02020603050405020304" pitchFamily="18" charset="0"/>
              </a:rPr>
              <a:t>af</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ar</a:t>
            </a:r>
            <a:r>
              <a:rPr lang="en-US" dirty="0">
                <a:latin typeface="Times New Roman" panose="02020603050405020304" pitchFamily="18" charset="0"/>
                <a:cs typeface="Times New Roman" panose="02020603050405020304" pitchFamily="18" charset="0"/>
              </a:rPr>
              <a:t> = Semi axis length mm (front and rear)</a:t>
            </a:r>
            <a:endParaRPr lang="en-IN" dirty="0">
              <a:latin typeface="Times New Roman" panose="02020603050405020304" pitchFamily="18" charset="0"/>
              <a:cs typeface="Times New Roman" panose="02020603050405020304" pitchFamily="18" charset="0"/>
            </a:endParaRPr>
          </a:p>
        </p:txBody>
      </p:sp>
      <p:sp>
        <p:nvSpPr>
          <p:cNvPr id="28" name="TextBox 27">
            <a:extLst>
              <a:ext uri="{FF2B5EF4-FFF2-40B4-BE49-F238E27FC236}">
                <a16:creationId xmlns:a16="http://schemas.microsoft.com/office/drawing/2014/main" id="{EFC0B186-6EDF-93F5-A6E6-5C4AB819FE0D}"/>
              </a:ext>
            </a:extLst>
          </p:cNvPr>
          <p:cNvSpPr txBox="1"/>
          <p:nvPr/>
        </p:nvSpPr>
        <p:spPr>
          <a:xfrm>
            <a:off x="3601435" y="1520707"/>
            <a:ext cx="5778871"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Asymmetric Gaussian Distribution in  X (Feed direction)</a:t>
            </a:r>
            <a:endParaRPr lang="en-IN"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C0476A37-92A4-CE13-BF0E-1C95ABE93FF9}"/>
              </a:ext>
            </a:extLst>
          </p:cNvPr>
          <p:cNvSpPr txBox="1"/>
          <p:nvPr/>
        </p:nvSpPr>
        <p:spPr>
          <a:xfrm>
            <a:off x="439214" y="709331"/>
            <a:ext cx="3901432" cy="369332"/>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Heat source Model:</a:t>
            </a:r>
            <a:endParaRPr lang="en-IN" b="1" dirty="0">
              <a:latin typeface="Times New Roman" panose="02020603050405020304" pitchFamily="18" charset="0"/>
              <a:cs typeface="Times New Roman" panose="02020603050405020304" pitchFamily="18" charset="0"/>
            </a:endParaRPr>
          </a:p>
        </p:txBody>
      </p:sp>
      <p:sp>
        <p:nvSpPr>
          <p:cNvPr id="9" name="Footer Placeholder 23">
            <a:extLst>
              <a:ext uri="{FF2B5EF4-FFF2-40B4-BE49-F238E27FC236}">
                <a16:creationId xmlns:a16="http://schemas.microsoft.com/office/drawing/2014/main" id="{E305B206-8ACD-7440-DE06-3FAFF471B6A1}"/>
              </a:ext>
            </a:extLst>
          </p:cNvPr>
          <p:cNvSpPr>
            <a:spLocks noGrp="1"/>
          </p:cNvSpPr>
          <p:nvPr>
            <p:ph type="ftr" sz="quarter" idx="11"/>
          </p:nvPr>
        </p:nvSpPr>
        <p:spPr>
          <a:xfrm>
            <a:off x="0" y="6559797"/>
            <a:ext cx="12192000" cy="298204"/>
          </a:xfrm>
          <a:solidFill>
            <a:schemeClr val="accent2">
              <a:lumMod val="60000"/>
              <a:lumOff val="40000"/>
            </a:schemeClr>
          </a:solidFill>
        </p:spPr>
        <p:txBody>
          <a:bodyPr/>
          <a:lstStyle/>
          <a:p>
            <a:pPr algn="l"/>
            <a:r>
              <a:rPr lang="en-US" sz="1000" b="1" i="1" dirty="0">
                <a:solidFill>
                  <a:schemeClr val="tx1">
                    <a:lumMod val="95000"/>
                    <a:lumOff val="5000"/>
                  </a:schemeClr>
                </a:solidFill>
                <a:latin typeface="Times New Roman" panose="02020603050405020304" pitchFamily="18" charset="0"/>
                <a:cs typeface="Times New Roman" panose="02020603050405020304" pitchFamily="18" charset="0"/>
              </a:rPr>
              <a:t>Ref</a:t>
            </a:r>
            <a:r>
              <a:rPr lang="en-US" sz="1000" b="1" i="1" dirty="0">
                <a:latin typeface="Times New Roman" panose="02020603050405020304" pitchFamily="18" charset="0"/>
                <a:cs typeface="Times New Roman" panose="02020603050405020304" pitchFamily="18" charset="0"/>
              </a:rPr>
              <a:t>:   </a:t>
            </a:r>
            <a:r>
              <a:rPr lang="en-IN" sz="1000" b="0" i="1" dirty="0" err="1">
                <a:solidFill>
                  <a:srgbClr val="222222"/>
                </a:solidFill>
                <a:effectLst/>
                <a:latin typeface="Times New Roman" panose="02020603050405020304" pitchFamily="18" charset="0"/>
                <a:cs typeface="Times New Roman" panose="02020603050405020304" pitchFamily="18" charset="0"/>
              </a:rPr>
              <a:t>Goldak</a:t>
            </a:r>
            <a:r>
              <a:rPr lang="en-IN" sz="1000" b="0" i="1" dirty="0">
                <a:solidFill>
                  <a:srgbClr val="222222"/>
                </a:solidFill>
                <a:effectLst/>
                <a:latin typeface="Times New Roman" panose="02020603050405020304" pitchFamily="18" charset="0"/>
                <a:cs typeface="Times New Roman" panose="02020603050405020304" pitchFamily="18" charset="0"/>
              </a:rPr>
              <a:t>, John, Aditya Chakravarti, and Malcolm Bibby. "A new finite element model for welding heat sources." Metallurgical transactions B 15 (1984): 299-305.[15]</a:t>
            </a:r>
            <a:r>
              <a:rPr lang="da-DK" sz="1000" b="0" i="1" dirty="0">
                <a:solidFill>
                  <a:srgbClr val="1F1F1F"/>
                </a:solidFill>
                <a:effectLst/>
                <a:latin typeface="Times New Roman" panose="02020603050405020304" pitchFamily="18" charset="0"/>
                <a:cs typeface="Times New Roman" panose="02020603050405020304" pitchFamily="18" charset="0"/>
              </a:rPr>
              <a:t>,</a:t>
            </a:r>
            <a:r>
              <a:rPr lang="en-US" sz="1000" b="0" i="1" dirty="0">
                <a:solidFill>
                  <a:srgbClr val="222222"/>
                </a:solidFill>
                <a:effectLst/>
                <a:latin typeface="Times New Roman" panose="02020603050405020304" pitchFamily="18" charset="0"/>
                <a:cs typeface="Times New Roman" panose="02020603050405020304" pitchFamily="18" charset="0"/>
              </a:rPr>
              <a:t> Ding, J., et al. "A computationally efficient finite element model of wire and arc additive manufacture." The International Journal of Advanced Manufacturing Technology 70 (2014): 227-236 [16].</a:t>
            </a:r>
            <a:r>
              <a:rPr lang="da-DK" sz="1000" b="0" i="1" dirty="0">
                <a:solidFill>
                  <a:srgbClr val="1F1F1F"/>
                </a:solidFill>
                <a:effectLst/>
                <a:latin typeface="Times New Roman" panose="02020603050405020304" pitchFamily="18" charset="0"/>
                <a:cs typeface="Times New Roman" panose="02020603050405020304" pitchFamily="18" charset="0"/>
              </a:rPr>
              <a:t> </a:t>
            </a:r>
            <a:r>
              <a:rPr lang="da-DK" sz="1000" b="0" i="1" u="none" strike="noStrike" dirty="0">
                <a:solidFill>
                  <a:srgbClr val="0272B1"/>
                </a:solidFill>
                <a:effectLst/>
                <a:latin typeface="Times New Roman" panose="02020603050405020304" pitchFamily="18" charset="0"/>
                <a:cs typeface="Times New Roman" panose="02020603050405020304" pitchFamily="18" charset="0"/>
                <a:hlinkClick r:id="rId6"/>
              </a:rPr>
              <a:t>Graf et al. (2018)</a:t>
            </a:r>
            <a:r>
              <a:rPr lang="da-DK" sz="1000" b="0" i="1" u="none" strike="noStrike" dirty="0">
                <a:solidFill>
                  <a:srgbClr val="0272B1"/>
                </a:solidFill>
                <a:effectLst/>
                <a:latin typeface="Times New Roman" panose="02020603050405020304" pitchFamily="18" charset="0"/>
                <a:cs typeface="Times New Roman" panose="02020603050405020304" pitchFamily="18" charset="0"/>
              </a:rPr>
              <a:t>[17]</a:t>
            </a:r>
            <a:r>
              <a:rPr lang="da-DK" sz="1000" b="0" i="1" dirty="0">
                <a:solidFill>
                  <a:srgbClr val="1F1F1F"/>
                </a:solidFill>
                <a:effectLst/>
                <a:latin typeface="Times New Roman" panose="02020603050405020304" pitchFamily="18" charset="0"/>
                <a:cs typeface="Times New Roman" panose="02020603050405020304" pitchFamily="18" charset="0"/>
              </a:rPr>
              <a:t>, </a:t>
            </a:r>
            <a:r>
              <a:rPr lang="da-DK" sz="1000" b="0" i="1" u="none" strike="noStrike" dirty="0">
                <a:solidFill>
                  <a:srgbClr val="0272B1"/>
                </a:solidFill>
                <a:effectLst/>
                <a:latin typeface="Times New Roman" panose="02020603050405020304" pitchFamily="18" charset="0"/>
                <a:cs typeface="Times New Roman" panose="02020603050405020304" pitchFamily="18" charset="0"/>
                <a:hlinkClick r:id="rId7"/>
              </a:rPr>
              <a:t>Ahmad et al. (2020)</a:t>
            </a:r>
            <a:r>
              <a:rPr lang="da-DK" sz="1000" b="0" i="1" u="none" strike="noStrike" dirty="0">
                <a:solidFill>
                  <a:srgbClr val="0272B1"/>
                </a:solidFill>
                <a:effectLst/>
                <a:latin typeface="Times New Roman" panose="02020603050405020304" pitchFamily="18" charset="0"/>
                <a:cs typeface="Times New Roman" panose="02020603050405020304" pitchFamily="18" charset="0"/>
              </a:rPr>
              <a:t>[18]</a:t>
            </a:r>
            <a:r>
              <a:rPr lang="en-US" sz="1000" b="0" i="1" dirty="0">
                <a:solidFill>
                  <a:srgbClr val="1F1F1F"/>
                </a:solidFill>
                <a:effectLst/>
                <a:latin typeface="Times New Roman" panose="02020603050405020304" pitchFamily="18" charset="0"/>
                <a:cs typeface="Times New Roman" panose="02020603050405020304" pitchFamily="18" charset="0"/>
              </a:rPr>
              <a:t>, </a:t>
            </a:r>
            <a:r>
              <a:rPr lang="da-DK" sz="1000" b="0" i="1" dirty="0">
                <a:solidFill>
                  <a:srgbClr val="1F1F1F"/>
                </a:solidFill>
                <a:effectLst/>
                <a:latin typeface="Times New Roman" panose="02020603050405020304" pitchFamily="18" charset="0"/>
                <a:cs typeface="Times New Roman" panose="02020603050405020304" pitchFamily="18" charset="0"/>
              </a:rPr>
              <a:t> </a:t>
            </a:r>
            <a:endParaRPr lang="en-IN" sz="1000" i="1" dirty="0">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9640B93E-4D3B-EB33-2526-04F117674D1F}"/>
              </a:ext>
            </a:extLst>
          </p:cNvPr>
          <p:cNvSpPr txBox="1"/>
          <p:nvPr/>
        </p:nvSpPr>
        <p:spPr>
          <a:xfrm>
            <a:off x="275356" y="3288254"/>
            <a:ext cx="5426801" cy="307777"/>
          </a:xfrm>
          <a:prstGeom prst="rect">
            <a:avLst/>
          </a:prstGeom>
          <a:noFill/>
        </p:spPr>
        <p:txBody>
          <a:bodyPr wrap="square" rtlCol="0">
            <a:spAutoFit/>
          </a:bodyPr>
          <a:lstStyle/>
          <a:p>
            <a:r>
              <a:rPr lang="en-US" sz="1400" i="1" dirty="0">
                <a:latin typeface="Times New Roman" panose="02020603050405020304" pitchFamily="18" charset="0"/>
                <a:cs typeface="Times New Roman" panose="02020603050405020304" pitchFamily="18" charset="0"/>
              </a:rPr>
              <a:t>Fig 10: </a:t>
            </a:r>
            <a:r>
              <a:rPr lang="en-US" sz="1400" i="1" dirty="0" err="1">
                <a:latin typeface="Times New Roman" panose="02020603050405020304" pitchFamily="18" charset="0"/>
                <a:cs typeface="Times New Roman" panose="02020603050405020304" pitchFamily="18" charset="0"/>
              </a:rPr>
              <a:t>Goldak</a:t>
            </a:r>
            <a:r>
              <a:rPr lang="en-US" sz="1400" i="1" dirty="0">
                <a:latin typeface="Times New Roman" panose="02020603050405020304" pitchFamily="18" charset="0"/>
                <a:cs typeface="Times New Roman" panose="02020603050405020304" pitchFamily="18" charset="0"/>
              </a:rPr>
              <a:t> double ellipsoidal heat source [</a:t>
            </a:r>
            <a:r>
              <a:rPr lang="en-IN" sz="1400" i="1" dirty="0">
                <a:effectLst/>
                <a:latin typeface="Times New Roman" panose="02020603050405020304" pitchFamily="18" charset="0"/>
                <a:cs typeface="Times New Roman" panose="02020603050405020304" pitchFamily="18" charset="0"/>
              </a:rPr>
              <a:t>Kai </a:t>
            </a:r>
            <a:r>
              <a:rPr lang="en-IN" sz="1400" i="1" dirty="0" err="1">
                <a:effectLst/>
                <a:latin typeface="Times New Roman" panose="02020603050405020304" pitchFamily="18" charset="0"/>
                <a:cs typeface="Times New Roman" panose="02020603050405020304" pitchFamily="18" charset="0"/>
              </a:rPr>
              <a:t>Treutler</a:t>
            </a:r>
            <a:r>
              <a:rPr lang="en-IN" sz="1400" i="1" dirty="0">
                <a:effectLst/>
                <a:latin typeface="Times New Roman" panose="02020603050405020304" pitchFamily="18" charset="0"/>
                <a:cs typeface="Times New Roman" panose="02020603050405020304" pitchFamily="18" charset="0"/>
              </a:rPr>
              <a:t> et al.,, 2021</a:t>
            </a:r>
            <a:r>
              <a:rPr lang="en-US" sz="1400" i="1" dirty="0">
                <a:latin typeface="Times New Roman" panose="02020603050405020304" pitchFamily="18" charset="0"/>
                <a:cs typeface="Times New Roman" panose="02020603050405020304" pitchFamily="18" charset="0"/>
              </a:rPr>
              <a:t>]</a:t>
            </a:r>
            <a:endParaRPr lang="en-IN" sz="1400" i="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991015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C052D05-5197-39D2-0C98-1724DB2994DA}"/>
              </a:ext>
            </a:extLst>
          </p:cNvPr>
          <p:cNvSpPr>
            <a:spLocks noGrp="1"/>
          </p:cNvSpPr>
          <p:nvPr>
            <p:ph type="sldNum" sz="quarter" idx="12"/>
          </p:nvPr>
        </p:nvSpPr>
        <p:spPr>
          <a:xfrm>
            <a:off x="8918824" y="5987465"/>
            <a:ext cx="2743200" cy="365125"/>
          </a:xfrm>
        </p:spPr>
        <p:txBody>
          <a:bodyPr/>
          <a:lstStyle/>
          <a:p>
            <a:fld id="{C25B9902-0077-4036-A50E-FC57E35A599C}" type="slidenum">
              <a:rPr lang="en-IN" smtClean="0">
                <a:latin typeface="Times New Roman" panose="02020603050405020304" pitchFamily="18" charset="0"/>
                <a:cs typeface="Times New Roman" panose="02020603050405020304" pitchFamily="18" charset="0"/>
              </a:rPr>
              <a:t>12</a:t>
            </a:fld>
            <a:endParaRPr lang="en-IN">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05D0BDFC-D4A4-EDD6-6407-BC783CA23CB0}"/>
                  </a:ext>
                </a:extLst>
              </p:cNvPr>
              <p:cNvSpPr txBox="1"/>
              <p:nvPr/>
            </p:nvSpPr>
            <p:spPr>
              <a:xfrm>
                <a:off x="190248" y="551729"/>
                <a:ext cx="10983063" cy="2938497"/>
              </a:xfrm>
              <a:prstGeom prst="rect">
                <a:avLst/>
              </a:prstGeom>
              <a:noFill/>
            </p:spPr>
            <p:txBody>
              <a:bodyPr wrap="square">
                <a:spAutoFit/>
              </a:bodyPr>
              <a:lstStyle/>
              <a:p>
                <a:pPr marL="285750" indent="-285750">
                  <a:lnSpc>
                    <a:spcPct val="150000"/>
                  </a:lnSpc>
                  <a:spcAft>
                    <a:spcPts val="1200"/>
                  </a:spcAft>
                  <a:buFont typeface="Wingdings" panose="05000000000000000000" pitchFamily="2" charset="2"/>
                  <a:buChar char="Ø"/>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The solution proposed by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Montevecchi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et al., is three-fold.</a:t>
                </a:r>
              </a:p>
              <a:p>
                <a:pPr marL="742950" lvl="1" indent="-285750">
                  <a:lnSpc>
                    <a:spcPct val="150000"/>
                  </a:lnSpc>
                  <a:spcAft>
                    <a:spcPts val="1200"/>
                  </a:spcAf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Dividing heat input </a:t>
                </a:r>
                <a:r>
                  <a:rPr lang="en-US" i="1" dirty="0">
                    <a:latin typeface="Times New Roman" panose="02020603050405020304" pitchFamily="18" charset="0"/>
                    <a:cs typeface="Times New Roman" panose="02020603050405020304" pitchFamily="18" charset="0"/>
                  </a:rPr>
                  <a:t>Q</a:t>
                </a:r>
                <a:r>
                  <a:rPr lang="en-US" dirty="0">
                    <a:latin typeface="Times New Roman" panose="02020603050405020304" pitchFamily="18" charset="0"/>
                    <a:cs typeface="Times New Roman" panose="02020603050405020304" pitchFamily="18" charset="0"/>
                  </a:rPr>
                  <a:t> equally between base </a:t>
                </a:r>
                <a:r>
                  <a:rPr lang="en-US" i="1" dirty="0" err="1">
                    <a:latin typeface="Times New Roman" panose="02020603050405020304" pitchFamily="18" charset="0"/>
                    <a:cs typeface="Times New Roman" panose="02020603050405020304" pitchFamily="18" charset="0"/>
                  </a:rPr>
                  <a:t>Q</a:t>
                </a:r>
                <a:r>
                  <a:rPr lang="en-US" i="1" baseline="-25000" dirty="0" err="1">
                    <a:latin typeface="Times New Roman" panose="02020603050405020304" pitchFamily="18" charset="0"/>
                    <a:cs typeface="Times New Roman" panose="02020603050405020304" pitchFamily="18" charset="0"/>
                  </a:rPr>
                  <a:t>b</a:t>
                </a:r>
                <a:r>
                  <a:rPr lang="en-US" dirty="0">
                    <a:latin typeface="Times New Roman" panose="02020603050405020304" pitchFamily="18" charset="0"/>
                    <a:cs typeface="Times New Roman" panose="02020603050405020304" pitchFamily="18" charset="0"/>
                  </a:rPr>
                  <a:t>​ and filler </a:t>
                </a:r>
                <a:r>
                  <a:rPr lang="en-US" i="1" dirty="0" err="1">
                    <a:latin typeface="Times New Roman" panose="02020603050405020304" pitchFamily="18" charset="0"/>
                    <a:cs typeface="Times New Roman" panose="02020603050405020304" pitchFamily="18" charset="0"/>
                  </a:rPr>
                  <a:t>Q</a:t>
                </a:r>
                <a:r>
                  <a:rPr lang="en-US" i="1" baseline="-25000" dirty="0" err="1">
                    <a:latin typeface="Times New Roman" panose="02020603050405020304" pitchFamily="18" charset="0"/>
                    <a:cs typeface="Times New Roman" panose="02020603050405020304" pitchFamily="18" charset="0"/>
                  </a:rPr>
                  <a:t>w</a:t>
                </a:r>
                <a:r>
                  <a:rPr lang="en-US" baseline="-25000" dirty="0">
                    <a:latin typeface="Times New Roman" panose="02020603050405020304" pitchFamily="18" charset="0"/>
                    <a:cs typeface="Times New Roman" panose="02020603050405020304" pitchFamily="18" charset="0"/>
                  </a:rPr>
                  <a:t>​.</a:t>
                </a:r>
              </a:p>
              <a:p>
                <a:pPr marL="742950" lvl="1" indent="-285750">
                  <a:lnSpc>
                    <a:spcPct val="150000"/>
                  </a:lnSpc>
                  <a:spcAft>
                    <a:spcPts val="1200"/>
                  </a:spcAf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Applying double ellipsoid power density </a:t>
                </a:r>
                <a14:m>
                  <m:oMath xmlns:m="http://schemas.openxmlformats.org/officeDocument/2006/math">
                    <m:sSub>
                      <m:sSubPr>
                        <m:ctrlPr>
                          <a:rPr lang="en-US" i="1" smtClean="0">
                            <a:solidFill>
                              <a:srgbClr val="836967"/>
                            </a:solidFill>
                            <a:latin typeface="Cambria Math" panose="02040503050406030204" pitchFamily="18" charset="0"/>
                          </a:rPr>
                        </m:ctrlPr>
                      </m:sSubPr>
                      <m:e>
                        <m:acc>
                          <m:accPr>
                            <m:chr m:val="̇"/>
                            <m:ctrlPr>
                              <a:rPr lang="en-US" i="1" smtClean="0">
                                <a:solidFill>
                                  <a:srgbClr val="836967"/>
                                </a:solidFill>
                                <a:latin typeface="Cambria Math" panose="02040503050406030204" pitchFamily="18" charset="0"/>
                              </a:rPr>
                            </m:ctrlPr>
                          </m:accPr>
                          <m:e>
                            <m:r>
                              <a:rPr lang="en-US" i="1" smtClean="0">
                                <a:latin typeface="Cambria Math" panose="02040503050406030204" pitchFamily="18" charset="0"/>
                              </a:rPr>
                              <m:t>𝑞</m:t>
                            </m:r>
                          </m:e>
                        </m:acc>
                      </m:e>
                      <m:sub>
                        <m:r>
                          <a:rPr lang="en-US" i="1" smtClean="0">
                            <a:latin typeface="Cambria Math" panose="02040503050406030204" pitchFamily="18" charset="0"/>
                          </a:rPr>
                          <m:t>𝑏</m:t>
                        </m:r>
                      </m:sub>
                    </m:sSub>
                  </m:oMath>
                </a14:m>
                <a:r>
                  <a:rPr lang="en-US" dirty="0">
                    <a:latin typeface="Times New Roman" panose="02020603050405020304" pitchFamily="18" charset="0"/>
                    <a:cs typeface="Times New Roman" panose="02020603050405020304" pitchFamily="18" charset="0"/>
                  </a:rPr>
                  <a:t>​ for the base, substituting </a:t>
                </a:r>
                <a14:m>
                  <m:oMath xmlns:m="http://schemas.openxmlformats.org/officeDocument/2006/math">
                    <m:acc>
                      <m:accPr>
                        <m:chr m:val="̇"/>
                        <m:ctrlPr>
                          <a:rPr lang="en-US" i="1" smtClean="0">
                            <a:solidFill>
                              <a:srgbClr val="836967"/>
                            </a:solidFill>
                            <a:latin typeface="Cambria Math" panose="02040503050406030204" pitchFamily="18" charset="0"/>
                          </a:rPr>
                        </m:ctrlPr>
                      </m:accPr>
                      <m:e>
                        <m:r>
                          <a:rPr lang="en-US" i="1" smtClean="0">
                            <a:latin typeface="Cambria Math" panose="02040503050406030204" pitchFamily="18" charset="0"/>
                          </a:rPr>
                          <m:t>𝑄</m:t>
                        </m:r>
                      </m:e>
                    </m:acc>
                    <m:r>
                      <a:rPr lang="en-US" b="0" i="1" smtClean="0">
                        <a:latin typeface="Cambria Math" panose="02040503050406030204" pitchFamily="18" charset="0"/>
                      </a:rPr>
                      <m:t> </m:t>
                    </m:r>
                  </m:oMath>
                </a14:m>
                <a:r>
                  <a:rPr lang="en-US" dirty="0">
                    <a:latin typeface="Times New Roman" panose="02020603050405020304" pitchFamily="18" charset="0"/>
                    <a:cs typeface="Times New Roman" panose="02020603050405020304" pitchFamily="18" charset="0"/>
                  </a:rPr>
                  <a:t>with </a:t>
                </a:r>
                <a14:m>
                  <m:oMath xmlns:m="http://schemas.openxmlformats.org/officeDocument/2006/math">
                    <m:sSub>
                      <m:sSubPr>
                        <m:ctrlPr>
                          <a:rPr lang="en-US" i="1" smtClean="0">
                            <a:solidFill>
                              <a:srgbClr val="836967"/>
                            </a:solidFill>
                            <a:latin typeface="Cambria Math" panose="02040503050406030204" pitchFamily="18" charset="0"/>
                          </a:rPr>
                        </m:ctrlPr>
                      </m:sSubPr>
                      <m:e>
                        <m:acc>
                          <m:accPr>
                            <m:chr m:val="̇"/>
                            <m:ctrlPr>
                              <a:rPr lang="en-US" i="1" smtClean="0">
                                <a:solidFill>
                                  <a:srgbClr val="836967"/>
                                </a:solidFill>
                                <a:latin typeface="Cambria Math" panose="02040503050406030204" pitchFamily="18" charset="0"/>
                              </a:rPr>
                            </m:ctrlPr>
                          </m:accPr>
                          <m:e>
                            <m:r>
                              <a:rPr lang="en-US" i="1" smtClean="0">
                                <a:latin typeface="Cambria Math" panose="02040503050406030204" pitchFamily="18" charset="0"/>
                              </a:rPr>
                              <m:t>𝑄</m:t>
                            </m:r>
                          </m:e>
                        </m:acc>
                      </m:e>
                      <m:sub>
                        <m:r>
                          <a:rPr lang="en-US" i="1" smtClean="0">
                            <a:latin typeface="Cambria Math" panose="02040503050406030204" pitchFamily="18" charset="0"/>
                          </a:rPr>
                          <m:t>𝑏</m:t>
                        </m:r>
                      </m:sub>
                    </m:sSub>
                  </m:oMath>
                </a14:m>
                <a:r>
                  <a:rPr lang="en-US" dirty="0">
                    <a:latin typeface="Times New Roman" panose="02020603050405020304" pitchFamily="18" charset="0"/>
                    <a:cs typeface="Times New Roman" panose="02020603050405020304" pitchFamily="18" charset="0"/>
                  </a:rPr>
                  <a:t>.</a:t>
                </a:r>
                <a:r>
                  <a:rPr lang="en-US" dirty="0">
                    <a:effectLst/>
                    <a:latin typeface="Times New Roman" panose="02020603050405020304" pitchFamily="18" charset="0"/>
                    <a:ea typeface="Calibri" panose="020F0502020204030204" pitchFamily="34" charset="0"/>
                    <a:cs typeface="Times New Roman" panose="02020603050405020304" pitchFamily="18" charset="0"/>
                  </a:rPr>
                  <a:t> </a:t>
                </a:r>
              </a:p>
              <a:p>
                <a:pPr marL="742950" lvl="1" indent="-285750">
                  <a:lnSpc>
                    <a:spcPct val="150000"/>
                  </a:lnSpc>
                  <a:spcAft>
                    <a:spcPts val="1200"/>
                  </a:spcAft>
                  <a:buFont typeface="Arial" panose="020B0604020202020204" pitchFamily="34" charset="0"/>
                  <a:buChar char="•"/>
                </a:pPr>
                <a:r>
                  <a:rPr lang="en-US" dirty="0">
                    <a:latin typeface="Times New Roman" panose="02020603050405020304" pitchFamily="18" charset="0"/>
                    <a:ea typeface="Calibri" panose="020F0502020204030204" pitchFamily="34" charset="0"/>
                    <a:cs typeface="Times New Roman" panose="02020603050405020304" pitchFamily="18" charset="0"/>
                  </a:rPr>
                  <a:t>U</a:t>
                </a:r>
                <a:r>
                  <a:rPr lang="en-US" dirty="0">
                    <a:effectLst/>
                    <a:latin typeface="Times New Roman" panose="02020603050405020304" pitchFamily="18" charset="0"/>
                    <a:ea typeface="Calibri" panose="020F0502020204030204" pitchFamily="34" charset="0"/>
                    <a:cs typeface="Times New Roman" panose="02020603050405020304" pitchFamily="18" charset="0"/>
                  </a:rPr>
                  <a:t>se a constant power density distribution </a:t>
                </a:r>
                <a14:m>
                  <m:oMath xmlns:m="http://schemas.openxmlformats.org/officeDocument/2006/math">
                    <m:sSub>
                      <m:sSubPr>
                        <m:ctrlPr>
                          <a:rPr lang="en-IN" i="1">
                            <a:effectLst/>
                            <a:latin typeface="Cambria Math" panose="02040503050406030204" pitchFamily="18" charset="0"/>
                            <a:ea typeface="Calibri" panose="020F0502020204030204" pitchFamily="34" charset="0"/>
                            <a:cs typeface="Times New Roman" panose="02020603050405020304" pitchFamily="18" charset="0"/>
                          </a:rPr>
                        </m:ctrlPr>
                      </m:sSubPr>
                      <m:e>
                        <m:acc>
                          <m:accPr>
                            <m:chr m:val="˙"/>
                            <m:ctrlPr>
                              <a:rPr lang="en-IN" i="1">
                                <a:effectLst/>
                                <a:latin typeface="Cambria Math" panose="02040503050406030204" pitchFamily="18" charset="0"/>
                                <a:ea typeface="Calibri" panose="020F0502020204030204" pitchFamily="34" charset="0"/>
                                <a:cs typeface="Times New Roman" panose="02020603050405020304" pitchFamily="18" charset="0"/>
                              </a:rPr>
                            </m:ctrlPr>
                          </m:accPr>
                          <m:e>
                            <m:r>
                              <a:rPr lang="en-US" i="1">
                                <a:effectLst/>
                                <a:latin typeface="Cambria Math" panose="02040503050406030204" pitchFamily="18" charset="0"/>
                                <a:ea typeface="Calibri" panose="020F0502020204030204" pitchFamily="34" charset="0"/>
                                <a:cs typeface="Times New Roman" panose="02020603050405020304" pitchFamily="18" charset="0"/>
                              </a:rPr>
                              <m:t>𝑞</m:t>
                            </m:r>
                          </m:e>
                        </m:acc>
                      </m:e>
                      <m:sub>
                        <m:r>
                          <a:rPr lang="en-US" i="1">
                            <a:effectLst/>
                            <a:latin typeface="Cambria Math" panose="02040503050406030204" pitchFamily="18" charset="0"/>
                            <a:ea typeface="Calibri" panose="020F0502020204030204" pitchFamily="34" charset="0"/>
                            <a:cs typeface="Times New Roman" panose="02020603050405020304" pitchFamily="18" charset="0"/>
                          </a:rPr>
                          <m:t>𝑤</m:t>
                        </m:r>
                      </m:sub>
                    </m:sSub>
                    <m:r>
                      <a:rPr lang="en-US">
                        <a:latin typeface="Cambria Math" panose="02040503050406030204" pitchFamily="18" charset="0"/>
                        <a:ea typeface="Calibri" panose="020F0502020204030204" pitchFamily="34" charset="0"/>
                        <a:cs typeface="Times New Roman" panose="02020603050405020304" pitchFamily="18" charset="0"/>
                      </a:rPr>
                      <m:t>=</m:t>
                    </m:r>
                    <m:f>
                      <m:fPr>
                        <m:ctrlPr>
                          <a:rPr lang="en-IN" i="1">
                            <a:latin typeface="Cambria Math" panose="02040503050406030204" pitchFamily="18" charset="0"/>
                            <a:ea typeface="Calibri" panose="020F0502020204030204" pitchFamily="34" charset="0"/>
                            <a:cs typeface="Times New Roman" panose="02020603050405020304" pitchFamily="18" charset="0"/>
                          </a:rPr>
                        </m:ctrlPr>
                      </m:fPr>
                      <m:num>
                        <m:sSub>
                          <m:sSubPr>
                            <m:ctrlPr>
                              <a:rPr lang="en-IN" i="1">
                                <a:latin typeface="Cambria Math" panose="02040503050406030204" pitchFamily="18" charset="0"/>
                                <a:ea typeface="Calibri" panose="020F0502020204030204" pitchFamily="34" charset="0"/>
                                <a:cs typeface="Times New Roman" panose="02020603050405020304" pitchFamily="18" charset="0"/>
                              </a:rPr>
                            </m:ctrlPr>
                          </m:sSubPr>
                          <m:e>
                            <m:acc>
                              <m:accPr>
                                <m:chr m:val="˙"/>
                                <m:ctrlPr>
                                  <a:rPr lang="en-IN" i="1">
                                    <a:latin typeface="Cambria Math" panose="02040503050406030204" pitchFamily="18" charset="0"/>
                                    <a:ea typeface="Calibri" panose="020F0502020204030204" pitchFamily="34" charset="0"/>
                                    <a:cs typeface="Times New Roman" panose="02020603050405020304" pitchFamily="18" charset="0"/>
                                  </a:rPr>
                                </m:ctrlPr>
                              </m:accPr>
                              <m:e>
                                <m:r>
                                  <a:rPr lang="en-US" i="1">
                                    <a:latin typeface="Cambria Math" panose="02040503050406030204" pitchFamily="18" charset="0"/>
                                    <a:ea typeface="Calibri" panose="020F0502020204030204" pitchFamily="34" charset="0"/>
                                    <a:cs typeface="Times New Roman" panose="02020603050405020304" pitchFamily="18" charset="0"/>
                                  </a:rPr>
                                  <m:t>𝑄</m:t>
                                </m:r>
                              </m:e>
                            </m:acc>
                          </m:e>
                          <m:sub>
                            <m:r>
                              <a:rPr lang="en-US" i="1">
                                <a:latin typeface="Cambria Math" panose="02040503050406030204" pitchFamily="18" charset="0"/>
                                <a:ea typeface="Calibri" panose="020F0502020204030204" pitchFamily="34" charset="0"/>
                                <a:cs typeface="Times New Roman" panose="02020603050405020304" pitchFamily="18" charset="0"/>
                              </a:rPr>
                              <m:t>𝑤</m:t>
                            </m:r>
                          </m:sub>
                        </m:sSub>
                      </m:num>
                      <m:den>
                        <m:sSub>
                          <m:sSubPr>
                            <m:ctrlPr>
                              <a:rPr lang="en-IN" i="1">
                                <a:latin typeface="Cambria Math" panose="02040503050406030204" pitchFamily="18" charset="0"/>
                                <a:ea typeface="Calibri" panose="020F0502020204030204" pitchFamily="34" charset="0"/>
                                <a:cs typeface="Times New Roman" panose="02020603050405020304" pitchFamily="18" charset="0"/>
                              </a:rPr>
                            </m:ctrlPr>
                          </m:sSubPr>
                          <m:e>
                            <m:r>
                              <a:rPr lang="en-US" i="1">
                                <a:latin typeface="Cambria Math" panose="02040503050406030204" pitchFamily="18" charset="0"/>
                                <a:ea typeface="Calibri" panose="020F0502020204030204" pitchFamily="34" charset="0"/>
                                <a:cs typeface="Times New Roman" panose="02020603050405020304" pitchFamily="18" charset="0"/>
                              </a:rPr>
                              <m:t>𝑉</m:t>
                            </m:r>
                          </m:e>
                          <m:sub>
                            <m:r>
                              <a:rPr lang="en-US" i="1">
                                <a:latin typeface="Cambria Math" panose="02040503050406030204" pitchFamily="18" charset="0"/>
                                <a:ea typeface="Calibri" panose="020F0502020204030204" pitchFamily="34" charset="0"/>
                                <a:cs typeface="Times New Roman" panose="02020603050405020304" pitchFamily="18" charset="0"/>
                              </a:rPr>
                              <m:t>𝑒𝑙</m:t>
                            </m:r>
                          </m:sub>
                        </m:sSub>
                      </m:den>
                    </m:f>
                  </m:oMath>
                </a14:m>
                <a:r>
                  <a:rPr lang="en-US" dirty="0">
                    <a:effectLst/>
                    <a:latin typeface="Times New Roman" panose="02020603050405020304" pitchFamily="18" charset="0"/>
                    <a:ea typeface="Calibri" panose="020F0502020204030204" pitchFamily="34" charset="0"/>
                    <a:cs typeface="Times New Roman" panose="02020603050405020304" pitchFamily="18" charset="0"/>
                  </a:rPr>
                  <a:t>  for the filler</a:t>
                </a:r>
                <a:endParaRPr lang="en-IN" dirty="0">
                  <a:latin typeface="Times New Roman" panose="02020603050405020304" pitchFamily="18" charset="0"/>
                  <a:ea typeface="Calibri" panose="020F0502020204030204" pitchFamily="34" charset="0"/>
                  <a:cs typeface="Times New Roman" panose="02020603050405020304" pitchFamily="18" charset="0"/>
                </a:endParaRPr>
              </a:p>
              <a:p>
                <a:pPr>
                  <a:spcAft>
                    <a:spcPts val="1200"/>
                  </a:spcAft>
                </a:pP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p:txBody>
          </p:sp>
        </mc:Choice>
        <mc:Fallback xmlns="">
          <p:sp>
            <p:nvSpPr>
              <p:cNvPr id="5" name="TextBox 4">
                <a:extLst>
                  <a:ext uri="{FF2B5EF4-FFF2-40B4-BE49-F238E27FC236}">
                    <a16:creationId xmlns:a16="http://schemas.microsoft.com/office/drawing/2014/main" id="{05D0BDFC-D4A4-EDD6-6407-BC783CA23CB0}"/>
                  </a:ext>
                </a:extLst>
              </p:cNvPr>
              <p:cNvSpPr txBox="1">
                <a:spLocks noRot="1" noChangeAspect="1" noMove="1" noResize="1" noEditPoints="1" noAdjustHandles="1" noChangeArrowheads="1" noChangeShapeType="1" noTextEdit="1"/>
              </p:cNvSpPr>
              <p:nvPr/>
            </p:nvSpPr>
            <p:spPr>
              <a:xfrm>
                <a:off x="190248" y="551729"/>
                <a:ext cx="10983063" cy="2938497"/>
              </a:xfrm>
              <a:prstGeom prst="rect">
                <a:avLst/>
              </a:prstGeom>
              <a:blipFill>
                <a:blip r:embed="rId2"/>
                <a:stretch>
                  <a:fillRect l="-333"/>
                </a:stretch>
              </a:blipFill>
            </p:spPr>
            <p:txBody>
              <a:bodyPr/>
              <a:lstStyle/>
              <a:p>
                <a:r>
                  <a:rPr lang="en-IN">
                    <a:noFill/>
                  </a:rPr>
                  <a:t> </a:t>
                </a:r>
              </a:p>
            </p:txBody>
          </p:sp>
        </mc:Fallback>
      </mc:AlternateContent>
      <p:pic>
        <p:nvPicPr>
          <p:cNvPr id="6" name="Picture 6">
            <a:extLst>
              <a:ext uri="{FF2B5EF4-FFF2-40B4-BE49-F238E27FC236}">
                <a16:creationId xmlns:a16="http://schemas.microsoft.com/office/drawing/2014/main" id="{73338470-01BB-91D9-3D2F-A001D30EB5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84389" y="2113840"/>
            <a:ext cx="4151178" cy="188586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IIT Hyderabad Logo_Final Design.jpg">
            <a:extLst>
              <a:ext uri="{FF2B5EF4-FFF2-40B4-BE49-F238E27FC236}">
                <a16:creationId xmlns:a16="http://schemas.microsoft.com/office/drawing/2014/main" id="{87B40173-7EE9-0FA7-6C11-4EE131583D39}"/>
              </a:ext>
            </a:extLst>
          </p:cNvPr>
          <p:cNvPicPr>
            <a:picLocks noChangeAspect="1"/>
          </p:cNvPicPr>
          <p:nvPr/>
        </p:nvPicPr>
        <p:blipFill>
          <a:blip r:embed="rId4"/>
          <a:stretch>
            <a:fillRect/>
          </a:stretch>
        </p:blipFill>
        <p:spPr>
          <a:xfrm>
            <a:off x="11259238" y="47890"/>
            <a:ext cx="656865" cy="661441"/>
          </a:xfrm>
          <a:prstGeom prst="rect">
            <a:avLst/>
          </a:prstGeom>
        </p:spPr>
      </p:pic>
      <p:cxnSp>
        <p:nvCxnSpPr>
          <p:cNvPr id="8" name="Straight Connector 7">
            <a:extLst>
              <a:ext uri="{FF2B5EF4-FFF2-40B4-BE49-F238E27FC236}">
                <a16:creationId xmlns:a16="http://schemas.microsoft.com/office/drawing/2014/main" id="{7D6F6C00-6795-2F84-CB83-14BBF9BD3081}"/>
              </a:ext>
            </a:extLst>
          </p:cNvPr>
          <p:cNvCxnSpPr>
            <a:cxnSpLocks/>
          </p:cNvCxnSpPr>
          <p:nvPr/>
        </p:nvCxnSpPr>
        <p:spPr>
          <a:xfrm>
            <a:off x="375327" y="504111"/>
            <a:ext cx="10247586" cy="0"/>
          </a:xfrm>
          <a:prstGeom prst="line">
            <a:avLst/>
          </a:prstGeom>
          <a:ln w="38100">
            <a:solidFill>
              <a:schemeClr val="accent1">
                <a:lumMod val="60000"/>
                <a:lumOff val="40000"/>
              </a:schemeClr>
            </a:solidFill>
          </a:ln>
        </p:spPr>
        <p:style>
          <a:lnRef idx="3">
            <a:schemeClr val="dk1"/>
          </a:lnRef>
          <a:fillRef idx="0">
            <a:schemeClr val="dk1"/>
          </a:fillRef>
          <a:effectRef idx="2">
            <a:schemeClr val="dk1"/>
          </a:effectRef>
          <a:fontRef idx="minor">
            <a:schemeClr val="tx1"/>
          </a:fontRef>
        </p:style>
      </p:cxnSp>
      <p:sp>
        <p:nvSpPr>
          <p:cNvPr id="9" name="TextBox 8">
            <a:extLst>
              <a:ext uri="{FF2B5EF4-FFF2-40B4-BE49-F238E27FC236}">
                <a16:creationId xmlns:a16="http://schemas.microsoft.com/office/drawing/2014/main" id="{7D3E7D21-DFCE-8BBD-02F0-04255E053FA7}"/>
              </a:ext>
            </a:extLst>
          </p:cNvPr>
          <p:cNvSpPr txBox="1"/>
          <p:nvPr/>
        </p:nvSpPr>
        <p:spPr>
          <a:xfrm>
            <a:off x="313538" y="-47820"/>
            <a:ext cx="11183006" cy="579967"/>
          </a:xfrm>
          <a:prstGeom prst="rect">
            <a:avLst/>
          </a:prstGeom>
          <a:noFill/>
        </p:spPr>
        <p:txBody>
          <a:bodyPr wrap="square" rtlCol="0">
            <a:spAutoFit/>
          </a:bodyPr>
          <a:lstStyle/>
          <a:p>
            <a:pPr algn="just">
              <a:lnSpc>
                <a:spcPct val="150000"/>
              </a:lnSpc>
            </a:pPr>
            <a:r>
              <a:rPr lang="en-US" sz="2400" dirty="0">
                <a:latin typeface="Times New Roman" panose="02020603050405020304" pitchFamily="18" charset="0"/>
                <a:cs typeface="Times New Roman" panose="02020603050405020304" pitchFamily="18" charset="0"/>
              </a:rPr>
              <a:t>Literature review contd.</a:t>
            </a:r>
          </a:p>
        </p:txBody>
      </p:sp>
      <p:sp>
        <p:nvSpPr>
          <p:cNvPr id="15" name="TextBox 14">
            <a:extLst>
              <a:ext uri="{FF2B5EF4-FFF2-40B4-BE49-F238E27FC236}">
                <a16:creationId xmlns:a16="http://schemas.microsoft.com/office/drawing/2014/main" id="{3BD033A6-E6E8-BB9A-C7EC-804DD7525B25}"/>
              </a:ext>
            </a:extLst>
          </p:cNvPr>
          <p:cNvSpPr txBox="1"/>
          <p:nvPr/>
        </p:nvSpPr>
        <p:spPr>
          <a:xfrm>
            <a:off x="313538" y="5528088"/>
            <a:ext cx="12006905" cy="369332"/>
          </a:xfrm>
          <a:prstGeom prst="rect">
            <a:avLst/>
          </a:prstGeom>
          <a:noFill/>
        </p:spPr>
        <p:txBody>
          <a:bodyPr wrap="square">
            <a:spAutoFit/>
          </a:bodyPr>
          <a:lstStyle/>
          <a:p>
            <a:pPr marL="285750" indent="-285750">
              <a:buFont typeface="Wingdings" panose="05000000000000000000" pitchFamily="2" charset="2"/>
              <a:buChar char="Ø"/>
            </a:pPr>
            <a:r>
              <a:rPr lang="en-US" dirty="0">
                <a:solidFill>
                  <a:srgbClr val="374151"/>
                </a:solidFill>
                <a:latin typeface="Times New Roman" panose="02020603050405020304" pitchFamily="18" charset="0"/>
                <a:cs typeface="Times New Roman" panose="02020603050405020304" pitchFamily="18" charset="0"/>
              </a:rPr>
              <a:t>The above modified double ellipsoidal model </a:t>
            </a:r>
            <a:r>
              <a:rPr lang="en-US" b="0" i="0" dirty="0">
                <a:solidFill>
                  <a:srgbClr val="374151"/>
                </a:solidFill>
                <a:effectLst/>
                <a:latin typeface="Times New Roman" panose="02020603050405020304" pitchFamily="18" charset="0"/>
                <a:cs typeface="Times New Roman" panose="02020603050405020304" pitchFamily="18" charset="0"/>
              </a:rPr>
              <a:t>prevents the overheating which the standard model predicts</a:t>
            </a:r>
            <a:r>
              <a:rPr lang="en-US" sz="1600" b="0" i="0" dirty="0">
                <a:solidFill>
                  <a:srgbClr val="374151"/>
                </a:solidFill>
                <a:effectLst/>
                <a:latin typeface="Times New Roman" panose="02020603050405020304" pitchFamily="18" charset="0"/>
                <a:cs typeface="Times New Roman" panose="02020603050405020304" pitchFamily="18" charset="0"/>
              </a:rPr>
              <a:t>.</a:t>
            </a:r>
            <a:r>
              <a:rPr lang="en-US" sz="1600" b="0" i="1" dirty="0">
                <a:solidFill>
                  <a:srgbClr val="374151"/>
                </a:solidFill>
                <a:effectLst/>
                <a:latin typeface="Times New Roman" panose="02020603050405020304" pitchFamily="18" charset="0"/>
                <a:cs typeface="Times New Roman" panose="02020603050405020304" pitchFamily="18" charset="0"/>
              </a:rPr>
              <a:t> [Ling et al</a:t>
            </a:r>
            <a:r>
              <a:rPr lang="en-US" sz="1600" i="1" dirty="0">
                <a:solidFill>
                  <a:srgbClr val="374151"/>
                </a:solidFill>
                <a:latin typeface="Times New Roman" panose="02020603050405020304" pitchFamily="18" charset="0"/>
                <a:cs typeface="Times New Roman" panose="02020603050405020304" pitchFamily="18" charset="0"/>
              </a:rPr>
              <a:t>., </a:t>
            </a:r>
            <a:r>
              <a:rPr lang="en-US" sz="1600" b="0" i="1" dirty="0">
                <a:solidFill>
                  <a:srgbClr val="374151"/>
                </a:solidFill>
                <a:effectLst/>
                <a:latin typeface="Times New Roman" panose="02020603050405020304" pitchFamily="18" charset="0"/>
                <a:cs typeface="Times New Roman" panose="02020603050405020304" pitchFamily="18" charset="0"/>
              </a:rPr>
              <a:t>2021]</a:t>
            </a:r>
            <a:endParaRPr lang="en-IN" sz="1600" dirty="0">
              <a:latin typeface="Times New Roman" panose="02020603050405020304" pitchFamily="18" charset="0"/>
              <a:cs typeface="Times New Roman" panose="02020603050405020304" pitchFamily="18" charset="0"/>
            </a:endParaRPr>
          </a:p>
        </p:txBody>
      </p:sp>
      <p:sp>
        <p:nvSpPr>
          <p:cNvPr id="16" name="Footer Placeholder 23">
            <a:extLst>
              <a:ext uri="{FF2B5EF4-FFF2-40B4-BE49-F238E27FC236}">
                <a16:creationId xmlns:a16="http://schemas.microsoft.com/office/drawing/2014/main" id="{90544DA6-923C-9D78-FE2E-004D2752F4FD}"/>
              </a:ext>
            </a:extLst>
          </p:cNvPr>
          <p:cNvSpPr>
            <a:spLocks noGrp="1"/>
          </p:cNvSpPr>
          <p:nvPr>
            <p:ph type="ftr" sz="quarter" idx="11"/>
          </p:nvPr>
        </p:nvSpPr>
        <p:spPr>
          <a:xfrm>
            <a:off x="0" y="6566952"/>
            <a:ext cx="12192000" cy="291049"/>
          </a:xfrm>
          <a:solidFill>
            <a:schemeClr val="accent2">
              <a:lumMod val="60000"/>
              <a:lumOff val="40000"/>
            </a:schemeClr>
          </a:solidFill>
        </p:spPr>
        <p:txBody>
          <a:bodyPr/>
          <a:lstStyle/>
          <a:p>
            <a:pPr algn="l"/>
            <a:r>
              <a:rPr lang="en-US" sz="1000" b="1" i="1" dirty="0">
                <a:solidFill>
                  <a:schemeClr val="tx1">
                    <a:lumMod val="95000"/>
                    <a:lumOff val="5000"/>
                  </a:schemeClr>
                </a:solidFill>
                <a:latin typeface="Times New Roman" panose="02020603050405020304" pitchFamily="18" charset="0"/>
                <a:cs typeface="Times New Roman" panose="02020603050405020304" pitchFamily="18" charset="0"/>
              </a:rPr>
              <a:t>Ref: </a:t>
            </a:r>
            <a:r>
              <a:rPr lang="en-US" sz="1000" b="0" i="0" dirty="0" err="1">
                <a:solidFill>
                  <a:srgbClr val="222222"/>
                </a:solidFill>
                <a:effectLst/>
                <a:latin typeface="Times New Roman" panose="02020603050405020304" pitchFamily="18" charset="0"/>
                <a:cs typeface="Times New Roman" panose="02020603050405020304" pitchFamily="18" charset="0"/>
              </a:rPr>
              <a:t>Montevecchi</a:t>
            </a:r>
            <a:r>
              <a:rPr lang="en-US" sz="1000" b="0" i="0" dirty="0">
                <a:solidFill>
                  <a:srgbClr val="222222"/>
                </a:solidFill>
                <a:effectLst/>
                <a:latin typeface="Times New Roman" panose="02020603050405020304" pitchFamily="18" charset="0"/>
                <a:cs typeface="Times New Roman" panose="02020603050405020304" pitchFamily="18" charset="0"/>
              </a:rPr>
              <a:t>, Filippo, et al. "Finite element modelling of wire-arc-additive-manufacturing process." </a:t>
            </a:r>
            <a:r>
              <a:rPr lang="en-US" sz="1000" b="0" i="1" dirty="0">
                <a:solidFill>
                  <a:srgbClr val="222222"/>
                </a:solidFill>
                <a:effectLst/>
                <a:latin typeface="Times New Roman" panose="02020603050405020304" pitchFamily="18" charset="0"/>
                <a:cs typeface="Times New Roman" panose="02020603050405020304" pitchFamily="18" charset="0"/>
              </a:rPr>
              <a:t>Procedia </a:t>
            </a:r>
            <a:r>
              <a:rPr lang="en-US" sz="1000" b="0" i="1" dirty="0" err="1">
                <a:solidFill>
                  <a:srgbClr val="222222"/>
                </a:solidFill>
                <a:effectLst/>
                <a:latin typeface="Times New Roman" panose="02020603050405020304" pitchFamily="18" charset="0"/>
                <a:cs typeface="Times New Roman" panose="02020603050405020304" pitchFamily="18" charset="0"/>
              </a:rPr>
              <a:t>Cirp</a:t>
            </a:r>
            <a:r>
              <a:rPr lang="en-US" sz="1000" b="0" i="0" dirty="0">
                <a:solidFill>
                  <a:srgbClr val="222222"/>
                </a:solidFill>
                <a:effectLst/>
                <a:latin typeface="Times New Roman" panose="02020603050405020304" pitchFamily="18" charset="0"/>
                <a:cs typeface="Times New Roman" panose="02020603050405020304" pitchFamily="18" charset="0"/>
              </a:rPr>
              <a:t> 55 (2016): 109-114.[19]; Ling, Yong, et al. "A heat transfer finite element model for wire-arc-additive-manufacturing process." </a:t>
            </a:r>
            <a:r>
              <a:rPr lang="en-US" sz="1000" b="0" i="1" dirty="0">
                <a:solidFill>
                  <a:srgbClr val="222222"/>
                </a:solidFill>
                <a:effectLst/>
                <a:latin typeface="Times New Roman" panose="02020603050405020304" pitchFamily="18" charset="0"/>
                <a:cs typeface="Times New Roman" panose="02020603050405020304" pitchFamily="18" charset="0"/>
              </a:rPr>
              <a:t>Proceedings of the 8th International Conference on Fracture, Fatigue and Wear: FFW 2020, August 26–27 2020</a:t>
            </a:r>
            <a:r>
              <a:rPr lang="en-US" sz="1000" b="0" i="0" dirty="0">
                <a:solidFill>
                  <a:srgbClr val="222222"/>
                </a:solidFill>
                <a:effectLst/>
                <a:latin typeface="Times New Roman" panose="02020603050405020304" pitchFamily="18" charset="0"/>
                <a:cs typeface="Times New Roman" panose="02020603050405020304" pitchFamily="18" charset="0"/>
              </a:rPr>
              <a:t>. Springer Singapore, 2021.[20]</a:t>
            </a:r>
            <a:endParaRPr lang="en-IN" sz="1000"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C58923AB-9ACF-2D38-67DE-01E760DEEE6C}"/>
              </a:ext>
            </a:extLst>
          </p:cNvPr>
          <p:cNvSpPr txBox="1"/>
          <p:nvPr/>
        </p:nvSpPr>
        <p:spPr>
          <a:xfrm>
            <a:off x="6844672" y="4061166"/>
            <a:ext cx="5347328" cy="523220"/>
          </a:xfrm>
          <a:prstGeom prst="rect">
            <a:avLst/>
          </a:prstGeom>
          <a:noFill/>
        </p:spPr>
        <p:txBody>
          <a:bodyPr wrap="square">
            <a:spAutoFit/>
          </a:bodyPr>
          <a:lstStyle/>
          <a:p>
            <a:r>
              <a:rPr lang="en-US" sz="1400" b="0" i="1" dirty="0">
                <a:solidFill>
                  <a:srgbClr val="1F1F1F"/>
                </a:solidFill>
                <a:effectLst/>
                <a:latin typeface="Times New Roman" panose="02020603050405020304" pitchFamily="18" charset="0"/>
                <a:cs typeface="Times New Roman" panose="02020603050405020304" pitchFamily="18" charset="0"/>
              </a:rPr>
              <a:t>Fig. 11. (a) The double ellipsoid heat source model and (b) </a:t>
            </a:r>
            <a:r>
              <a:rPr lang="en-US" sz="1400" i="1" dirty="0">
                <a:solidFill>
                  <a:srgbClr val="1F1F1F"/>
                </a:solidFill>
                <a:latin typeface="Times New Roman" panose="02020603050405020304" pitchFamily="18" charset="0"/>
                <a:cs typeface="Times New Roman" panose="02020603050405020304" pitchFamily="18" charset="0"/>
              </a:rPr>
              <a:t>Proposed Droplet Volume approach</a:t>
            </a:r>
            <a:r>
              <a:rPr lang="en-US" sz="1400" b="0" i="1" dirty="0">
                <a:solidFill>
                  <a:srgbClr val="1F1F1F"/>
                </a:solidFill>
                <a:effectLst/>
                <a:latin typeface="Times New Roman" panose="02020603050405020304" pitchFamily="18" charset="0"/>
                <a:cs typeface="Times New Roman" panose="02020603050405020304" pitchFamily="18" charset="0"/>
              </a:rPr>
              <a:t> in WAAM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Montevecchi</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et al., 2016</a:t>
            </a:r>
            <a:r>
              <a:rPr lang="en-US" sz="1400" b="0" i="1" dirty="0">
                <a:solidFill>
                  <a:srgbClr val="1F1F1F"/>
                </a:solidFill>
                <a:effectLst/>
                <a:latin typeface="Times New Roman" panose="02020603050405020304" pitchFamily="18" charset="0"/>
                <a:cs typeface="Times New Roman" panose="02020603050405020304" pitchFamily="18" charset="0"/>
              </a:rPr>
              <a:t>].</a:t>
            </a:r>
            <a:endParaRPr lang="en-IN" sz="1400" i="1"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B6F4B7C7-2B02-628B-24A6-409B6E0A1A8C}"/>
                  </a:ext>
                </a:extLst>
              </p:cNvPr>
              <p:cNvSpPr txBox="1"/>
              <p:nvPr/>
            </p:nvSpPr>
            <p:spPr>
              <a:xfrm>
                <a:off x="313538" y="4720812"/>
                <a:ext cx="11481506" cy="615553"/>
              </a:xfrm>
              <a:prstGeom prst="rect">
                <a:avLst/>
              </a:prstGeom>
              <a:noFill/>
            </p:spPr>
            <p:txBody>
              <a:bodyPr wrap="square">
                <a:spAutoFit/>
              </a:bodyPr>
              <a:lstStyle/>
              <a:p>
                <a:pPr marL="285750" indent="-285750">
                  <a:buFont typeface="Wingdings" panose="05000000000000000000" pitchFamily="2" charset="2"/>
                  <a:buChar char="Ø"/>
                </a:pPr>
                <a:r>
                  <a:rPr lang="en-US" b="0" i="0" dirty="0">
                    <a:solidFill>
                      <a:srgbClr val="374151"/>
                    </a:solidFill>
                    <a:effectLst/>
                    <a:latin typeface="Times New Roman" panose="02020603050405020304" pitchFamily="18" charset="0"/>
                    <a:cs typeface="Times New Roman" panose="02020603050405020304" pitchFamily="18" charset="0"/>
                  </a:rPr>
                  <a:t>Droplet volume </a:t>
                </a:r>
                <a:r>
                  <a:rPr lang="en-US" b="0" i="1" dirty="0">
                    <a:solidFill>
                      <a:srgbClr val="374151"/>
                    </a:solidFill>
                    <a:effectLst/>
                    <a:latin typeface="Times New Roman" panose="02020603050405020304" pitchFamily="18" charset="0"/>
                    <a:cs typeface="Times New Roman" panose="02020603050405020304" pitchFamily="18" charset="0"/>
                  </a:rPr>
                  <a:t>V</a:t>
                </a:r>
                <a:r>
                  <a:rPr lang="en-US" b="0" i="1" baseline="-25000" dirty="0">
                    <a:solidFill>
                      <a:srgbClr val="374151"/>
                    </a:solidFill>
                    <a:effectLst/>
                    <a:latin typeface="Times New Roman" panose="02020603050405020304" pitchFamily="18" charset="0"/>
                    <a:cs typeface="Times New Roman" panose="02020603050405020304" pitchFamily="18" charset="0"/>
                  </a:rPr>
                  <a:t>el</a:t>
                </a:r>
                <a:r>
                  <a:rPr lang="en-US" b="0" i="0" baseline="-25000" dirty="0">
                    <a:solidFill>
                      <a:srgbClr val="374151"/>
                    </a:solidFill>
                    <a:effectLst/>
                    <a:latin typeface="Times New Roman" panose="02020603050405020304" pitchFamily="18" charset="0"/>
                    <a:cs typeface="Times New Roman" panose="02020603050405020304" pitchFamily="18" charset="0"/>
                  </a:rPr>
                  <a:t>​</a:t>
                </a:r>
                <a:r>
                  <a:rPr lang="en-US" b="0" i="0" dirty="0">
                    <a:solidFill>
                      <a:srgbClr val="374151"/>
                    </a:solidFill>
                    <a:effectLst/>
                    <a:latin typeface="Times New Roman" panose="02020603050405020304" pitchFamily="18" charset="0"/>
                    <a:cs typeface="Times New Roman" panose="02020603050405020304" pitchFamily="18" charset="0"/>
                  </a:rPr>
                  <a:t> = </a:t>
                </a:r>
                <a:r>
                  <a:rPr lang="en-US" i="1" dirty="0" err="1">
                    <a:solidFill>
                      <a:srgbClr val="374151"/>
                    </a:solidFill>
                    <a:latin typeface="Times New Roman" panose="02020603050405020304" pitchFamily="18" charset="0"/>
                    <a:cs typeface="Times New Roman" panose="02020603050405020304" pitchFamily="18" charset="0"/>
                  </a:rPr>
                  <a:t>lwh</a:t>
                </a:r>
                <a:r>
                  <a:rPr lang="en-US" i="1" dirty="0">
                    <a:solidFill>
                      <a:srgbClr val="374151"/>
                    </a:solidFill>
                    <a:latin typeface="Times New Roman" panose="02020603050405020304" pitchFamily="18" charset="0"/>
                    <a:cs typeface="Times New Roman" panose="02020603050405020304" pitchFamily="18" charset="0"/>
                  </a:rPr>
                  <a:t> </a:t>
                </a:r>
                <a:r>
                  <a:rPr lang="en-US" b="0" i="0" dirty="0">
                    <a:solidFill>
                      <a:srgbClr val="374151"/>
                    </a:solidFill>
                    <a:effectLst/>
                    <a:latin typeface="Times New Roman" panose="02020603050405020304" pitchFamily="18" charset="0"/>
                    <a:cs typeface="Times New Roman" panose="02020603050405020304" pitchFamily="18" charset="0"/>
                  </a:rPr>
                  <a:t>is represented as a box where </a:t>
                </a:r>
                <a:r>
                  <a:rPr lang="en-US" dirty="0">
                    <a:solidFill>
                      <a:srgbClr val="374151"/>
                    </a:solidFill>
                    <a:latin typeface="Times New Roman" panose="02020603050405020304" pitchFamily="18" charset="0"/>
                    <a:cs typeface="Times New Roman" panose="02020603050405020304" pitchFamily="18" charset="0"/>
                  </a:rPr>
                  <a:t>h</a:t>
                </a:r>
                <a:r>
                  <a:rPr lang="en-US" b="0" i="0" dirty="0">
                    <a:solidFill>
                      <a:srgbClr val="374151"/>
                    </a:solidFill>
                    <a:effectLst/>
                    <a:latin typeface="Times New Roman" panose="02020603050405020304" pitchFamily="18" charset="0"/>
                    <a:cs typeface="Times New Roman" panose="02020603050405020304" pitchFamily="18" charset="0"/>
                  </a:rPr>
                  <a:t>eat </a:t>
                </a:r>
                <a14:m>
                  <m:oMath xmlns:m="http://schemas.openxmlformats.org/officeDocument/2006/math">
                    <m:acc>
                      <m:accPr>
                        <m:chr m:val="̇"/>
                        <m:ctrlPr>
                          <a:rPr lang="en-US" b="0" i="1" dirty="0" smtClean="0">
                            <a:solidFill>
                              <a:srgbClr val="374151"/>
                            </a:solidFill>
                            <a:effectLst/>
                            <a:latin typeface="Cambria Math" panose="02040503050406030204" pitchFamily="18" charset="0"/>
                          </a:rPr>
                        </m:ctrlPr>
                      </m:accPr>
                      <m:e>
                        <m:r>
                          <a:rPr lang="en-US" b="0" i="1" dirty="0" smtClean="0">
                            <a:solidFill>
                              <a:srgbClr val="374151"/>
                            </a:solidFill>
                            <a:effectLst/>
                            <a:latin typeface="Cambria Math" panose="02040503050406030204" pitchFamily="18" charset="0"/>
                          </a:rPr>
                          <m:t>𝑞</m:t>
                        </m:r>
                      </m:e>
                    </m:acc>
                    <m:r>
                      <a:rPr lang="en-US" b="0" i="1" baseline="-25000" dirty="0" smtClean="0">
                        <a:solidFill>
                          <a:srgbClr val="374151"/>
                        </a:solidFill>
                        <a:effectLst/>
                        <a:latin typeface="Cambria Math" panose="02040503050406030204" pitchFamily="18" charset="0"/>
                      </a:rPr>
                      <m:t>𝑣</m:t>
                    </m:r>
                  </m:oMath>
                </a14:m>
                <a:r>
                  <a:rPr lang="en-US" i="1" dirty="0">
                    <a:solidFill>
                      <a:srgbClr val="374151"/>
                    </a:solidFill>
                    <a:latin typeface="Times New Roman" panose="02020603050405020304" pitchFamily="18" charset="0"/>
                    <a:cs typeface="Times New Roman" panose="02020603050405020304" pitchFamily="18" charset="0"/>
                  </a:rPr>
                  <a:t> </a:t>
                </a:r>
                <a:r>
                  <a:rPr lang="en-US" b="0" i="0" dirty="0">
                    <a:solidFill>
                      <a:srgbClr val="374151"/>
                    </a:solidFill>
                    <a:effectLst/>
                    <a:latin typeface="Times New Roman" panose="02020603050405020304" pitchFamily="18" charset="0"/>
                    <a:cs typeface="Times New Roman" panose="02020603050405020304" pitchFamily="18" charset="0"/>
                  </a:rPr>
                  <a:t>​ is applied to simulate deposition and melting</a:t>
                </a:r>
                <a:r>
                  <a:rPr lang="en-US" dirty="0">
                    <a:solidFill>
                      <a:srgbClr val="374151"/>
                    </a:solidFill>
                    <a:latin typeface="Times New Roman" panose="02020603050405020304" pitchFamily="18" charset="0"/>
                    <a:cs typeface="Times New Roman" panose="02020603050405020304" pitchFamily="18" charset="0"/>
                  </a:rPr>
                  <a:t>.</a:t>
                </a:r>
                <a:r>
                  <a:rPr lang="en-US" dirty="0">
                    <a:latin typeface="Times New Roman" panose="02020603050405020304" pitchFamily="18" charset="0"/>
                    <a:ea typeface="Calibri" panose="020F0502020204030204" pitchFamily="34" charset="0"/>
                    <a:cs typeface="Times New Roman" panose="02020603050405020304" pitchFamily="18" charset="0"/>
                  </a:rPr>
                  <a:t> </a:t>
                </a:r>
              </a:p>
              <a:p>
                <a:r>
                  <a:rPr lang="en-US" sz="1600" i="1" dirty="0">
                    <a:latin typeface="Times New Roman" panose="02020603050405020304" pitchFamily="18" charset="0"/>
                    <a:ea typeface="Calibri" panose="020F0502020204030204" pitchFamily="34" charset="0"/>
                    <a:cs typeface="Times New Roman" panose="02020603050405020304" pitchFamily="18" charset="0"/>
                  </a:rPr>
                  <a:t>[</a:t>
                </a:r>
                <a:r>
                  <a:rPr lang="en-US" sz="1600" i="1" dirty="0" err="1">
                    <a:latin typeface="Times New Roman" panose="02020603050405020304" pitchFamily="18" charset="0"/>
                    <a:ea typeface="Calibri" panose="020F0502020204030204" pitchFamily="34" charset="0"/>
                    <a:cs typeface="Times New Roman" panose="02020603050405020304" pitchFamily="18" charset="0"/>
                  </a:rPr>
                  <a:t>Montevecchi</a:t>
                </a:r>
                <a:r>
                  <a:rPr lang="en-US" sz="1600" i="1" dirty="0">
                    <a:latin typeface="Times New Roman" panose="02020603050405020304" pitchFamily="18" charset="0"/>
                    <a:ea typeface="Calibri" panose="020F0502020204030204" pitchFamily="34" charset="0"/>
                    <a:cs typeface="Times New Roman" panose="02020603050405020304" pitchFamily="18" charset="0"/>
                  </a:rPr>
                  <a:t> et al., 2016]</a:t>
                </a:r>
                <a:endParaRPr lang="en-IN" sz="1600" i="1" dirty="0">
                  <a:latin typeface="Times New Roman" panose="02020603050405020304" pitchFamily="18" charset="0"/>
                  <a:cs typeface="Times New Roman" panose="02020603050405020304" pitchFamily="18" charset="0"/>
                </a:endParaRPr>
              </a:p>
            </p:txBody>
          </p:sp>
        </mc:Choice>
        <mc:Fallback xmlns="">
          <p:sp>
            <p:nvSpPr>
              <p:cNvPr id="10" name="TextBox 9">
                <a:extLst>
                  <a:ext uri="{FF2B5EF4-FFF2-40B4-BE49-F238E27FC236}">
                    <a16:creationId xmlns:a16="http://schemas.microsoft.com/office/drawing/2014/main" id="{B6F4B7C7-2B02-628B-24A6-409B6E0A1A8C}"/>
                  </a:ext>
                </a:extLst>
              </p:cNvPr>
              <p:cNvSpPr txBox="1">
                <a:spLocks noRot="1" noChangeAspect="1" noMove="1" noResize="1" noEditPoints="1" noAdjustHandles="1" noChangeArrowheads="1" noChangeShapeType="1" noTextEdit="1"/>
              </p:cNvSpPr>
              <p:nvPr/>
            </p:nvSpPr>
            <p:spPr>
              <a:xfrm>
                <a:off x="313538" y="4720812"/>
                <a:ext cx="11481506" cy="615553"/>
              </a:xfrm>
              <a:prstGeom prst="rect">
                <a:avLst/>
              </a:prstGeom>
              <a:blipFill>
                <a:blip r:embed="rId5"/>
                <a:stretch>
                  <a:fillRect l="-318" t="-4950" b="-11881"/>
                </a:stretch>
              </a:blipFill>
            </p:spPr>
            <p:txBody>
              <a:bodyPr/>
              <a:lstStyle/>
              <a:p>
                <a:r>
                  <a:rPr lang="en-IN">
                    <a:noFill/>
                  </a:rPr>
                  <a:t> </a:t>
                </a:r>
              </a:p>
            </p:txBody>
          </p:sp>
        </mc:Fallback>
      </mc:AlternateContent>
    </p:spTree>
    <p:extLst>
      <p:ext uri="{BB962C8B-B14F-4D97-AF65-F5344CB8AC3E}">
        <p14:creationId xmlns:p14="http://schemas.microsoft.com/office/powerpoint/2010/main" val="5162844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4D87757-7A96-E60B-F84D-2455251ACC1B}"/>
              </a:ext>
            </a:extLst>
          </p:cNvPr>
          <p:cNvSpPr>
            <a:spLocks noGrp="1"/>
          </p:cNvSpPr>
          <p:nvPr>
            <p:ph type="sldNum" sz="quarter" idx="12"/>
          </p:nvPr>
        </p:nvSpPr>
        <p:spPr>
          <a:xfrm>
            <a:off x="9315263" y="6203422"/>
            <a:ext cx="2743200" cy="365125"/>
          </a:xfrm>
        </p:spPr>
        <p:txBody>
          <a:bodyPr/>
          <a:lstStyle/>
          <a:p>
            <a:fld id="{C25B9902-0077-4036-A50E-FC57E35A599C}" type="slidenum">
              <a:rPr lang="en-IN" sz="1600" smtClean="0">
                <a:latin typeface="Times New Roman" panose="02020603050405020304" pitchFamily="18" charset="0"/>
                <a:cs typeface="Times New Roman" panose="02020603050405020304" pitchFamily="18" charset="0"/>
              </a:rPr>
              <a:t>13</a:t>
            </a:fld>
            <a:endParaRPr lang="en-IN" sz="1600" dirty="0">
              <a:latin typeface="Times New Roman" panose="02020603050405020304" pitchFamily="18" charset="0"/>
              <a:cs typeface="Times New Roman" panose="02020603050405020304" pitchFamily="18" charset="0"/>
            </a:endParaRPr>
          </a:p>
        </p:txBody>
      </p:sp>
      <p:pic>
        <p:nvPicPr>
          <p:cNvPr id="3" name="Picture 2" descr="IIT Hyderabad Logo_Final Design.jpg">
            <a:extLst>
              <a:ext uri="{FF2B5EF4-FFF2-40B4-BE49-F238E27FC236}">
                <a16:creationId xmlns:a16="http://schemas.microsoft.com/office/drawing/2014/main" id="{EA6422DB-B74D-9A25-611F-4244D8FF6E04}"/>
              </a:ext>
            </a:extLst>
          </p:cNvPr>
          <p:cNvPicPr>
            <a:picLocks noChangeAspect="1"/>
          </p:cNvPicPr>
          <p:nvPr/>
        </p:nvPicPr>
        <p:blipFill>
          <a:blip r:embed="rId3"/>
          <a:stretch>
            <a:fillRect/>
          </a:stretch>
        </p:blipFill>
        <p:spPr>
          <a:xfrm>
            <a:off x="11318886" y="47890"/>
            <a:ext cx="597217" cy="601378"/>
          </a:xfrm>
          <a:prstGeom prst="rect">
            <a:avLst/>
          </a:prstGeom>
        </p:spPr>
      </p:pic>
      <p:sp>
        <p:nvSpPr>
          <p:cNvPr id="4" name="TextBox 3">
            <a:extLst>
              <a:ext uri="{FF2B5EF4-FFF2-40B4-BE49-F238E27FC236}">
                <a16:creationId xmlns:a16="http://schemas.microsoft.com/office/drawing/2014/main" id="{395EA0F8-7E4D-FFE6-DAD0-99603D5AAE1E}"/>
              </a:ext>
            </a:extLst>
          </p:cNvPr>
          <p:cNvSpPr txBox="1"/>
          <p:nvPr/>
        </p:nvSpPr>
        <p:spPr>
          <a:xfrm>
            <a:off x="488732" y="156695"/>
            <a:ext cx="11183006" cy="523220"/>
          </a:xfrm>
          <a:prstGeom prst="rect">
            <a:avLst/>
          </a:prstGeom>
          <a:noFill/>
        </p:spPr>
        <p:txBody>
          <a:bodyPr wrap="square" rtlCol="0">
            <a:spAutoFit/>
          </a:bodyPr>
          <a:lstStyle/>
          <a:p>
            <a:r>
              <a:rPr lang="en-US" sz="2800" dirty="0">
                <a:latin typeface="Times New Roman" panose="02020603050405020304" pitchFamily="18" charset="0"/>
                <a:cs typeface="Times New Roman" panose="02020603050405020304" pitchFamily="18" charset="0"/>
              </a:rPr>
              <a:t>Literature review contd.</a:t>
            </a:r>
          </a:p>
        </p:txBody>
      </p:sp>
      <p:cxnSp>
        <p:nvCxnSpPr>
          <p:cNvPr id="5" name="Straight Connector 4">
            <a:extLst>
              <a:ext uri="{FF2B5EF4-FFF2-40B4-BE49-F238E27FC236}">
                <a16:creationId xmlns:a16="http://schemas.microsoft.com/office/drawing/2014/main" id="{0B02313C-7F52-8AA1-0325-60DBEC546E8A}"/>
              </a:ext>
            </a:extLst>
          </p:cNvPr>
          <p:cNvCxnSpPr>
            <a:cxnSpLocks/>
          </p:cNvCxnSpPr>
          <p:nvPr/>
        </p:nvCxnSpPr>
        <p:spPr>
          <a:xfrm>
            <a:off x="488732" y="741470"/>
            <a:ext cx="10830154" cy="0"/>
          </a:xfrm>
          <a:prstGeom prst="line">
            <a:avLst/>
          </a:prstGeom>
          <a:ln w="38100">
            <a:solidFill>
              <a:schemeClr val="accent1">
                <a:lumMod val="60000"/>
                <a:lumOff val="40000"/>
              </a:schemeClr>
            </a:solidFill>
          </a:ln>
        </p:spPr>
        <p:style>
          <a:lnRef idx="3">
            <a:schemeClr val="dk1"/>
          </a:lnRef>
          <a:fillRef idx="0">
            <a:schemeClr val="dk1"/>
          </a:fillRef>
          <a:effectRef idx="2">
            <a:schemeClr val="dk1"/>
          </a:effectRef>
          <a:fontRef idx="minor">
            <a:schemeClr val="tx1"/>
          </a:fontRef>
        </p:style>
      </p:cxnSp>
      <p:sp>
        <p:nvSpPr>
          <p:cNvPr id="7" name="TextBox 6">
            <a:extLst>
              <a:ext uri="{FF2B5EF4-FFF2-40B4-BE49-F238E27FC236}">
                <a16:creationId xmlns:a16="http://schemas.microsoft.com/office/drawing/2014/main" id="{F7CF8C93-08F2-4CB2-04DA-25BD6DD91BEC}"/>
              </a:ext>
            </a:extLst>
          </p:cNvPr>
          <p:cNvSpPr txBox="1"/>
          <p:nvPr/>
        </p:nvSpPr>
        <p:spPr>
          <a:xfrm>
            <a:off x="488732" y="788228"/>
            <a:ext cx="11183006" cy="369332"/>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PINNS:</a:t>
            </a:r>
            <a:endParaRPr lang="en-IN" b="1"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398F950F-2761-56FA-DBC8-D8B478E07180}"/>
              </a:ext>
            </a:extLst>
          </p:cNvPr>
          <p:cNvSpPr txBox="1"/>
          <p:nvPr/>
        </p:nvSpPr>
        <p:spPr>
          <a:xfrm>
            <a:off x="658534" y="1101046"/>
            <a:ext cx="10042255" cy="369332"/>
          </a:xfrm>
          <a:prstGeom prst="rect">
            <a:avLst/>
          </a:prstGeom>
          <a:noFill/>
        </p:spPr>
        <p:txBody>
          <a:bodyPr wrap="square" rtlCol="0">
            <a:spAutoFit/>
          </a:bodyPr>
          <a:lstStyle/>
          <a:p>
            <a:pPr marL="285750" indent="-285750">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ANN’s for solving differential equations </a:t>
            </a:r>
            <a:r>
              <a:rPr lang="en-US" sz="1600" i="1" dirty="0">
                <a:latin typeface="Times New Roman" panose="02020603050405020304" pitchFamily="18" charset="0"/>
                <a:cs typeface="Times New Roman" panose="02020603050405020304" pitchFamily="18" charset="0"/>
              </a:rPr>
              <a:t>[</a:t>
            </a:r>
            <a:r>
              <a:rPr lang="en-US" sz="1600" i="1" dirty="0" err="1">
                <a:latin typeface="Times New Roman" panose="02020603050405020304" pitchFamily="18" charset="0"/>
                <a:cs typeface="Times New Roman" panose="02020603050405020304" pitchFamily="18" charset="0"/>
              </a:rPr>
              <a:t>Lagaris</a:t>
            </a:r>
            <a:r>
              <a:rPr lang="en-US" sz="1600" i="1" dirty="0">
                <a:latin typeface="Times New Roman" panose="02020603050405020304" pitchFamily="18" charset="0"/>
                <a:cs typeface="Times New Roman" panose="02020603050405020304" pitchFamily="18" charset="0"/>
              </a:rPr>
              <a:t> et al., 1998]</a:t>
            </a:r>
            <a:endParaRPr lang="en-IN" sz="1600" i="1" dirty="0">
              <a:latin typeface="Times New Roman" panose="02020603050405020304" pitchFamily="18" charset="0"/>
              <a:cs typeface="Times New Roman" panose="02020603050405020304" pitchFamily="18" charset="0"/>
            </a:endParaRPr>
          </a:p>
        </p:txBody>
      </p:sp>
      <p:pic>
        <p:nvPicPr>
          <p:cNvPr id="10" name="Picture 9">
            <a:extLst>
              <a:ext uri="{FF2B5EF4-FFF2-40B4-BE49-F238E27FC236}">
                <a16:creationId xmlns:a16="http://schemas.microsoft.com/office/drawing/2014/main" id="{DFA1A0E3-BF61-2136-A4EC-B1087DF0A9FB}"/>
              </a:ext>
            </a:extLst>
          </p:cNvPr>
          <p:cNvPicPr>
            <a:picLocks noChangeAspect="1"/>
          </p:cNvPicPr>
          <p:nvPr/>
        </p:nvPicPr>
        <p: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sharpenSoften amount="32000"/>
                    </a14:imgEffect>
                  </a14:imgLayer>
                </a14:imgProps>
              </a:ext>
            </a:extLst>
          </a:blip>
          <a:stretch>
            <a:fillRect/>
          </a:stretch>
        </p:blipFill>
        <p:spPr>
          <a:xfrm>
            <a:off x="2384208" y="1522041"/>
            <a:ext cx="3848298" cy="406421"/>
          </a:xfrm>
          <a:prstGeom prst="rect">
            <a:avLst/>
          </a:prstGeom>
        </p:spPr>
      </p:pic>
      <p:cxnSp>
        <p:nvCxnSpPr>
          <p:cNvPr id="14" name="Straight Arrow Connector 13">
            <a:extLst>
              <a:ext uri="{FF2B5EF4-FFF2-40B4-BE49-F238E27FC236}">
                <a16:creationId xmlns:a16="http://schemas.microsoft.com/office/drawing/2014/main" id="{3F4D8197-B0A4-F091-4F0F-FE2E874681D5}"/>
              </a:ext>
            </a:extLst>
          </p:cNvPr>
          <p:cNvCxnSpPr>
            <a:stCxn id="10" idx="3"/>
          </p:cNvCxnSpPr>
          <p:nvPr/>
        </p:nvCxnSpPr>
        <p:spPr>
          <a:xfrm>
            <a:off x="6232506" y="1725252"/>
            <a:ext cx="60605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DEB94EB7-848B-26E6-F56F-26784F703BCD}"/>
              </a:ext>
            </a:extLst>
          </p:cNvPr>
          <p:cNvSpPr txBox="1"/>
          <p:nvPr/>
        </p:nvSpPr>
        <p:spPr>
          <a:xfrm>
            <a:off x="6838565" y="1527290"/>
            <a:ext cx="3848298" cy="338554"/>
          </a:xfrm>
          <a:prstGeom prst="rect">
            <a:avLst/>
          </a:prstGeom>
          <a:solidFill>
            <a:schemeClr val="accent2"/>
          </a:solidFill>
        </p:spPr>
        <p:txBody>
          <a:bodyPr wrap="square" rtlCol="0">
            <a:spAutoFit/>
          </a:bodyPr>
          <a:lstStyle/>
          <a:p>
            <a:r>
              <a:rPr lang="en-US" sz="1600" dirty="0">
                <a:latin typeface="Times New Roman" panose="02020603050405020304" pitchFamily="18" charset="0"/>
                <a:cs typeface="Times New Roman" panose="02020603050405020304" pitchFamily="18" charset="0"/>
              </a:rPr>
              <a:t>General differential equation format</a:t>
            </a:r>
            <a:endParaRPr lang="en-IN" sz="1600" dirty="0">
              <a:latin typeface="Times New Roman" panose="02020603050405020304" pitchFamily="18" charset="0"/>
              <a:cs typeface="Times New Roman" panose="02020603050405020304" pitchFamily="18" charset="0"/>
            </a:endParaRPr>
          </a:p>
        </p:txBody>
      </p:sp>
      <p:sp>
        <p:nvSpPr>
          <p:cNvPr id="19" name="TextBox 18">
            <a:extLst>
              <a:ext uri="{FF2B5EF4-FFF2-40B4-BE49-F238E27FC236}">
                <a16:creationId xmlns:a16="http://schemas.microsoft.com/office/drawing/2014/main" id="{2130CCFF-367F-5EC8-2E2F-E42774ACD196}"/>
              </a:ext>
            </a:extLst>
          </p:cNvPr>
          <p:cNvSpPr txBox="1"/>
          <p:nvPr/>
        </p:nvSpPr>
        <p:spPr>
          <a:xfrm>
            <a:off x="716033" y="2125877"/>
            <a:ext cx="10955705" cy="338554"/>
          </a:xfrm>
          <a:prstGeom prst="rect">
            <a:avLst/>
          </a:prstGeom>
          <a:noFill/>
        </p:spPr>
        <p:txBody>
          <a:bodyPr wrap="square">
            <a:spAutoFit/>
          </a:bodyPr>
          <a:lstStyle/>
          <a:p>
            <a:r>
              <a:rPr lang="en-US" sz="1600" dirty="0">
                <a:effectLst/>
                <a:latin typeface="Times New Roman" panose="02020603050405020304" pitchFamily="18" charset="0"/>
                <a:ea typeface="Calibri" panose="020F0502020204030204" pitchFamily="34" charset="0"/>
                <a:cs typeface="Times New Roman" panose="02020603050405020304" pitchFamily="18" charset="0"/>
              </a:rPr>
              <a:t>Subjected to certain boundary conditions (BC's), for instance Dirichlet and/or Neumann conditions,</a:t>
            </a:r>
            <a:endParaRPr lang="en-IN" sz="1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82293AEB-7E62-191D-4CB0-9B510D902A81}"/>
                  </a:ext>
                </a:extLst>
              </p:cNvPr>
              <p:cNvSpPr txBox="1"/>
              <p:nvPr/>
            </p:nvSpPr>
            <p:spPr>
              <a:xfrm>
                <a:off x="666490" y="2619329"/>
                <a:ext cx="13941876" cy="568938"/>
              </a:xfrm>
              <a:prstGeom prst="rect">
                <a:avLst/>
              </a:prstGeom>
              <a:noFill/>
            </p:spPr>
            <p:txBody>
              <a:bodyPr wrap="square">
                <a:spAutoFit/>
              </a:bodyPr>
              <a:lstStyle/>
              <a:p>
                <a:pPr>
                  <a:lnSpc>
                    <a:spcPts val="1200"/>
                  </a:lnSpc>
                  <a:spcAft>
                    <a:spcPts val="1200"/>
                  </a:spcAft>
                </a:pPr>
                <a:r>
                  <a:rPr lang="en-US" sz="1600" dirty="0">
                    <a:latin typeface="Times New Roman" panose="02020603050405020304" pitchFamily="18" charset="0"/>
                    <a:ea typeface="Calibri" panose="020F0502020204030204" pitchFamily="34" charset="0"/>
                    <a:cs typeface="Times New Roman" panose="02020603050405020304" pitchFamily="18" charset="0"/>
                  </a:rPr>
                  <a:t>D</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omain </a:t>
                </a:r>
                <a14:m>
                  <m:oMath xmlns:m="http://schemas.openxmlformats.org/officeDocument/2006/math">
                    <m:r>
                      <a:rPr lang="en-US" sz="1600" i="1">
                        <a:effectLst/>
                        <a:latin typeface="Cambria Math" panose="02040503050406030204" pitchFamily="18" charset="0"/>
                        <a:ea typeface="Calibri" panose="020F0502020204030204" pitchFamily="34" charset="0"/>
                        <a:cs typeface="Times New Roman" panose="02020603050405020304" pitchFamily="18" charset="0"/>
                      </a:rPr>
                      <m:t>𝐷</m:t>
                    </m:r>
                  </m:oMath>
                </a14:m>
                <a:r>
                  <a:rPr lang="en-US" sz="1600" dirty="0">
                    <a:effectLst/>
                    <a:latin typeface="Times New Roman" panose="02020603050405020304" pitchFamily="18" charset="0"/>
                    <a:ea typeface="Calibri" panose="020F0502020204030204" pitchFamily="34" charset="0"/>
                    <a:cs typeface="Times New Roman" panose="02020603050405020304" pitchFamily="18" charset="0"/>
                  </a:rPr>
                  <a:t> and its boundary </a:t>
                </a:r>
                <a14:m>
                  <m:oMath xmlns:m="http://schemas.openxmlformats.org/officeDocument/2006/math">
                    <m:r>
                      <a:rPr lang="en-US" sz="1600" i="1">
                        <a:effectLst/>
                        <a:latin typeface="Cambria Math" panose="02040503050406030204" pitchFamily="18" charset="0"/>
                        <a:ea typeface="Calibri" panose="020F0502020204030204" pitchFamily="34" charset="0"/>
                        <a:cs typeface="Times New Roman" panose="02020603050405020304" pitchFamily="18" charset="0"/>
                      </a:rPr>
                      <m:t>𝑆</m:t>
                    </m:r>
                  </m:oMath>
                </a14:m>
                <a:r>
                  <a:rPr lang="en-US" sz="1600" dirty="0">
                    <a:effectLst/>
                    <a:latin typeface="Times New Roman" panose="02020603050405020304" pitchFamily="18" charset="0"/>
                    <a:ea typeface="Calibri" panose="020F0502020204030204" pitchFamily="34" charset="0"/>
                    <a:cs typeface="Times New Roman" panose="02020603050405020304" pitchFamily="18" charset="0"/>
                  </a:rPr>
                  <a:t> into a set of points </a:t>
                </a:r>
                <a14:m>
                  <m:oMath xmlns:m="http://schemas.openxmlformats.org/officeDocument/2006/math">
                    <m:acc>
                      <m:accPr>
                        <m:chr m:val="ˆ"/>
                        <m:ctrlPr>
                          <a:rPr lang="en-IN" sz="1600" i="1">
                            <a:effectLst/>
                            <a:latin typeface="Cambria Math" panose="02040503050406030204" pitchFamily="18" charset="0"/>
                            <a:ea typeface="Calibri" panose="020F0502020204030204" pitchFamily="34" charset="0"/>
                            <a:cs typeface="Times New Roman" panose="02020603050405020304" pitchFamily="18" charset="0"/>
                          </a:rPr>
                        </m:ctrlPr>
                      </m:accPr>
                      <m:e>
                        <m:r>
                          <a:rPr lang="en-US" sz="1600" i="1">
                            <a:effectLst/>
                            <a:latin typeface="Cambria Math" panose="02040503050406030204" pitchFamily="18" charset="0"/>
                            <a:ea typeface="Calibri" panose="020F0502020204030204" pitchFamily="34" charset="0"/>
                            <a:cs typeface="Times New Roman" panose="02020603050405020304" pitchFamily="18" charset="0"/>
                          </a:rPr>
                          <m:t>𝐷</m:t>
                        </m:r>
                      </m:e>
                    </m:acc>
                  </m:oMath>
                </a14:m>
                <a:r>
                  <a:rPr lang="en-US" sz="1600" dirty="0">
                    <a:effectLst/>
                    <a:latin typeface="Times New Roman" panose="02020603050405020304" pitchFamily="18" charset="0"/>
                    <a:ea typeface="Calibri" panose="020F0502020204030204" pitchFamily="34" charset="0"/>
                    <a:cs typeface="Times New Roman" panose="02020603050405020304" pitchFamily="18" charset="0"/>
                  </a:rPr>
                  <a:t> and </a:t>
                </a:r>
                <a14:m>
                  <m:oMath xmlns:m="http://schemas.openxmlformats.org/officeDocument/2006/math">
                    <m:acc>
                      <m:accPr>
                        <m:chr m:val="ˆ"/>
                        <m:ctrlPr>
                          <a:rPr lang="en-IN" sz="1600" i="1">
                            <a:effectLst/>
                            <a:latin typeface="Cambria Math" panose="02040503050406030204" pitchFamily="18" charset="0"/>
                            <a:ea typeface="Calibri" panose="020F0502020204030204" pitchFamily="34" charset="0"/>
                            <a:cs typeface="Times New Roman" panose="02020603050405020304" pitchFamily="18" charset="0"/>
                          </a:rPr>
                        </m:ctrlPr>
                      </m:accPr>
                      <m:e>
                        <m:r>
                          <a:rPr lang="en-US" sz="1600" i="1">
                            <a:effectLst/>
                            <a:latin typeface="Cambria Math" panose="02040503050406030204" pitchFamily="18" charset="0"/>
                            <a:ea typeface="Calibri" panose="020F0502020204030204" pitchFamily="34" charset="0"/>
                            <a:cs typeface="Times New Roman" panose="02020603050405020304" pitchFamily="18" charset="0"/>
                          </a:rPr>
                          <m:t>𝑆</m:t>
                        </m:r>
                      </m:e>
                    </m:acc>
                  </m:oMath>
                </a14:m>
                <a:r>
                  <a:rPr lang="en-US" sz="1600" dirty="0">
                    <a:effectLst/>
                    <a:latin typeface="Times New Roman" panose="02020603050405020304" pitchFamily="18" charset="0"/>
                    <a:ea typeface="Calibri" panose="020F0502020204030204" pitchFamily="34" charset="0"/>
                    <a:cs typeface="Times New Roman" panose="02020603050405020304" pitchFamily="18" charset="0"/>
                  </a:rPr>
                  <a:t>, respectively. </a:t>
                </a:r>
              </a:p>
              <a:p>
                <a:pPr>
                  <a:lnSpc>
                    <a:spcPts val="1200"/>
                  </a:lnSpc>
                  <a:spcAft>
                    <a:spcPts val="1200"/>
                  </a:spcAft>
                </a:pP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The problem is then transformed into the following system of equations:</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p:txBody>
          </p:sp>
        </mc:Choice>
        <mc:Fallback xmlns="">
          <p:sp>
            <p:nvSpPr>
              <p:cNvPr id="23" name="TextBox 22">
                <a:extLst>
                  <a:ext uri="{FF2B5EF4-FFF2-40B4-BE49-F238E27FC236}">
                    <a16:creationId xmlns:a16="http://schemas.microsoft.com/office/drawing/2014/main" id="{82293AEB-7E62-191D-4CB0-9B510D902A81}"/>
                  </a:ext>
                </a:extLst>
              </p:cNvPr>
              <p:cNvSpPr txBox="1">
                <a:spLocks noRot="1" noChangeAspect="1" noMove="1" noResize="1" noEditPoints="1" noAdjustHandles="1" noChangeArrowheads="1" noChangeShapeType="1" noTextEdit="1"/>
              </p:cNvSpPr>
              <p:nvPr/>
            </p:nvSpPr>
            <p:spPr>
              <a:xfrm>
                <a:off x="666490" y="2619329"/>
                <a:ext cx="13941876" cy="568938"/>
              </a:xfrm>
              <a:prstGeom prst="rect">
                <a:avLst/>
              </a:prstGeom>
              <a:blipFill>
                <a:blip r:embed="rId6"/>
                <a:stretch>
                  <a:fillRect l="-219" t="-19355" b="-12903"/>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286653ED-399E-880F-841A-B86BC7DEAAB0}"/>
                  </a:ext>
                </a:extLst>
              </p:cNvPr>
              <p:cNvSpPr txBox="1"/>
              <p:nvPr/>
            </p:nvSpPr>
            <p:spPr>
              <a:xfrm>
                <a:off x="2600275" y="3349587"/>
                <a:ext cx="4527473" cy="370294"/>
              </a:xfrm>
              <a:prstGeom prst="rect">
                <a:avLst/>
              </a:prstGeom>
              <a:solidFill>
                <a:schemeClr val="accent2">
                  <a:lumMod val="60000"/>
                  <a:lumOff val="40000"/>
                </a:schemeClr>
              </a:solidFill>
            </p:spPr>
            <p:txBody>
              <a:bodyPr wrap="square">
                <a:spAutoFit/>
              </a:bodyPr>
              <a:lstStyle/>
              <a:p>
                <a:pPr/>
                <a14:m>
                  <m:oMathPara xmlns:m="http://schemas.openxmlformats.org/officeDocument/2006/math">
                    <m:oMathParaPr>
                      <m:jc m:val="centerGroup"/>
                    </m:oMathParaPr>
                    <m:oMath xmlns:m="http://schemas.openxmlformats.org/officeDocument/2006/math">
                      <m:r>
                        <a:rPr lang="en-IN" sz="1600" i="1" smtClean="0">
                          <a:solidFill>
                            <a:schemeClr val="tx1"/>
                          </a:solidFill>
                          <a:latin typeface="Cambria Math" panose="02040503050406030204" pitchFamily="18" charset="0"/>
                        </a:rPr>
                        <m:t>𝐺</m:t>
                      </m:r>
                      <m:d>
                        <m:dPr>
                          <m:ctrlPr>
                            <a:rPr lang="en-IN" sz="1600" i="1">
                              <a:solidFill>
                                <a:schemeClr val="tx1"/>
                              </a:solidFill>
                              <a:latin typeface="Cambria Math" panose="02040503050406030204" pitchFamily="18" charset="0"/>
                            </a:rPr>
                          </m:ctrlPr>
                        </m:dPr>
                        <m:e>
                          <m:sSub>
                            <m:sSubPr>
                              <m:ctrlPr>
                                <a:rPr lang="en-IN" sz="1600" i="1">
                                  <a:solidFill>
                                    <a:schemeClr val="tx1"/>
                                  </a:solidFill>
                                  <a:latin typeface="Cambria Math" panose="02040503050406030204" pitchFamily="18" charset="0"/>
                                </a:rPr>
                              </m:ctrlPr>
                            </m:sSubPr>
                            <m:e>
                              <m:acc>
                                <m:accPr>
                                  <m:chr m:val="⃗"/>
                                  <m:ctrlPr>
                                    <a:rPr lang="en-IN" sz="1600" i="1">
                                      <a:solidFill>
                                        <a:schemeClr val="tx1"/>
                                      </a:solidFill>
                                      <a:latin typeface="Cambria Math" panose="02040503050406030204" pitchFamily="18" charset="0"/>
                                    </a:rPr>
                                  </m:ctrlPr>
                                </m:accPr>
                                <m:e>
                                  <m:r>
                                    <a:rPr lang="en-IN" sz="1600" i="1">
                                      <a:solidFill>
                                        <a:schemeClr val="tx1"/>
                                      </a:solidFill>
                                      <a:latin typeface="Cambria Math" panose="02040503050406030204" pitchFamily="18" charset="0"/>
                                    </a:rPr>
                                    <m:t>𝑥</m:t>
                                  </m:r>
                                </m:e>
                              </m:acc>
                            </m:e>
                            <m:sub>
                              <m:r>
                                <a:rPr lang="en-IN" sz="1600" i="1">
                                  <a:solidFill>
                                    <a:schemeClr val="tx1"/>
                                  </a:solidFill>
                                  <a:latin typeface="Cambria Math" panose="02040503050406030204" pitchFamily="18" charset="0"/>
                                </a:rPr>
                                <m:t>𝑖</m:t>
                              </m:r>
                            </m:sub>
                          </m:sSub>
                          <m:r>
                            <a:rPr lang="en-IN" sz="1600" i="0">
                              <a:solidFill>
                                <a:schemeClr val="tx1"/>
                              </a:solidFill>
                              <a:latin typeface="Cambria Math" panose="02040503050406030204" pitchFamily="18" charset="0"/>
                            </a:rPr>
                            <m:t>,</m:t>
                          </m:r>
                          <m:r>
                            <m:rPr>
                              <m:sty m:val="p"/>
                            </m:rPr>
                            <a:rPr lang="en-IN" sz="1600" i="0">
                              <a:solidFill>
                                <a:schemeClr val="tx1"/>
                              </a:solidFill>
                              <a:latin typeface="Cambria Math" panose="02040503050406030204" pitchFamily="18" charset="0"/>
                            </a:rPr>
                            <m:t>Ψ</m:t>
                          </m:r>
                          <m:d>
                            <m:dPr>
                              <m:ctrlPr>
                                <a:rPr lang="en-IN" sz="1600" i="1">
                                  <a:solidFill>
                                    <a:schemeClr val="tx1"/>
                                  </a:solidFill>
                                  <a:latin typeface="Cambria Math" panose="02040503050406030204" pitchFamily="18" charset="0"/>
                                </a:rPr>
                              </m:ctrlPr>
                            </m:dPr>
                            <m:e>
                              <m:sSub>
                                <m:sSubPr>
                                  <m:ctrlPr>
                                    <a:rPr lang="en-IN" sz="1600" i="1">
                                      <a:solidFill>
                                        <a:schemeClr val="tx1"/>
                                      </a:solidFill>
                                      <a:latin typeface="Cambria Math" panose="02040503050406030204" pitchFamily="18" charset="0"/>
                                    </a:rPr>
                                  </m:ctrlPr>
                                </m:sSubPr>
                                <m:e>
                                  <m:acc>
                                    <m:accPr>
                                      <m:chr m:val="⃗"/>
                                      <m:ctrlPr>
                                        <a:rPr lang="en-IN" sz="1600" i="1">
                                          <a:solidFill>
                                            <a:schemeClr val="tx1"/>
                                          </a:solidFill>
                                          <a:latin typeface="Cambria Math" panose="02040503050406030204" pitchFamily="18" charset="0"/>
                                        </a:rPr>
                                      </m:ctrlPr>
                                    </m:accPr>
                                    <m:e>
                                      <m:r>
                                        <a:rPr lang="en-IN" sz="1600" i="1">
                                          <a:solidFill>
                                            <a:schemeClr val="tx1"/>
                                          </a:solidFill>
                                          <a:latin typeface="Cambria Math" panose="02040503050406030204" pitchFamily="18" charset="0"/>
                                        </a:rPr>
                                        <m:t>𝑥</m:t>
                                      </m:r>
                                    </m:e>
                                  </m:acc>
                                </m:e>
                                <m:sub>
                                  <m:r>
                                    <a:rPr lang="en-IN" sz="1600" i="1">
                                      <a:solidFill>
                                        <a:schemeClr val="tx1"/>
                                      </a:solidFill>
                                      <a:latin typeface="Cambria Math" panose="02040503050406030204" pitchFamily="18" charset="0"/>
                                    </a:rPr>
                                    <m:t>𝑖</m:t>
                                  </m:r>
                                </m:sub>
                              </m:sSub>
                            </m:e>
                          </m:d>
                          <m:r>
                            <a:rPr lang="en-IN" sz="1600" i="0">
                              <a:solidFill>
                                <a:schemeClr val="tx1"/>
                              </a:solidFill>
                              <a:latin typeface="Cambria Math" panose="02040503050406030204" pitchFamily="18" charset="0"/>
                            </a:rPr>
                            <m:t>,</m:t>
                          </m:r>
                          <m:r>
                            <m:rPr>
                              <m:sty m:val="p"/>
                            </m:rPr>
                            <a:rPr lang="en-IN" sz="1600" i="0">
                              <a:solidFill>
                                <a:schemeClr val="tx1"/>
                              </a:solidFill>
                              <a:latin typeface="Cambria Math" panose="02040503050406030204" pitchFamily="18" charset="0"/>
                            </a:rPr>
                            <m:t>∇Ψ</m:t>
                          </m:r>
                          <m:d>
                            <m:dPr>
                              <m:ctrlPr>
                                <a:rPr lang="en-IN" sz="1600" i="1">
                                  <a:solidFill>
                                    <a:schemeClr val="tx1"/>
                                  </a:solidFill>
                                  <a:latin typeface="Cambria Math" panose="02040503050406030204" pitchFamily="18" charset="0"/>
                                </a:rPr>
                              </m:ctrlPr>
                            </m:dPr>
                            <m:e>
                              <m:sSub>
                                <m:sSubPr>
                                  <m:ctrlPr>
                                    <a:rPr lang="en-IN" sz="1600" i="1">
                                      <a:solidFill>
                                        <a:schemeClr val="tx1"/>
                                      </a:solidFill>
                                      <a:latin typeface="Cambria Math" panose="02040503050406030204" pitchFamily="18" charset="0"/>
                                    </a:rPr>
                                  </m:ctrlPr>
                                </m:sSubPr>
                                <m:e>
                                  <m:acc>
                                    <m:accPr>
                                      <m:chr m:val="⃗"/>
                                      <m:ctrlPr>
                                        <a:rPr lang="en-IN" sz="1600" i="1">
                                          <a:solidFill>
                                            <a:schemeClr val="tx1"/>
                                          </a:solidFill>
                                          <a:latin typeface="Cambria Math" panose="02040503050406030204" pitchFamily="18" charset="0"/>
                                        </a:rPr>
                                      </m:ctrlPr>
                                    </m:accPr>
                                    <m:e>
                                      <m:r>
                                        <a:rPr lang="en-IN" sz="1600" i="1">
                                          <a:solidFill>
                                            <a:schemeClr val="tx1"/>
                                          </a:solidFill>
                                          <a:latin typeface="Cambria Math" panose="02040503050406030204" pitchFamily="18" charset="0"/>
                                        </a:rPr>
                                        <m:t>𝑥</m:t>
                                      </m:r>
                                    </m:e>
                                  </m:acc>
                                </m:e>
                                <m:sub>
                                  <m:r>
                                    <a:rPr lang="en-IN" sz="1600" i="1">
                                      <a:solidFill>
                                        <a:schemeClr val="tx1"/>
                                      </a:solidFill>
                                      <a:latin typeface="Cambria Math" panose="02040503050406030204" pitchFamily="18" charset="0"/>
                                    </a:rPr>
                                    <m:t>𝑖</m:t>
                                  </m:r>
                                </m:sub>
                              </m:sSub>
                            </m:e>
                          </m:d>
                          <m:r>
                            <a:rPr lang="en-IN" sz="1600" i="0">
                              <a:solidFill>
                                <a:schemeClr val="tx1"/>
                              </a:solidFill>
                              <a:latin typeface="Cambria Math" panose="02040503050406030204" pitchFamily="18" charset="0"/>
                            </a:rPr>
                            <m:t>,</m:t>
                          </m:r>
                          <m:sSup>
                            <m:sSupPr>
                              <m:ctrlPr>
                                <a:rPr lang="en-IN" sz="1600" i="1">
                                  <a:solidFill>
                                    <a:schemeClr val="tx1"/>
                                  </a:solidFill>
                                  <a:latin typeface="Cambria Math" panose="02040503050406030204" pitchFamily="18" charset="0"/>
                                </a:rPr>
                              </m:ctrlPr>
                            </m:sSupPr>
                            <m:e>
                              <m:r>
                                <m:rPr>
                                  <m:sty m:val="p"/>
                                </m:rPr>
                                <a:rPr lang="en-IN" sz="1600" i="0">
                                  <a:solidFill>
                                    <a:schemeClr val="tx1"/>
                                  </a:solidFill>
                                  <a:latin typeface="Cambria Math" panose="02040503050406030204" pitchFamily="18" charset="0"/>
                                </a:rPr>
                                <m:t>∇</m:t>
                              </m:r>
                            </m:e>
                            <m:sup>
                              <m:r>
                                <a:rPr lang="en-IN" sz="1600" i="0">
                                  <a:solidFill>
                                    <a:schemeClr val="tx1"/>
                                  </a:solidFill>
                                  <a:latin typeface="Cambria Math" panose="02040503050406030204" pitchFamily="18" charset="0"/>
                                </a:rPr>
                                <m:t>2</m:t>
                              </m:r>
                            </m:sup>
                          </m:sSup>
                          <m:r>
                            <m:rPr>
                              <m:sty m:val="p"/>
                            </m:rPr>
                            <a:rPr lang="en-IN" sz="1600" i="0">
                              <a:solidFill>
                                <a:schemeClr val="tx1"/>
                              </a:solidFill>
                              <a:latin typeface="Cambria Math" panose="02040503050406030204" pitchFamily="18" charset="0"/>
                            </a:rPr>
                            <m:t>Ψ</m:t>
                          </m:r>
                          <m:d>
                            <m:dPr>
                              <m:ctrlPr>
                                <a:rPr lang="en-IN" sz="1600" i="1">
                                  <a:solidFill>
                                    <a:schemeClr val="tx1"/>
                                  </a:solidFill>
                                  <a:latin typeface="Cambria Math" panose="02040503050406030204" pitchFamily="18" charset="0"/>
                                </a:rPr>
                              </m:ctrlPr>
                            </m:dPr>
                            <m:e>
                              <m:sSub>
                                <m:sSubPr>
                                  <m:ctrlPr>
                                    <a:rPr lang="en-IN" sz="1600" i="1">
                                      <a:solidFill>
                                        <a:schemeClr val="tx1"/>
                                      </a:solidFill>
                                      <a:latin typeface="Cambria Math" panose="02040503050406030204" pitchFamily="18" charset="0"/>
                                    </a:rPr>
                                  </m:ctrlPr>
                                </m:sSubPr>
                                <m:e>
                                  <m:acc>
                                    <m:accPr>
                                      <m:chr m:val="⃗"/>
                                      <m:ctrlPr>
                                        <a:rPr lang="en-IN" sz="1600" i="1">
                                          <a:solidFill>
                                            <a:schemeClr val="tx1"/>
                                          </a:solidFill>
                                          <a:latin typeface="Cambria Math" panose="02040503050406030204" pitchFamily="18" charset="0"/>
                                        </a:rPr>
                                      </m:ctrlPr>
                                    </m:accPr>
                                    <m:e>
                                      <m:r>
                                        <a:rPr lang="en-IN" sz="1600" i="1">
                                          <a:solidFill>
                                            <a:schemeClr val="tx1"/>
                                          </a:solidFill>
                                          <a:latin typeface="Cambria Math" panose="02040503050406030204" pitchFamily="18" charset="0"/>
                                        </a:rPr>
                                        <m:t>𝑥</m:t>
                                      </m:r>
                                    </m:e>
                                  </m:acc>
                                </m:e>
                                <m:sub>
                                  <m:r>
                                    <a:rPr lang="en-IN" sz="1600" i="1">
                                      <a:solidFill>
                                        <a:schemeClr val="tx1"/>
                                      </a:solidFill>
                                      <a:latin typeface="Cambria Math" panose="02040503050406030204" pitchFamily="18" charset="0"/>
                                    </a:rPr>
                                    <m:t>𝑖</m:t>
                                  </m:r>
                                </m:sub>
                              </m:sSub>
                            </m:e>
                          </m:d>
                        </m:e>
                      </m:d>
                      <m:r>
                        <a:rPr lang="en-IN" sz="1600" i="0">
                          <a:solidFill>
                            <a:schemeClr val="tx1"/>
                          </a:solidFill>
                          <a:latin typeface="Cambria Math" panose="02040503050406030204" pitchFamily="18" charset="0"/>
                        </a:rPr>
                        <m:t>=0, ∀</m:t>
                      </m:r>
                      <m:sSub>
                        <m:sSubPr>
                          <m:ctrlPr>
                            <a:rPr lang="en-IN" sz="1600" i="1">
                              <a:solidFill>
                                <a:schemeClr val="tx1"/>
                              </a:solidFill>
                              <a:latin typeface="Cambria Math" panose="02040503050406030204" pitchFamily="18" charset="0"/>
                            </a:rPr>
                          </m:ctrlPr>
                        </m:sSubPr>
                        <m:e>
                          <m:acc>
                            <m:accPr>
                              <m:chr m:val="⃗"/>
                              <m:ctrlPr>
                                <a:rPr lang="en-IN" sz="1600" i="1">
                                  <a:solidFill>
                                    <a:schemeClr val="tx1"/>
                                  </a:solidFill>
                                  <a:latin typeface="Cambria Math" panose="02040503050406030204" pitchFamily="18" charset="0"/>
                                </a:rPr>
                              </m:ctrlPr>
                            </m:accPr>
                            <m:e>
                              <m:r>
                                <a:rPr lang="en-IN" sz="1600" i="1">
                                  <a:solidFill>
                                    <a:schemeClr val="tx1"/>
                                  </a:solidFill>
                                  <a:latin typeface="Cambria Math" panose="02040503050406030204" pitchFamily="18" charset="0"/>
                                </a:rPr>
                                <m:t>𝑥</m:t>
                              </m:r>
                            </m:e>
                          </m:acc>
                        </m:e>
                        <m:sub>
                          <m:r>
                            <a:rPr lang="en-IN" sz="1600" i="1">
                              <a:solidFill>
                                <a:schemeClr val="tx1"/>
                              </a:solidFill>
                              <a:latin typeface="Cambria Math" panose="02040503050406030204" pitchFamily="18" charset="0"/>
                            </a:rPr>
                            <m:t>𝑖</m:t>
                          </m:r>
                        </m:sub>
                      </m:sSub>
                      <m:r>
                        <a:rPr lang="en-IN" sz="1600" i="0">
                          <a:solidFill>
                            <a:schemeClr val="tx1"/>
                          </a:solidFill>
                          <a:latin typeface="Cambria Math" panose="02040503050406030204" pitchFamily="18" charset="0"/>
                        </a:rPr>
                        <m:t>∈</m:t>
                      </m:r>
                      <m:acc>
                        <m:accPr>
                          <m:chr m:val="̂"/>
                          <m:ctrlPr>
                            <a:rPr lang="en-US" sz="1600" b="0" i="1" smtClean="0">
                              <a:solidFill>
                                <a:schemeClr val="tx1"/>
                              </a:solidFill>
                              <a:latin typeface="Cambria Math" panose="02040503050406030204" pitchFamily="18" charset="0"/>
                            </a:rPr>
                          </m:ctrlPr>
                        </m:accPr>
                        <m:e>
                          <m:r>
                            <a:rPr lang="en-US" sz="1600" b="0" i="0" smtClean="0">
                              <a:solidFill>
                                <a:schemeClr val="tx1"/>
                              </a:solidFill>
                              <a:latin typeface="Cambria Math" panose="02040503050406030204" pitchFamily="18" charset="0"/>
                            </a:rPr>
                            <m:t>𝐷</m:t>
                          </m:r>
                        </m:e>
                      </m:acc>
                    </m:oMath>
                  </m:oMathPara>
                </a14:m>
                <a:endParaRPr lang="en-IN" sz="16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25" name="TextBox 24">
                <a:extLst>
                  <a:ext uri="{FF2B5EF4-FFF2-40B4-BE49-F238E27FC236}">
                    <a16:creationId xmlns:a16="http://schemas.microsoft.com/office/drawing/2014/main" id="{286653ED-399E-880F-841A-B86BC7DEAAB0}"/>
                  </a:ext>
                </a:extLst>
              </p:cNvPr>
              <p:cNvSpPr txBox="1">
                <a:spLocks noRot="1" noChangeAspect="1" noMove="1" noResize="1" noEditPoints="1" noAdjustHandles="1" noChangeArrowheads="1" noChangeShapeType="1" noTextEdit="1"/>
              </p:cNvSpPr>
              <p:nvPr/>
            </p:nvSpPr>
            <p:spPr>
              <a:xfrm>
                <a:off x="2600275" y="3349587"/>
                <a:ext cx="4527473" cy="370294"/>
              </a:xfrm>
              <a:prstGeom prst="rect">
                <a:avLst/>
              </a:prstGeom>
              <a:blipFill>
                <a:blip r:embed="rId7"/>
                <a:stretch>
                  <a:fillRect t="-655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D0D49B63-A2F1-7F59-8A80-25CEADF029E7}"/>
                  </a:ext>
                </a:extLst>
              </p:cNvPr>
              <p:cNvSpPr txBox="1"/>
              <p:nvPr/>
            </p:nvSpPr>
            <p:spPr>
              <a:xfrm>
                <a:off x="1801258" y="5865821"/>
                <a:ext cx="3062753" cy="338554"/>
              </a:xfrm>
              <a:prstGeom prst="rect">
                <a:avLst/>
              </a:prstGeom>
              <a:solidFill>
                <a:schemeClr val="accent1">
                  <a:lumMod val="40000"/>
                  <a:lumOff val="60000"/>
                </a:schemeClr>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IN" sz="1600" i="1" smtClean="0">
                              <a:solidFill>
                                <a:schemeClr val="tx1"/>
                              </a:solidFill>
                              <a:latin typeface="Cambria Math" panose="02040503050406030204" pitchFamily="18" charset="0"/>
                            </a:rPr>
                          </m:ctrlPr>
                        </m:sSubPr>
                        <m:e>
                          <m:r>
                            <m:rPr>
                              <m:sty m:val="p"/>
                            </m:rPr>
                            <a:rPr lang="en-IN" sz="1600">
                              <a:solidFill>
                                <a:schemeClr val="tx1"/>
                              </a:solidFill>
                              <a:latin typeface="Cambria Math" panose="02040503050406030204" pitchFamily="18" charset="0"/>
                            </a:rPr>
                            <m:t>Ψ</m:t>
                          </m:r>
                        </m:e>
                        <m:sub>
                          <m:r>
                            <a:rPr lang="en-IN" sz="1600" i="1">
                              <a:solidFill>
                                <a:schemeClr val="tx1"/>
                              </a:solidFill>
                              <a:latin typeface="Cambria Math" panose="02040503050406030204" pitchFamily="18" charset="0"/>
                            </a:rPr>
                            <m:t>𝑡</m:t>
                          </m:r>
                        </m:sub>
                      </m:sSub>
                      <m:d>
                        <m:dPr>
                          <m:ctrlPr>
                            <a:rPr lang="en-IN" sz="1600" i="1">
                              <a:solidFill>
                                <a:schemeClr val="tx1"/>
                              </a:solidFill>
                              <a:latin typeface="Cambria Math" panose="02040503050406030204" pitchFamily="18" charset="0"/>
                            </a:rPr>
                          </m:ctrlPr>
                        </m:dPr>
                        <m:e>
                          <m:acc>
                            <m:accPr>
                              <m:chr m:val="⃗"/>
                              <m:ctrlPr>
                                <a:rPr lang="en-IN" sz="1600" i="1">
                                  <a:solidFill>
                                    <a:schemeClr val="tx1"/>
                                  </a:solidFill>
                                  <a:latin typeface="Cambria Math" panose="02040503050406030204" pitchFamily="18" charset="0"/>
                                </a:rPr>
                              </m:ctrlPr>
                            </m:accPr>
                            <m:e>
                              <m:r>
                                <a:rPr lang="en-IN" sz="1600" i="1">
                                  <a:solidFill>
                                    <a:schemeClr val="tx1"/>
                                  </a:solidFill>
                                  <a:latin typeface="Cambria Math" panose="02040503050406030204" pitchFamily="18" charset="0"/>
                                </a:rPr>
                                <m:t>𝑥</m:t>
                              </m:r>
                            </m:e>
                          </m:acc>
                        </m:e>
                      </m:d>
                      <m:r>
                        <a:rPr lang="en-IN" sz="1600" i="0">
                          <a:solidFill>
                            <a:schemeClr val="tx1"/>
                          </a:solidFill>
                          <a:latin typeface="Cambria Math" panose="02040503050406030204" pitchFamily="18" charset="0"/>
                        </a:rPr>
                        <m:t>=</m:t>
                      </m:r>
                      <m:r>
                        <a:rPr lang="en-IN" sz="1600" i="1">
                          <a:solidFill>
                            <a:schemeClr val="tx1"/>
                          </a:solidFill>
                          <a:latin typeface="Cambria Math" panose="02040503050406030204" pitchFamily="18" charset="0"/>
                        </a:rPr>
                        <m:t>𝐴</m:t>
                      </m:r>
                      <m:d>
                        <m:dPr>
                          <m:ctrlPr>
                            <a:rPr lang="en-IN" sz="1600" i="1">
                              <a:solidFill>
                                <a:schemeClr val="tx1"/>
                              </a:solidFill>
                              <a:latin typeface="Cambria Math" panose="02040503050406030204" pitchFamily="18" charset="0"/>
                            </a:rPr>
                          </m:ctrlPr>
                        </m:dPr>
                        <m:e>
                          <m:acc>
                            <m:accPr>
                              <m:chr m:val="⃗"/>
                              <m:ctrlPr>
                                <a:rPr lang="en-IN" sz="1600" i="1">
                                  <a:solidFill>
                                    <a:schemeClr val="tx1"/>
                                  </a:solidFill>
                                  <a:latin typeface="Cambria Math" panose="02040503050406030204" pitchFamily="18" charset="0"/>
                                </a:rPr>
                              </m:ctrlPr>
                            </m:accPr>
                            <m:e>
                              <m:r>
                                <a:rPr lang="en-IN" sz="1600" i="1">
                                  <a:solidFill>
                                    <a:schemeClr val="tx1"/>
                                  </a:solidFill>
                                  <a:latin typeface="Cambria Math" panose="02040503050406030204" pitchFamily="18" charset="0"/>
                                </a:rPr>
                                <m:t>𝑥</m:t>
                              </m:r>
                            </m:e>
                          </m:acc>
                        </m:e>
                      </m:d>
                      <m:r>
                        <a:rPr lang="en-IN" sz="1600" i="0">
                          <a:solidFill>
                            <a:schemeClr val="tx1"/>
                          </a:solidFill>
                          <a:latin typeface="Cambria Math" panose="02040503050406030204" pitchFamily="18" charset="0"/>
                        </a:rPr>
                        <m:t>+</m:t>
                      </m:r>
                      <m:r>
                        <a:rPr lang="en-IN" sz="1600" i="1">
                          <a:solidFill>
                            <a:schemeClr val="tx1"/>
                          </a:solidFill>
                          <a:latin typeface="Cambria Math" panose="02040503050406030204" pitchFamily="18" charset="0"/>
                        </a:rPr>
                        <m:t>𝐹</m:t>
                      </m:r>
                      <m:d>
                        <m:dPr>
                          <m:sepChr m:val=","/>
                          <m:ctrlPr>
                            <a:rPr lang="en-IN" sz="1600" i="1">
                              <a:solidFill>
                                <a:schemeClr val="tx1"/>
                              </a:solidFill>
                              <a:latin typeface="Cambria Math" panose="02040503050406030204" pitchFamily="18" charset="0"/>
                            </a:rPr>
                          </m:ctrlPr>
                        </m:dPr>
                        <m:e>
                          <m:acc>
                            <m:accPr>
                              <m:chr m:val="⃗"/>
                              <m:ctrlPr>
                                <a:rPr lang="en-IN" sz="1600" i="1">
                                  <a:solidFill>
                                    <a:schemeClr val="tx1"/>
                                  </a:solidFill>
                                  <a:latin typeface="Cambria Math" panose="02040503050406030204" pitchFamily="18" charset="0"/>
                                </a:rPr>
                              </m:ctrlPr>
                            </m:accPr>
                            <m:e>
                              <m:r>
                                <a:rPr lang="en-IN" sz="1600" i="1">
                                  <a:solidFill>
                                    <a:schemeClr val="tx1"/>
                                  </a:solidFill>
                                  <a:latin typeface="Cambria Math" panose="02040503050406030204" pitchFamily="18" charset="0"/>
                                </a:rPr>
                                <m:t>𝑥</m:t>
                              </m:r>
                            </m:e>
                          </m:acc>
                        </m:e>
                        <m:e>
                          <m:r>
                            <a:rPr lang="en-IN" sz="1600" i="1">
                              <a:solidFill>
                                <a:schemeClr val="tx1"/>
                              </a:solidFill>
                              <a:latin typeface="Cambria Math" panose="02040503050406030204" pitchFamily="18" charset="0"/>
                            </a:rPr>
                            <m:t>𝑁</m:t>
                          </m:r>
                          <m:d>
                            <m:dPr>
                              <m:sepChr m:val=","/>
                              <m:ctrlPr>
                                <a:rPr lang="en-IN" sz="1600" i="1">
                                  <a:solidFill>
                                    <a:schemeClr val="tx1"/>
                                  </a:solidFill>
                                  <a:latin typeface="Cambria Math" panose="02040503050406030204" pitchFamily="18" charset="0"/>
                                </a:rPr>
                              </m:ctrlPr>
                            </m:dPr>
                            <m:e>
                              <m:acc>
                                <m:accPr>
                                  <m:chr m:val="⃗"/>
                                  <m:ctrlPr>
                                    <a:rPr lang="en-IN" sz="1600" i="1">
                                      <a:solidFill>
                                        <a:schemeClr val="tx1"/>
                                      </a:solidFill>
                                      <a:latin typeface="Cambria Math" panose="02040503050406030204" pitchFamily="18" charset="0"/>
                                    </a:rPr>
                                  </m:ctrlPr>
                                </m:accPr>
                                <m:e>
                                  <m:r>
                                    <a:rPr lang="en-IN" sz="1600" i="1">
                                      <a:solidFill>
                                        <a:schemeClr val="tx1"/>
                                      </a:solidFill>
                                      <a:latin typeface="Cambria Math" panose="02040503050406030204" pitchFamily="18" charset="0"/>
                                    </a:rPr>
                                    <m:t>𝑥</m:t>
                                  </m:r>
                                </m:e>
                              </m:acc>
                            </m:e>
                            <m:e>
                              <m:acc>
                                <m:accPr>
                                  <m:chr m:val="⃗"/>
                                  <m:ctrlPr>
                                    <a:rPr lang="en-IN" sz="1600" i="1">
                                      <a:solidFill>
                                        <a:schemeClr val="tx1"/>
                                      </a:solidFill>
                                      <a:latin typeface="Cambria Math" panose="02040503050406030204" pitchFamily="18" charset="0"/>
                                    </a:rPr>
                                  </m:ctrlPr>
                                </m:accPr>
                                <m:e>
                                  <m:r>
                                    <a:rPr lang="en-IN" sz="1600" i="1">
                                      <a:solidFill>
                                        <a:schemeClr val="tx1"/>
                                      </a:solidFill>
                                      <a:latin typeface="Cambria Math" panose="02040503050406030204" pitchFamily="18" charset="0"/>
                                    </a:rPr>
                                    <m:t>𝑝</m:t>
                                  </m:r>
                                </m:e>
                              </m:acc>
                            </m:e>
                          </m:d>
                        </m:e>
                      </m:d>
                    </m:oMath>
                  </m:oMathPara>
                </a14:m>
                <a:endParaRPr lang="en-IN" sz="16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29" name="TextBox 28">
                <a:extLst>
                  <a:ext uri="{FF2B5EF4-FFF2-40B4-BE49-F238E27FC236}">
                    <a16:creationId xmlns:a16="http://schemas.microsoft.com/office/drawing/2014/main" id="{D0D49B63-A2F1-7F59-8A80-25CEADF029E7}"/>
                  </a:ext>
                </a:extLst>
              </p:cNvPr>
              <p:cNvSpPr txBox="1">
                <a:spLocks noRot="1" noChangeAspect="1" noMove="1" noResize="1" noEditPoints="1" noAdjustHandles="1" noChangeArrowheads="1" noChangeShapeType="1" noTextEdit="1"/>
              </p:cNvSpPr>
              <p:nvPr/>
            </p:nvSpPr>
            <p:spPr>
              <a:xfrm>
                <a:off x="1801258" y="5865821"/>
                <a:ext cx="3062753" cy="338554"/>
              </a:xfrm>
              <a:prstGeom prst="rect">
                <a:avLst/>
              </a:prstGeom>
              <a:blipFill>
                <a:blip r:embed="rId8"/>
                <a:stretch>
                  <a:fillRect t="-12500" b="-5357"/>
                </a:stretch>
              </a:blipFill>
            </p:spPr>
            <p:txBody>
              <a:bodyPr/>
              <a:lstStyle/>
              <a:p>
                <a:r>
                  <a:rPr lang="en-IN">
                    <a:noFill/>
                  </a:rPr>
                  <a:t> </a:t>
                </a:r>
              </a:p>
            </p:txBody>
          </p:sp>
        </mc:Fallback>
      </mc:AlternateContent>
      <p:sp>
        <p:nvSpPr>
          <p:cNvPr id="30" name="TextBox 29">
            <a:extLst>
              <a:ext uri="{FF2B5EF4-FFF2-40B4-BE49-F238E27FC236}">
                <a16:creationId xmlns:a16="http://schemas.microsoft.com/office/drawing/2014/main" id="{9E587138-AE26-2C53-C647-6585C952945A}"/>
              </a:ext>
            </a:extLst>
          </p:cNvPr>
          <p:cNvSpPr txBox="1"/>
          <p:nvPr/>
        </p:nvSpPr>
        <p:spPr>
          <a:xfrm>
            <a:off x="727114" y="5341226"/>
            <a:ext cx="2148289" cy="338554"/>
          </a:xfrm>
          <a:prstGeom prst="rect">
            <a:avLst/>
          </a:prstGeom>
          <a:noFill/>
        </p:spPr>
        <p:txBody>
          <a:bodyPr wrap="square" rtlCol="0">
            <a:spAutoFit/>
          </a:bodyPr>
          <a:lstStyle/>
          <a:p>
            <a:r>
              <a:rPr lang="en-US" sz="1600" b="1" dirty="0">
                <a:latin typeface="Times New Roman" panose="02020603050405020304" pitchFamily="18" charset="0"/>
                <a:cs typeface="Times New Roman" panose="02020603050405020304" pitchFamily="18" charset="0"/>
              </a:rPr>
              <a:t>Proposed Method:</a:t>
            </a:r>
            <a:endParaRPr lang="en-IN" sz="1600" b="1"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9175EB7C-3ED9-B9F9-DB98-271C710B6E3E}"/>
                  </a:ext>
                </a:extLst>
              </p:cNvPr>
              <p:cNvSpPr txBox="1"/>
              <p:nvPr/>
            </p:nvSpPr>
            <p:spPr>
              <a:xfrm>
                <a:off x="5097104" y="5211245"/>
                <a:ext cx="7026992" cy="1323439"/>
              </a:xfrm>
              <a:prstGeom prst="rect">
                <a:avLst/>
              </a:prstGeom>
              <a:noFill/>
            </p:spPr>
            <p:txBody>
              <a:bodyPr wrap="square">
                <a:spAutoFit/>
              </a:bodyPr>
              <a:lstStyle/>
              <a:p>
                <a:pPr marL="285750" indent="-285750">
                  <a:buFont typeface="Arial" panose="020B0604020202020204" pitchFamily="34" charset="0"/>
                  <a:buChar char="•"/>
                </a:pPr>
                <a14:m>
                  <m:oMath xmlns:m="http://schemas.openxmlformats.org/officeDocument/2006/math">
                    <m:r>
                      <a:rPr lang="en-US" sz="1600" i="1">
                        <a:effectLst/>
                        <a:latin typeface="Cambria Math" panose="02040503050406030204" pitchFamily="18" charset="0"/>
                        <a:ea typeface="Calibri" panose="020F0502020204030204" pitchFamily="34" charset="0"/>
                        <a:cs typeface="Times New Roman" panose="02020603050405020304" pitchFamily="18" charset="0"/>
                      </a:rPr>
                      <m:t>𝐴</m:t>
                    </m:r>
                    <m:r>
                      <a:rPr lang="en-US" sz="1600">
                        <a:effectLst/>
                        <a:latin typeface="Cambria Math" panose="02040503050406030204" pitchFamily="18" charset="0"/>
                        <a:ea typeface="Calibri" panose="020F0502020204030204" pitchFamily="34" charset="0"/>
                        <a:cs typeface="Times New Roman" panose="02020603050405020304" pitchFamily="18" charset="0"/>
                      </a:rPr>
                      <m:t>(</m:t>
                    </m:r>
                    <m:acc>
                      <m:accPr>
                        <m:chr m:val="⃗"/>
                        <m:ctrlPr>
                          <a:rPr lang="en-IN" sz="1600" i="1">
                            <a:effectLst/>
                            <a:latin typeface="Cambria Math" panose="02040503050406030204" pitchFamily="18" charset="0"/>
                          </a:rPr>
                        </m:ctrlPr>
                      </m:accPr>
                      <m:e>
                        <m:r>
                          <a:rPr lang="en-US" sz="1600" i="1">
                            <a:effectLst/>
                            <a:latin typeface="Cambria Math" panose="02040503050406030204" pitchFamily="18" charset="0"/>
                            <a:ea typeface="Calibri" panose="020F0502020204030204" pitchFamily="34" charset="0"/>
                            <a:cs typeface="Times New Roman" panose="02020603050405020304" pitchFamily="18" charset="0"/>
                          </a:rPr>
                          <m:t>𝑥</m:t>
                        </m:r>
                      </m:e>
                    </m:acc>
                    <m:r>
                      <a:rPr lang="en-US" sz="1600">
                        <a:effectLst/>
                        <a:latin typeface="Cambria Math" panose="02040503050406030204" pitchFamily="18" charset="0"/>
                        <a:ea typeface="Calibri" panose="020F0502020204030204" pitchFamily="34" charset="0"/>
                        <a:cs typeface="Times New Roman" panose="02020603050405020304" pitchFamily="18" charset="0"/>
                      </a:rPr>
                      <m:t>)</m:t>
                    </m:r>
                  </m:oMath>
                </a14:m>
                <a:r>
                  <a:rPr lang="en-US" sz="1600" dirty="0">
                    <a:effectLst/>
                    <a:latin typeface="Times New Roman" panose="02020603050405020304" pitchFamily="18" charset="0"/>
                    <a:ea typeface="Calibri" panose="020F0502020204030204" pitchFamily="34" charset="0"/>
                    <a:cs typeface="Times New Roman" panose="02020603050405020304" pitchFamily="18" charset="0"/>
                  </a:rPr>
                  <a:t> contains no adjustable parameters and satisfies the BC’s.</a:t>
                </a:r>
              </a:p>
              <a:p>
                <a:pPr marL="285750" indent="-285750">
                  <a:buFont typeface="Arial" panose="020B0604020202020204" pitchFamily="34" charset="0"/>
                  <a:buChar char="•"/>
                </a:pP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where </a:t>
                </a:r>
                <a14:m>
                  <m:oMath xmlns:m="http://schemas.openxmlformats.org/officeDocument/2006/math">
                    <m:r>
                      <a:rPr lang="en-US" sz="1600" i="1">
                        <a:effectLst/>
                        <a:latin typeface="Cambria Math" panose="02040503050406030204" pitchFamily="18" charset="0"/>
                        <a:ea typeface="Calibri" panose="020F0502020204030204" pitchFamily="34" charset="0"/>
                        <a:cs typeface="Times New Roman" panose="02020603050405020304" pitchFamily="18" charset="0"/>
                      </a:rPr>
                      <m:t>𝑁</m:t>
                    </m:r>
                    <m:r>
                      <a:rPr lang="en-US" sz="1600">
                        <a:effectLst/>
                        <a:latin typeface="Cambria Math" panose="02040503050406030204" pitchFamily="18" charset="0"/>
                        <a:ea typeface="Calibri" panose="020F0502020204030204" pitchFamily="34" charset="0"/>
                        <a:cs typeface="Times New Roman" panose="02020603050405020304" pitchFamily="18" charset="0"/>
                      </a:rPr>
                      <m:t>(</m:t>
                    </m:r>
                    <m:acc>
                      <m:accPr>
                        <m:chr m:val="⃗"/>
                        <m:ctrlPr>
                          <a:rPr lang="en-IN" sz="1600" i="1">
                            <a:effectLst/>
                            <a:latin typeface="Cambria Math" panose="02040503050406030204" pitchFamily="18" charset="0"/>
                            <a:ea typeface="Calibri" panose="020F0502020204030204" pitchFamily="34" charset="0"/>
                            <a:cs typeface="Times New Roman" panose="02020603050405020304" pitchFamily="18" charset="0"/>
                          </a:rPr>
                        </m:ctrlPr>
                      </m:accPr>
                      <m:e>
                        <m:r>
                          <a:rPr lang="en-US" sz="1600" i="1">
                            <a:effectLst/>
                            <a:latin typeface="Cambria Math" panose="02040503050406030204" pitchFamily="18" charset="0"/>
                            <a:ea typeface="Calibri" panose="020F0502020204030204" pitchFamily="34" charset="0"/>
                            <a:cs typeface="Times New Roman" panose="02020603050405020304" pitchFamily="18" charset="0"/>
                          </a:rPr>
                          <m:t>𝑥</m:t>
                        </m:r>
                      </m:e>
                    </m:acc>
                    <m:r>
                      <a:rPr lang="en-US" sz="1600">
                        <a:effectLst/>
                        <a:latin typeface="Cambria Math" panose="02040503050406030204" pitchFamily="18" charset="0"/>
                        <a:ea typeface="Calibri" panose="020F0502020204030204" pitchFamily="34" charset="0"/>
                        <a:cs typeface="Times New Roman" panose="02020603050405020304" pitchFamily="18" charset="0"/>
                      </a:rPr>
                      <m:t>,</m:t>
                    </m:r>
                    <m:acc>
                      <m:accPr>
                        <m:chr m:val="⃗"/>
                        <m:ctrlPr>
                          <a:rPr lang="en-IN" sz="1600" i="1">
                            <a:effectLst/>
                            <a:latin typeface="Cambria Math" panose="02040503050406030204" pitchFamily="18" charset="0"/>
                            <a:ea typeface="Calibri" panose="020F0502020204030204" pitchFamily="34" charset="0"/>
                            <a:cs typeface="Times New Roman" panose="02020603050405020304" pitchFamily="18" charset="0"/>
                          </a:rPr>
                        </m:ctrlPr>
                      </m:accPr>
                      <m:e>
                        <m:r>
                          <a:rPr lang="en-US" sz="1600" i="1">
                            <a:effectLst/>
                            <a:latin typeface="Cambria Math" panose="02040503050406030204" pitchFamily="18" charset="0"/>
                            <a:ea typeface="Calibri" panose="020F0502020204030204" pitchFamily="34" charset="0"/>
                            <a:cs typeface="Times New Roman" panose="02020603050405020304" pitchFamily="18" charset="0"/>
                          </a:rPr>
                          <m:t>𝑝</m:t>
                        </m:r>
                      </m:e>
                    </m:acc>
                    <m:r>
                      <a:rPr lang="en-US" sz="1600">
                        <a:effectLst/>
                        <a:latin typeface="Cambria Math" panose="02040503050406030204" pitchFamily="18" charset="0"/>
                        <a:ea typeface="Calibri" panose="020F0502020204030204" pitchFamily="34" charset="0"/>
                        <a:cs typeface="Times New Roman" panose="02020603050405020304" pitchFamily="18" charset="0"/>
                      </a:rPr>
                      <m:t>)</m:t>
                    </m:r>
                  </m:oMath>
                </a14:m>
                <a:r>
                  <a:rPr lang="en-US" sz="1600" dirty="0">
                    <a:effectLst/>
                    <a:latin typeface="Times New Roman" panose="02020603050405020304" pitchFamily="18" charset="0"/>
                    <a:ea typeface="Calibri" panose="020F0502020204030204" pitchFamily="34" charset="0"/>
                    <a:cs typeface="Times New Roman" panose="02020603050405020304" pitchFamily="18" charset="0"/>
                  </a:rPr>
                  <a:t> is a single-output feedforward neural network with parameters </a:t>
                </a:r>
                <a14:m>
                  <m:oMath xmlns:m="http://schemas.openxmlformats.org/officeDocument/2006/math">
                    <m:acc>
                      <m:accPr>
                        <m:chr m:val="⃗"/>
                        <m:ctrlPr>
                          <a:rPr lang="en-IN" sz="1600" i="1">
                            <a:effectLst/>
                            <a:latin typeface="Cambria Math" panose="02040503050406030204" pitchFamily="18" charset="0"/>
                            <a:ea typeface="Calibri" panose="020F0502020204030204" pitchFamily="34" charset="0"/>
                            <a:cs typeface="Times New Roman" panose="02020603050405020304" pitchFamily="18" charset="0"/>
                          </a:rPr>
                        </m:ctrlPr>
                      </m:accPr>
                      <m:e>
                        <m:r>
                          <a:rPr lang="en-US" sz="1600" i="1">
                            <a:effectLst/>
                            <a:latin typeface="Cambria Math" panose="02040503050406030204" pitchFamily="18" charset="0"/>
                            <a:ea typeface="Calibri" panose="020F0502020204030204" pitchFamily="34" charset="0"/>
                            <a:cs typeface="Times New Roman" panose="02020603050405020304" pitchFamily="18" charset="0"/>
                          </a:rPr>
                          <m:t>𝑝</m:t>
                        </m:r>
                      </m:e>
                    </m:acc>
                  </m:oMath>
                </a14:m>
                <a:r>
                  <a:rPr lang="en-US" sz="1600" dirty="0">
                    <a:effectLst/>
                    <a:latin typeface="Times New Roman" panose="02020603050405020304" pitchFamily="18" charset="0"/>
                    <a:ea typeface="Calibri" panose="020F0502020204030204" pitchFamily="34" charset="0"/>
                    <a:cs typeface="Times New Roman" panose="02020603050405020304" pitchFamily="18" charset="0"/>
                  </a:rPr>
                  <a:t> and </a:t>
                </a:r>
                <a14:m>
                  <m:oMath xmlns:m="http://schemas.openxmlformats.org/officeDocument/2006/math">
                    <m:r>
                      <a:rPr lang="en-US" sz="1600" i="1">
                        <a:effectLst/>
                        <a:latin typeface="Cambria Math" panose="02040503050406030204" pitchFamily="18" charset="0"/>
                        <a:ea typeface="Calibri" panose="020F0502020204030204" pitchFamily="34" charset="0"/>
                        <a:cs typeface="Times New Roman" panose="02020603050405020304" pitchFamily="18" charset="0"/>
                      </a:rPr>
                      <m:t>𝑛</m:t>
                    </m:r>
                  </m:oMath>
                </a14:m>
                <a:r>
                  <a:rPr lang="en-US" sz="1600" dirty="0">
                    <a:effectLst/>
                    <a:latin typeface="Times New Roman" panose="02020603050405020304" pitchFamily="18" charset="0"/>
                    <a:ea typeface="Calibri" panose="020F0502020204030204" pitchFamily="34" charset="0"/>
                    <a:cs typeface="Times New Roman" panose="02020603050405020304" pitchFamily="18" charset="0"/>
                  </a:rPr>
                  <a:t> input units fed with the input vector </a:t>
                </a:r>
                <a14:m>
                  <m:oMath xmlns:m="http://schemas.openxmlformats.org/officeDocument/2006/math">
                    <m:acc>
                      <m:accPr>
                        <m:chr m:val="⃗"/>
                        <m:ctrlPr>
                          <a:rPr lang="en-IN" sz="1600" i="1">
                            <a:effectLst/>
                            <a:latin typeface="Cambria Math" panose="02040503050406030204" pitchFamily="18" charset="0"/>
                            <a:ea typeface="Calibri" panose="020F0502020204030204" pitchFamily="34" charset="0"/>
                            <a:cs typeface="Times New Roman" panose="02020603050405020304" pitchFamily="18" charset="0"/>
                          </a:rPr>
                        </m:ctrlPr>
                      </m:accPr>
                      <m:e>
                        <m:r>
                          <a:rPr lang="en-US" sz="1600" i="1">
                            <a:effectLst/>
                            <a:latin typeface="Cambria Math" panose="02040503050406030204" pitchFamily="18" charset="0"/>
                            <a:ea typeface="Calibri" panose="020F0502020204030204" pitchFamily="34" charset="0"/>
                            <a:cs typeface="Times New Roman" panose="02020603050405020304" pitchFamily="18" charset="0"/>
                          </a:rPr>
                          <m:t>𝑥</m:t>
                        </m:r>
                      </m:e>
                    </m:acc>
                  </m:oMath>
                </a14:m>
                <a:r>
                  <a:rPr lang="en-US" sz="16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endParaRPr lang="en-IN" sz="1600" dirty="0">
                  <a:latin typeface="Times New Roman" panose="02020603050405020304" pitchFamily="18" charset="0"/>
                  <a:cs typeface="Times New Roman" panose="02020603050405020304" pitchFamily="18" charset="0"/>
                </a:endParaRPr>
              </a:p>
            </p:txBody>
          </p:sp>
        </mc:Choice>
        <mc:Fallback xmlns="">
          <p:sp>
            <p:nvSpPr>
              <p:cNvPr id="32" name="TextBox 31">
                <a:extLst>
                  <a:ext uri="{FF2B5EF4-FFF2-40B4-BE49-F238E27FC236}">
                    <a16:creationId xmlns:a16="http://schemas.microsoft.com/office/drawing/2014/main" id="{9175EB7C-3ED9-B9F9-DB98-271C710B6E3E}"/>
                  </a:ext>
                </a:extLst>
              </p:cNvPr>
              <p:cNvSpPr txBox="1">
                <a:spLocks noRot="1" noChangeAspect="1" noMove="1" noResize="1" noEditPoints="1" noAdjustHandles="1" noChangeArrowheads="1" noChangeShapeType="1" noTextEdit="1"/>
              </p:cNvSpPr>
              <p:nvPr/>
            </p:nvSpPr>
            <p:spPr>
              <a:xfrm>
                <a:off x="5097104" y="5211245"/>
                <a:ext cx="7026992" cy="1323439"/>
              </a:xfrm>
              <a:prstGeom prst="rect">
                <a:avLst/>
              </a:prstGeom>
              <a:blipFill>
                <a:blip r:embed="rId9"/>
                <a:stretch>
                  <a:fillRect l="-347" t="-3226" r="-2515"/>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C331A668-B189-4C4A-7D44-CC52AD01B3A4}"/>
                  </a:ext>
                </a:extLst>
              </p:cNvPr>
              <p:cNvSpPr txBox="1"/>
              <p:nvPr/>
            </p:nvSpPr>
            <p:spPr>
              <a:xfrm>
                <a:off x="716032" y="3938333"/>
                <a:ext cx="10955705" cy="255263"/>
              </a:xfrm>
              <a:prstGeom prst="rect">
                <a:avLst/>
              </a:prstGeom>
              <a:noFill/>
            </p:spPr>
            <p:txBody>
              <a:bodyPr wrap="square">
                <a:spAutoFit/>
              </a:bodyPr>
              <a:lstStyle/>
              <a:p>
                <a:pPr>
                  <a:lnSpc>
                    <a:spcPts val="1200"/>
                  </a:lnSpc>
                  <a:spcAft>
                    <a:spcPts val="1200"/>
                  </a:spcAft>
                </a:pP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If </a:t>
                </a:r>
                <a14:m>
                  <m:oMath xmlns:m="http://schemas.openxmlformats.org/officeDocument/2006/math">
                    <m:sSub>
                      <m:sSubPr>
                        <m:ctrlPr>
                          <a:rPr lang="en-IN" sz="1600" i="1">
                            <a:effectLst/>
                            <a:latin typeface="Cambria Math" panose="02040503050406030204" pitchFamily="18" charset="0"/>
                            <a:ea typeface="Calibri" panose="020F0502020204030204" pitchFamily="34" charset="0"/>
                            <a:cs typeface="Times New Roman" panose="02020603050405020304" pitchFamily="18" charset="0"/>
                          </a:rPr>
                        </m:ctrlPr>
                      </m:sSubPr>
                      <m:e>
                        <m:r>
                          <m:rPr>
                            <m:sty m:val="p"/>
                          </m:rPr>
                          <a:rPr lang="en-US" sz="1600">
                            <a:effectLst/>
                            <a:latin typeface="Cambria Math" panose="02040503050406030204" pitchFamily="18" charset="0"/>
                            <a:ea typeface="Calibri" panose="020F0502020204030204" pitchFamily="34" charset="0"/>
                            <a:cs typeface="Times New Roman" panose="02020603050405020304" pitchFamily="18" charset="0"/>
                          </a:rPr>
                          <m:t>Ψ</m:t>
                        </m:r>
                      </m:e>
                      <m:sub>
                        <m:r>
                          <a:rPr lang="en-US" sz="1600" i="1">
                            <a:effectLst/>
                            <a:latin typeface="Cambria Math" panose="02040503050406030204" pitchFamily="18" charset="0"/>
                            <a:ea typeface="Calibri" panose="020F0502020204030204" pitchFamily="34" charset="0"/>
                            <a:cs typeface="Times New Roman" panose="02020603050405020304" pitchFamily="18" charset="0"/>
                          </a:rPr>
                          <m:t>𝑡</m:t>
                        </m:r>
                      </m:sub>
                    </m:sSub>
                    <m:r>
                      <a:rPr lang="en-US" sz="1600">
                        <a:effectLst/>
                        <a:latin typeface="Cambria Math" panose="02040503050406030204" pitchFamily="18" charset="0"/>
                        <a:ea typeface="Calibri" panose="020F0502020204030204" pitchFamily="34" charset="0"/>
                        <a:cs typeface="Times New Roman" panose="02020603050405020304" pitchFamily="18" charset="0"/>
                      </a:rPr>
                      <m:t>(</m:t>
                    </m:r>
                    <m:acc>
                      <m:accPr>
                        <m:chr m:val="⃗"/>
                        <m:ctrlPr>
                          <a:rPr lang="en-IN" sz="1600" i="1">
                            <a:effectLst/>
                            <a:latin typeface="Cambria Math" panose="02040503050406030204" pitchFamily="18" charset="0"/>
                            <a:ea typeface="Calibri" panose="020F0502020204030204" pitchFamily="34" charset="0"/>
                            <a:cs typeface="Times New Roman" panose="02020603050405020304" pitchFamily="18" charset="0"/>
                          </a:rPr>
                        </m:ctrlPr>
                      </m:accPr>
                      <m:e>
                        <m:r>
                          <a:rPr lang="en-US" sz="1600" i="1">
                            <a:effectLst/>
                            <a:latin typeface="Cambria Math" panose="02040503050406030204" pitchFamily="18" charset="0"/>
                            <a:ea typeface="Calibri" panose="020F0502020204030204" pitchFamily="34" charset="0"/>
                            <a:cs typeface="Times New Roman" panose="02020603050405020304" pitchFamily="18" charset="0"/>
                          </a:rPr>
                          <m:t>𝑥</m:t>
                        </m:r>
                      </m:e>
                    </m:acc>
                    <m:r>
                      <a:rPr lang="en-US" sz="1600">
                        <a:effectLst/>
                        <a:latin typeface="Cambria Math" panose="02040503050406030204" pitchFamily="18" charset="0"/>
                        <a:ea typeface="Calibri" panose="020F0502020204030204" pitchFamily="34" charset="0"/>
                        <a:cs typeface="Times New Roman" panose="02020603050405020304" pitchFamily="18" charset="0"/>
                      </a:rPr>
                      <m:t>,</m:t>
                    </m:r>
                    <m:acc>
                      <m:accPr>
                        <m:chr m:val="⃗"/>
                        <m:ctrlPr>
                          <a:rPr lang="en-IN" sz="1600" i="1">
                            <a:effectLst/>
                            <a:latin typeface="Cambria Math" panose="02040503050406030204" pitchFamily="18" charset="0"/>
                            <a:ea typeface="Calibri" panose="020F0502020204030204" pitchFamily="34" charset="0"/>
                            <a:cs typeface="Times New Roman" panose="02020603050405020304" pitchFamily="18" charset="0"/>
                          </a:rPr>
                        </m:ctrlPr>
                      </m:accPr>
                      <m:e>
                        <m:r>
                          <a:rPr lang="en-US" sz="1600" i="1">
                            <a:effectLst/>
                            <a:latin typeface="Cambria Math" panose="02040503050406030204" pitchFamily="18" charset="0"/>
                            <a:ea typeface="Calibri" panose="020F0502020204030204" pitchFamily="34" charset="0"/>
                            <a:cs typeface="Times New Roman" panose="02020603050405020304" pitchFamily="18" charset="0"/>
                          </a:rPr>
                          <m:t>𝑝</m:t>
                        </m:r>
                      </m:e>
                    </m:acc>
                    <m:r>
                      <a:rPr lang="en-US" sz="1600">
                        <a:effectLst/>
                        <a:latin typeface="Cambria Math" panose="02040503050406030204" pitchFamily="18" charset="0"/>
                        <a:ea typeface="Calibri" panose="020F0502020204030204" pitchFamily="34" charset="0"/>
                        <a:cs typeface="Times New Roman" panose="02020603050405020304" pitchFamily="18" charset="0"/>
                      </a:rPr>
                      <m:t>)</m:t>
                    </m:r>
                  </m:oMath>
                </a14:m>
                <a:r>
                  <a:rPr lang="en-US" sz="1600" dirty="0">
                    <a:effectLst/>
                    <a:latin typeface="Times New Roman" panose="02020603050405020304" pitchFamily="18" charset="0"/>
                    <a:ea typeface="Calibri" panose="020F0502020204030204" pitchFamily="34" charset="0"/>
                    <a:cs typeface="Times New Roman" panose="02020603050405020304" pitchFamily="18" charset="0"/>
                  </a:rPr>
                  <a:t> denotes a trial solution with adjustable parameters </a:t>
                </a:r>
                <a14:m>
                  <m:oMath xmlns:m="http://schemas.openxmlformats.org/officeDocument/2006/math">
                    <m:acc>
                      <m:accPr>
                        <m:chr m:val="⃗"/>
                        <m:ctrlPr>
                          <a:rPr lang="en-IN" sz="1600" i="1">
                            <a:effectLst/>
                            <a:latin typeface="Cambria Math" panose="02040503050406030204" pitchFamily="18" charset="0"/>
                            <a:ea typeface="Calibri" panose="020F0502020204030204" pitchFamily="34" charset="0"/>
                            <a:cs typeface="Times New Roman" panose="02020603050405020304" pitchFamily="18" charset="0"/>
                          </a:rPr>
                        </m:ctrlPr>
                      </m:accPr>
                      <m:e>
                        <m:r>
                          <a:rPr lang="en-US" sz="1600" i="1">
                            <a:effectLst/>
                            <a:latin typeface="Cambria Math" panose="02040503050406030204" pitchFamily="18" charset="0"/>
                            <a:ea typeface="Calibri" panose="020F0502020204030204" pitchFamily="34" charset="0"/>
                            <a:cs typeface="Times New Roman" panose="02020603050405020304" pitchFamily="18" charset="0"/>
                          </a:rPr>
                          <m:t>𝑝</m:t>
                        </m:r>
                      </m:e>
                    </m:acc>
                  </m:oMath>
                </a14:m>
                <a:r>
                  <a:rPr lang="en-US" sz="1600" dirty="0">
                    <a:effectLst/>
                    <a:latin typeface="Times New Roman" panose="02020603050405020304" pitchFamily="18" charset="0"/>
                    <a:ea typeface="Calibri" panose="020F0502020204030204" pitchFamily="34" charset="0"/>
                    <a:cs typeface="Times New Roman" panose="02020603050405020304" pitchFamily="18" charset="0"/>
                  </a:rPr>
                  <a:t>, the problem is transformed to:</a:t>
                </a:r>
              </a:p>
            </p:txBody>
          </p:sp>
        </mc:Choice>
        <mc:Fallback xmlns="">
          <p:sp>
            <p:nvSpPr>
              <p:cNvPr id="34" name="TextBox 33">
                <a:extLst>
                  <a:ext uri="{FF2B5EF4-FFF2-40B4-BE49-F238E27FC236}">
                    <a16:creationId xmlns:a16="http://schemas.microsoft.com/office/drawing/2014/main" id="{C331A668-B189-4C4A-7D44-CC52AD01B3A4}"/>
                  </a:ext>
                </a:extLst>
              </p:cNvPr>
              <p:cNvSpPr txBox="1">
                <a:spLocks noRot="1" noChangeAspect="1" noMove="1" noResize="1" noEditPoints="1" noAdjustHandles="1" noChangeArrowheads="1" noChangeShapeType="1" noTextEdit="1"/>
              </p:cNvSpPr>
              <p:nvPr/>
            </p:nvSpPr>
            <p:spPr>
              <a:xfrm>
                <a:off x="716032" y="3938333"/>
                <a:ext cx="10955705" cy="255263"/>
              </a:xfrm>
              <a:prstGeom prst="rect">
                <a:avLst/>
              </a:prstGeom>
              <a:blipFill>
                <a:blip r:embed="rId10"/>
                <a:stretch>
                  <a:fillRect l="-278" t="-47619" b="-30952"/>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58883FEF-4305-C3EE-7B5E-2332A8D7F3F3}"/>
                  </a:ext>
                </a:extLst>
              </p:cNvPr>
              <p:cNvSpPr txBox="1"/>
              <p:nvPr/>
            </p:nvSpPr>
            <p:spPr>
              <a:xfrm>
                <a:off x="2163611" y="4332556"/>
                <a:ext cx="5140407" cy="732508"/>
              </a:xfrm>
              <a:prstGeom prst="rect">
                <a:avLst/>
              </a:prstGeom>
              <a:solidFill>
                <a:schemeClr val="accent2">
                  <a:lumMod val="60000"/>
                  <a:lumOff val="40000"/>
                </a:schemeClr>
              </a:solidFill>
            </p:spPr>
            <p:txBody>
              <a:bodyPr wrap="square">
                <a:spAutoFit/>
              </a:bodyPr>
              <a:lstStyle/>
              <a:p>
                <a:pPr/>
                <a14:m>
                  <m:oMathPara xmlns:m="http://schemas.openxmlformats.org/officeDocument/2006/math">
                    <m:oMathParaPr>
                      <m:jc m:val="centerGroup"/>
                    </m:oMathParaPr>
                    <m:oMath xmlns:m="http://schemas.openxmlformats.org/officeDocument/2006/math">
                      <m:limLow>
                        <m:limLowPr>
                          <m:ctrlPr>
                            <a:rPr lang="en-IN" sz="1600" i="1" smtClean="0">
                              <a:solidFill>
                                <a:schemeClr val="tx1"/>
                              </a:solidFill>
                              <a:latin typeface="Cambria Math" panose="02040503050406030204" pitchFamily="18" charset="0"/>
                            </a:rPr>
                          </m:ctrlPr>
                        </m:limLowPr>
                        <m:e>
                          <m:r>
                            <m:rPr>
                              <m:sty m:val="p"/>
                            </m:rPr>
                            <a:rPr lang="en-IN" sz="1600">
                              <a:solidFill>
                                <a:schemeClr val="tx1"/>
                              </a:solidFill>
                              <a:latin typeface="Cambria Math" panose="02040503050406030204" pitchFamily="18" charset="0"/>
                            </a:rPr>
                            <m:t>m</m:t>
                          </m:r>
                          <m:r>
                            <m:rPr>
                              <m:sty m:val="p"/>
                            </m:rPr>
                            <a:rPr lang="en-IN" sz="1600" i="0">
                              <a:solidFill>
                                <a:schemeClr val="tx1"/>
                              </a:solidFill>
                              <a:latin typeface="Cambria Math" panose="02040503050406030204" pitchFamily="18" charset="0"/>
                            </a:rPr>
                            <m:t>in</m:t>
                          </m:r>
                        </m:e>
                        <m:lim>
                          <m:acc>
                            <m:accPr>
                              <m:chr m:val="⃗"/>
                              <m:ctrlPr>
                                <a:rPr lang="en-IN" sz="1600" i="1">
                                  <a:solidFill>
                                    <a:schemeClr val="tx1"/>
                                  </a:solidFill>
                                  <a:latin typeface="Cambria Math" panose="02040503050406030204" pitchFamily="18" charset="0"/>
                                </a:rPr>
                              </m:ctrlPr>
                            </m:accPr>
                            <m:e>
                              <m:r>
                                <a:rPr lang="en-IN" sz="1600" i="1">
                                  <a:solidFill>
                                    <a:schemeClr val="tx1"/>
                                  </a:solidFill>
                                  <a:latin typeface="Cambria Math" panose="02040503050406030204" pitchFamily="18" charset="0"/>
                                </a:rPr>
                                <m:t>𝑝</m:t>
                              </m:r>
                            </m:e>
                          </m:acc>
                        </m:lim>
                      </m:limLow>
                      <m:r>
                        <a:rPr lang="en-IN" sz="1600" i="0">
                          <a:solidFill>
                            <a:schemeClr val="tx1"/>
                          </a:solidFill>
                          <a:latin typeface="Cambria Math" panose="02040503050406030204" pitchFamily="18" charset="0"/>
                        </a:rPr>
                        <m:t> </m:t>
                      </m:r>
                      <m:nary>
                        <m:naryPr>
                          <m:chr m:val="∑"/>
                          <m:limLoc m:val="undOvr"/>
                          <m:grow m:val="on"/>
                          <m:supHide m:val="on"/>
                          <m:ctrlPr>
                            <a:rPr lang="en-IN" sz="1600" i="1">
                              <a:solidFill>
                                <a:schemeClr val="tx1"/>
                              </a:solidFill>
                              <a:latin typeface="Cambria Math" panose="02040503050406030204" pitchFamily="18" charset="0"/>
                            </a:rPr>
                          </m:ctrlPr>
                        </m:naryPr>
                        <m:sub>
                          <m:sSub>
                            <m:sSubPr>
                              <m:ctrlPr>
                                <a:rPr lang="en-IN" sz="1600" i="1">
                                  <a:solidFill>
                                    <a:schemeClr val="tx1"/>
                                  </a:solidFill>
                                  <a:latin typeface="Cambria Math" panose="02040503050406030204" pitchFamily="18" charset="0"/>
                                </a:rPr>
                              </m:ctrlPr>
                            </m:sSubPr>
                            <m:e>
                              <m:acc>
                                <m:accPr>
                                  <m:chr m:val="⃗"/>
                                  <m:ctrlPr>
                                    <a:rPr lang="en-IN" sz="1600" i="1">
                                      <a:solidFill>
                                        <a:schemeClr val="tx1"/>
                                      </a:solidFill>
                                      <a:latin typeface="Cambria Math" panose="02040503050406030204" pitchFamily="18" charset="0"/>
                                    </a:rPr>
                                  </m:ctrlPr>
                                </m:accPr>
                                <m:e>
                                  <m:r>
                                    <a:rPr lang="en-IN" sz="1600" i="1">
                                      <a:solidFill>
                                        <a:schemeClr val="tx1"/>
                                      </a:solidFill>
                                      <a:latin typeface="Cambria Math" panose="02040503050406030204" pitchFamily="18" charset="0"/>
                                    </a:rPr>
                                    <m:t>𝑥</m:t>
                                  </m:r>
                                </m:e>
                              </m:acc>
                            </m:e>
                            <m:sub>
                              <m:r>
                                <a:rPr lang="en-IN" sz="1600" i="1">
                                  <a:solidFill>
                                    <a:schemeClr val="tx1"/>
                                  </a:solidFill>
                                  <a:latin typeface="Cambria Math" panose="02040503050406030204" pitchFamily="18" charset="0"/>
                                </a:rPr>
                                <m:t>𝑖</m:t>
                              </m:r>
                            </m:sub>
                          </m:sSub>
                          <m:r>
                            <a:rPr lang="en-IN" sz="1600" i="0">
                              <a:solidFill>
                                <a:schemeClr val="tx1"/>
                              </a:solidFill>
                              <a:latin typeface="Cambria Math" panose="02040503050406030204" pitchFamily="18" charset="0"/>
                            </a:rPr>
                            <m:t>∈</m:t>
                          </m:r>
                          <m:r>
                            <a:rPr lang="en-IN" sz="1600" i="1">
                              <a:solidFill>
                                <a:schemeClr val="tx1"/>
                              </a:solidFill>
                              <a:latin typeface="Cambria Math" panose="02040503050406030204" pitchFamily="18" charset="0"/>
                            </a:rPr>
                            <m:t>𝐷</m:t>
                          </m:r>
                        </m:sub>
                        <m:sup/>
                        <m:e>
                          <m:r>
                            <a:rPr lang="en-IN" sz="1600" i="0">
                              <a:solidFill>
                                <a:schemeClr val="tx1"/>
                              </a:solidFill>
                              <a:latin typeface="Cambria Math" panose="02040503050406030204" pitchFamily="18" charset="0"/>
                            </a:rPr>
                            <m:t> </m:t>
                          </m:r>
                        </m:e>
                      </m:nary>
                      <m:sSup>
                        <m:sSupPr>
                          <m:ctrlPr>
                            <a:rPr lang="en-IN" sz="1600" i="1">
                              <a:solidFill>
                                <a:schemeClr val="tx1"/>
                              </a:solidFill>
                              <a:latin typeface="Cambria Math" panose="02040503050406030204" pitchFamily="18" charset="0"/>
                            </a:rPr>
                          </m:ctrlPr>
                        </m:sSupPr>
                        <m:e>
                          <m:d>
                            <m:dPr>
                              <m:ctrlPr>
                                <a:rPr lang="en-IN" sz="1600" i="1">
                                  <a:solidFill>
                                    <a:schemeClr val="tx1"/>
                                  </a:solidFill>
                                  <a:latin typeface="Cambria Math" panose="02040503050406030204" pitchFamily="18" charset="0"/>
                                </a:rPr>
                              </m:ctrlPr>
                            </m:dPr>
                            <m:e>
                              <m:r>
                                <a:rPr lang="en-IN" sz="1600" i="1">
                                  <a:solidFill>
                                    <a:schemeClr val="tx1"/>
                                  </a:solidFill>
                                  <a:latin typeface="Cambria Math" panose="02040503050406030204" pitchFamily="18" charset="0"/>
                                </a:rPr>
                                <m:t>𝐺</m:t>
                              </m:r>
                              <m:d>
                                <m:dPr>
                                  <m:ctrlPr>
                                    <a:rPr lang="en-IN" sz="1600" i="1">
                                      <a:solidFill>
                                        <a:schemeClr val="tx1"/>
                                      </a:solidFill>
                                      <a:latin typeface="Cambria Math" panose="02040503050406030204" pitchFamily="18" charset="0"/>
                                    </a:rPr>
                                  </m:ctrlPr>
                                </m:dPr>
                                <m:e>
                                  <m:sSub>
                                    <m:sSubPr>
                                      <m:ctrlPr>
                                        <a:rPr lang="en-IN" sz="1600" i="1">
                                          <a:solidFill>
                                            <a:schemeClr val="tx1"/>
                                          </a:solidFill>
                                          <a:latin typeface="Cambria Math" panose="02040503050406030204" pitchFamily="18" charset="0"/>
                                        </a:rPr>
                                      </m:ctrlPr>
                                    </m:sSubPr>
                                    <m:e>
                                      <m:acc>
                                        <m:accPr>
                                          <m:chr m:val="⃗"/>
                                          <m:ctrlPr>
                                            <a:rPr lang="en-IN" sz="1600" i="1">
                                              <a:solidFill>
                                                <a:schemeClr val="tx1"/>
                                              </a:solidFill>
                                              <a:latin typeface="Cambria Math" panose="02040503050406030204" pitchFamily="18" charset="0"/>
                                            </a:rPr>
                                          </m:ctrlPr>
                                        </m:accPr>
                                        <m:e>
                                          <m:r>
                                            <a:rPr lang="en-IN" sz="1600" i="1">
                                              <a:solidFill>
                                                <a:schemeClr val="tx1"/>
                                              </a:solidFill>
                                              <a:latin typeface="Cambria Math" panose="02040503050406030204" pitchFamily="18" charset="0"/>
                                            </a:rPr>
                                            <m:t>𝑥</m:t>
                                          </m:r>
                                        </m:e>
                                      </m:acc>
                                    </m:e>
                                    <m:sub>
                                      <m:r>
                                        <a:rPr lang="en-IN" sz="1600" i="1">
                                          <a:solidFill>
                                            <a:schemeClr val="tx1"/>
                                          </a:solidFill>
                                          <a:latin typeface="Cambria Math" panose="02040503050406030204" pitchFamily="18" charset="0"/>
                                        </a:rPr>
                                        <m:t>𝑖</m:t>
                                      </m:r>
                                    </m:sub>
                                  </m:sSub>
                                  <m:r>
                                    <a:rPr lang="en-IN" sz="1600" i="0">
                                      <a:solidFill>
                                        <a:schemeClr val="tx1"/>
                                      </a:solidFill>
                                      <a:latin typeface="Cambria Math" panose="02040503050406030204" pitchFamily="18" charset="0"/>
                                    </a:rPr>
                                    <m:t>,</m:t>
                                  </m:r>
                                  <m:sSub>
                                    <m:sSubPr>
                                      <m:ctrlPr>
                                        <a:rPr lang="en-IN" sz="1600" i="1">
                                          <a:solidFill>
                                            <a:schemeClr val="tx1"/>
                                          </a:solidFill>
                                          <a:latin typeface="Cambria Math" panose="02040503050406030204" pitchFamily="18" charset="0"/>
                                        </a:rPr>
                                      </m:ctrlPr>
                                    </m:sSubPr>
                                    <m:e>
                                      <m:r>
                                        <m:rPr>
                                          <m:sty m:val="p"/>
                                        </m:rPr>
                                        <a:rPr lang="en-IN" sz="1600" i="0">
                                          <a:solidFill>
                                            <a:schemeClr val="tx1"/>
                                          </a:solidFill>
                                          <a:latin typeface="Cambria Math" panose="02040503050406030204" pitchFamily="18" charset="0"/>
                                        </a:rPr>
                                        <m:t>Ψ</m:t>
                                      </m:r>
                                    </m:e>
                                    <m:sub>
                                      <m:r>
                                        <a:rPr lang="en-IN" sz="1600" i="1">
                                          <a:solidFill>
                                            <a:schemeClr val="tx1"/>
                                          </a:solidFill>
                                          <a:latin typeface="Cambria Math" panose="02040503050406030204" pitchFamily="18" charset="0"/>
                                        </a:rPr>
                                        <m:t>𝑡</m:t>
                                      </m:r>
                                    </m:sub>
                                  </m:sSub>
                                  <m:d>
                                    <m:dPr>
                                      <m:ctrlPr>
                                        <a:rPr lang="en-IN" sz="1600" i="1">
                                          <a:solidFill>
                                            <a:schemeClr val="tx1"/>
                                          </a:solidFill>
                                          <a:latin typeface="Cambria Math" panose="02040503050406030204" pitchFamily="18" charset="0"/>
                                        </a:rPr>
                                      </m:ctrlPr>
                                    </m:dPr>
                                    <m:e>
                                      <m:sSub>
                                        <m:sSubPr>
                                          <m:ctrlPr>
                                            <a:rPr lang="en-IN" sz="1600" i="1">
                                              <a:solidFill>
                                                <a:schemeClr val="tx1"/>
                                              </a:solidFill>
                                              <a:latin typeface="Cambria Math" panose="02040503050406030204" pitchFamily="18" charset="0"/>
                                            </a:rPr>
                                          </m:ctrlPr>
                                        </m:sSubPr>
                                        <m:e>
                                          <m:acc>
                                            <m:accPr>
                                              <m:chr m:val="⃗"/>
                                              <m:ctrlPr>
                                                <a:rPr lang="en-IN" sz="1600" i="1">
                                                  <a:solidFill>
                                                    <a:schemeClr val="tx1"/>
                                                  </a:solidFill>
                                                  <a:latin typeface="Cambria Math" panose="02040503050406030204" pitchFamily="18" charset="0"/>
                                                </a:rPr>
                                              </m:ctrlPr>
                                            </m:accPr>
                                            <m:e>
                                              <m:r>
                                                <a:rPr lang="en-IN" sz="1600" i="1">
                                                  <a:solidFill>
                                                    <a:schemeClr val="tx1"/>
                                                  </a:solidFill>
                                                  <a:latin typeface="Cambria Math" panose="02040503050406030204" pitchFamily="18" charset="0"/>
                                                </a:rPr>
                                                <m:t>𝑥</m:t>
                                              </m:r>
                                            </m:e>
                                          </m:acc>
                                        </m:e>
                                        <m:sub>
                                          <m:r>
                                            <a:rPr lang="en-IN" sz="1600" i="1">
                                              <a:solidFill>
                                                <a:schemeClr val="tx1"/>
                                              </a:solidFill>
                                              <a:latin typeface="Cambria Math" panose="02040503050406030204" pitchFamily="18" charset="0"/>
                                            </a:rPr>
                                            <m:t>𝑖</m:t>
                                          </m:r>
                                        </m:sub>
                                      </m:sSub>
                                      <m:r>
                                        <a:rPr lang="en-IN" sz="1600" i="0">
                                          <a:solidFill>
                                            <a:schemeClr val="tx1"/>
                                          </a:solidFill>
                                          <a:latin typeface="Cambria Math" panose="02040503050406030204" pitchFamily="18" charset="0"/>
                                        </a:rPr>
                                        <m:t>,</m:t>
                                      </m:r>
                                      <m:acc>
                                        <m:accPr>
                                          <m:chr m:val="⃗"/>
                                          <m:ctrlPr>
                                            <a:rPr lang="en-IN" sz="1600" i="1">
                                              <a:solidFill>
                                                <a:schemeClr val="tx1"/>
                                              </a:solidFill>
                                              <a:latin typeface="Cambria Math" panose="02040503050406030204" pitchFamily="18" charset="0"/>
                                            </a:rPr>
                                          </m:ctrlPr>
                                        </m:accPr>
                                        <m:e>
                                          <m:r>
                                            <a:rPr lang="en-IN" sz="1600" i="1">
                                              <a:solidFill>
                                                <a:schemeClr val="tx1"/>
                                              </a:solidFill>
                                              <a:latin typeface="Cambria Math" panose="02040503050406030204" pitchFamily="18" charset="0"/>
                                            </a:rPr>
                                            <m:t>𝑝</m:t>
                                          </m:r>
                                        </m:e>
                                      </m:acc>
                                    </m:e>
                                  </m:d>
                                  <m:r>
                                    <a:rPr lang="en-IN" sz="1600" i="0">
                                      <a:solidFill>
                                        <a:schemeClr val="tx1"/>
                                      </a:solidFill>
                                      <a:latin typeface="Cambria Math" panose="02040503050406030204" pitchFamily="18" charset="0"/>
                                    </a:rPr>
                                    <m:t>,</m:t>
                                  </m:r>
                                  <m:r>
                                    <m:rPr>
                                      <m:sty m:val="p"/>
                                    </m:rPr>
                                    <a:rPr lang="en-IN" sz="1600" i="0">
                                      <a:solidFill>
                                        <a:schemeClr val="tx1"/>
                                      </a:solidFill>
                                      <a:latin typeface="Cambria Math" panose="02040503050406030204" pitchFamily="18" charset="0"/>
                                    </a:rPr>
                                    <m:t>∇</m:t>
                                  </m:r>
                                  <m:sSub>
                                    <m:sSubPr>
                                      <m:ctrlPr>
                                        <a:rPr lang="en-IN" sz="1600" i="1">
                                          <a:solidFill>
                                            <a:schemeClr val="tx1"/>
                                          </a:solidFill>
                                          <a:latin typeface="Cambria Math" panose="02040503050406030204" pitchFamily="18" charset="0"/>
                                        </a:rPr>
                                      </m:ctrlPr>
                                    </m:sSubPr>
                                    <m:e>
                                      <m:r>
                                        <m:rPr>
                                          <m:sty m:val="p"/>
                                        </m:rPr>
                                        <a:rPr lang="en-IN" sz="1600" i="0">
                                          <a:solidFill>
                                            <a:schemeClr val="tx1"/>
                                          </a:solidFill>
                                          <a:latin typeface="Cambria Math" panose="02040503050406030204" pitchFamily="18" charset="0"/>
                                        </a:rPr>
                                        <m:t>Ψ</m:t>
                                      </m:r>
                                    </m:e>
                                    <m:sub>
                                      <m:r>
                                        <a:rPr lang="en-IN" sz="1600" i="1">
                                          <a:solidFill>
                                            <a:schemeClr val="tx1"/>
                                          </a:solidFill>
                                          <a:latin typeface="Cambria Math" panose="02040503050406030204" pitchFamily="18" charset="0"/>
                                        </a:rPr>
                                        <m:t>𝑡</m:t>
                                      </m:r>
                                    </m:sub>
                                  </m:sSub>
                                  <m:d>
                                    <m:dPr>
                                      <m:ctrlPr>
                                        <a:rPr lang="en-IN" sz="1600" i="1">
                                          <a:solidFill>
                                            <a:schemeClr val="tx1"/>
                                          </a:solidFill>
                                          <a:latin typeface="Cambria Math" panose="02040503050406030204" pitchFamily="18" charset="0"/>
                                        </a:rPr>
                                      </m:ctrlPr>
                                    </m:dPr>
                                    <m:e>
                                      <m:sSub>
                                        <m:sSubPr>
                                          <m:ctrlPr>
                                            <a:rPr lang="en-IN" sz="1600" i="1">
                                              <a:solidFill>
                                                <a:schemeClr val="tx1"/>
                                              </a:solidFill>
                                              <a:latin typeface="Cambria Math" panose="02040503050406030204" pitchFamily="18" charset="0"/>
                                            </a:rPr>
                                          </m:ctrlPr>
                                        </m:sSubPr>
                                        <m:e>
                                          <m:acc>
                                            <m:accPr>
                                              <m:chr m:val="⃗"/>
                                              <m:ctrlPr>
                                                <a:rPr lang="en-IN" sz="1600" i="1">
                                                  <a:solidFill>
                                                    <a:schemeClr val="tx1"/>
                                                  </a:solidFill>
                                                  <a:latin typeface="Cambria Math" panose="02040503050406030204" pitchFamily="18" charset="0"/>
                                                </a:rPr>
                                              </m:ctrlPr>
                                            </m:accPr>
                                            <m:e>
                                              <m:r>
                                                <a:rPr lang="en-IN" sz="1600" i="1">
                                                  <a:solidFill>
                                                    <a:schemeClr val="tx1"/>
                                                  </a:solidFill>
                                                  <a:latin typeface="Cambria Math" panose="02040503050406030204" pitchFamily="18" charset="0"/>
                                                </a:rPr>
                                                <m:t>𝑥</m:t>
                                              </m:r>
                                            </m:e>
                                          </m:acc>
                                        </m:e>
                                        <m:sub>
                                          <m:r>
                                            <a:rPr lang="en-IN" sz="1600" i="1">
                                              <a:solidFill>
                                                <a:schemeClr val="tx1"/>
                                              </a:solidFill>
                                              <a:latin typeface="Cambria Math" panose="02040503050406030204" pitchFamily="18" charset="0"/>
                                            </a:rPr>
                                            <m:t>𝑖</m:t>
                                          </m:r>
                                        </m:sub>
                                      </m:sSub>
                                      <m:r>
                                        <a:rPr lang="en-IN" sz="1600" i="0">
                                          <a:solidFill>
                                            <a:schemeClr val="tx1"/>
                                          </a:solidFill>
                                          <a:latin typeface="Cambria Math" panose="02040503050406030204" pitchFamily="18" charset="0"/>
                                        </a:rPr>
                                        <m:t>,</m:t>
                                      </m:r>
                                      <m:acc>
                                        <m:accPr>
                                          <m:chr m:val="⃗"/>
                                          <m:ctrlPr>
                                            <a:rPr lang="en-IN" sz="1600" i="1">
                                              <a:solidFill>
                                                <a:schemeClr val="tx1"/>
                                              </a:solidFill>
                                              <a:latin typeface="Cambria Math" panose="02040503050406030204" pitchFamily="18" charset="0"/>
                                            </a:rPr>
                                          </m:ctrlPr>
                                        </m:accPr>
                                        <m:e>
                                          <m:r>
                                            <a:rPr lang="en-IN" sz="1600" i="1">
                                              <a:solidFill>
                                                <a:schemeClr val="tx1"/>
                                              </a:solidFill>
                                              <a:latin typeface="Cambria Math" panose="02040503050406030204" pitchFamily="18" charset="0"/>
                                            </a:rPr>
                                            <m:t>𝑝</m:t>
                                          </m:r>
                                        </m:e>
                                      </m:acc>
                                    </m:e>
                                  </m:d>
                                  <m:r>
                                    <a:rPr lang="en-IN" sz="1600" i="0">
                                      <a:solidFill>
                                        <a:schemeClr val="tx1"/>
                                      </a:solidFill>
                                      <a:latin typeface="Cambria Math" panose="02040503050406030204" pitchFamily="18" charset="0"/>
                                    </a:rPr>
                                    <m:t>,</m:t>
                                  </m:r>
                                  <m:sSup>
                                    <m:sSupPr>
                                      <m:ctrlPr>
                                        <a:rPr lang="en-IN" sz="1600" i="1">
                                          <a:solidFill>
                                            <a:schemeClr val="tx1"/>
                                          </a:solidFill>
                                          <a:latin typeface="Cambria Math" panose="02040503050406030204" pitchFamily="18" charset="0"/>
                                        </a:rPr>
                                      </m:ctrlPr>
                                    </m:sSupPr>
                                    <m:e>
                                      <m:r>
                                        <m:rPr>
                                          <m:sty m:val="p"/>
                                        </m:rPr>
                                        <a:rPr lang="en-IN" sz="1600" i="0">
                                          <a:solidFill>
                                            <a:schemeClr val="tx1"/>
                                          </a:solidFill>
                                          <a:latin typeface="Cambria Math" panose="02040503050406030204" pitchFamily="18" charset="0"/>
                                        </a:rPr>
                                        <m:t>∇</m:t>
                                      </m:r>
                                    </m:e>
                                    <m:sup>
                                      <m:r>
                                        <a:rPr lang="en-IN" sz="1600" i="0">
                                          <a:solidFill>
                                            <a:schemeClr val="tx1"/>
                                          </a:solidFill>
                                          <a:latin typeface="Cambria Math" panose="02040503050406030204" pitchFamily="18" charset="0"/>
                                        </a:rPr>
                                        <m:t>2</m:t>
                                      </m:r>
                                    </m:sup>
                                  </m:sSup>
                                  <m:sSub>
                                    <m:sSubPr>
                                      <m:ctrlPr>
                                        <a:rPr lang="en-IN" sz="1600" i="1">
                                          <a:solidFill>
                                            <a:schemeClr val="tx1"/>
                                          </a:solidFill>
                                          <a:latin typeface="Cambria Math" panose="02040503050406030204" pitchFamily="18" charset="0"/>
                                        </a:rPr>
                                      </m:ctrlPr>
                                    </m:sSubPr>
                                    <m:e>
                                      <m:r>
                                        <m:rPr>
                                          <m:sty m:val="p"/>
                                        </m:rPr>
                                        <a:rPr lang="en-IN" sz="1600" i="0">
                                          <a:solidFill>
                                            <a:schemeClr val="tx1"/>
                                          </a:solidFill>
                                          <a:latin typeface="Cambria Math" panose="02040503050406030204" pitchFamily="18" charset="0"/>
                                        </a:rPr>
                                        <m:t>Ψ</m:t>
                                      </m:r>
                                    </m:e>
                                    <m:sub>
                                      <m:r>
                                        <a:rPr lang="en-IN" sz="1600" i="1">
                                          <a:solidFill>
                                            <a:schemeClr val="tx1"/>
                                          </a:solidFill>
                                          <a:latin typeface="Cambria Math" panose="02040503050406030204" pitchFamily="18" charset="0"/>
                                        </a:rPr>
                                        <m:t>𝑡</m:t>
                                      </m:r>
                                    </m:sub>
                                  </m:sSub>
                                  <m:d>
                                    <m:dPr>
                                      <m:ctrlPr>
                                        <a:rPr lang="en-IN" sz="1600" i="1">
                                          <a:solidFill>
                                            <a:schemeClr val="tx1"/>
                                          </a:solidFill>
                                          <a:latin typeface="Cambria Math" panose="02040503050406030204" pitchFamily="18" charset="0"/>
                                        </a:rPr>
                                      </m:ctrlPr>
                                    </m:dPr>
                                    <m:e>
                                      <m:sSub>
                                        <m:sSubPr>
                                          <m:ctrlPr>
                                            <a:rPr lang="en-IN" sz="1600" i="1">
                                              <a:solidFill>
                                                <a:schemeClr val="tx1"/>
                                              </a:solidFill>
                                              <a:latin typeface="Cambria Math" panose="02040503050406030204" pitchFamily="18" charset="0"/>
                                            </a:rPr>
                                          </m:ctrlPr>
                                        </m:sSubPr>
                                        <m:e>
                                          <m:acc>
                                            <m:accPr>
                                              <m:chr m:val="⃗"/>
                                              <m:ctrlPr>
                                                <a:rPr lang="en-IN" sz="1600" i="1">
                                                  <a:solidFill>
                                                    <a:schemeClr val="tx1"/>
                                                  </a:solidFill>
                                                  <a:latin typeface="Cambria Math" panose="02040503050406030204" pitchFamily="18" charset="0"/>
                                                </a:rPr>
                                              </m:ctrlPr>
                                            </m:accPr>
                                            <m:e>
                                              <m:r>
                                                <a:rPr lang="en-IN" sz="1600" i="1">
                                                  <a:solidFill>
                                                    <a:schemeClr val="tx1"/>
                                                  </a:solidFill>
                                                  <a:latin typeface="Cambria Math" panose="02040503050406030204" pitchFamily="18" charset="0"/>
                                                </a:rPr>
                                                <m:t>𝑥</m:t>
                                              </m:r>
                                            </m:e>
                                          </m:acc>
                                        </m:e>
                                        <m:sub>
                                          <m:r>
                                            <a:rPr lang="en-IN" sz="1600" i="1">
                                              <a:solidFill>
                                                <a:schemeClr val="tx1"/>
                                              </a:solidFill>
                                              <a:latin typeface="Cambria Math" panose="02040503050406030204" pitchFamily="18" charset="0"/>
                                            </a:rPr>
                                            <m:t>𝑖</m:t>
                                          </m:r>
                                        </m:sub>
                                      </m:sSub>
                                      <m:r>
                                        <a:rPr lang="en-IN" sz="1600" i="0">
                                          <a:solidFill>
                                            <a:schemeClr val="tx1"/>
                                          </a:solidFill>
                                          <a:latin typeface="Cambria Math" panose="02040503050406030204" pitchFamily="18" charset="0"/>
                                        </a:rPr>
                                        <m:t>,</m:t>
                                      </m:r>
                                      <m:acc>
                                        <m:accPr>
                                          <m:chr m:val="⃗"/>
                                          <m:ctrlPr>
                                            <a:rPr lang="en-IN" sz="1600" i="1">
                                              <a:solidFill>
                                                <a:schemeClr val="tx1"/>
                                              </a:solidFill>
                                              <a:latin typeface="Cambria Math" panose="02040503050406030204" pitchFamily="18" charset="0"/>
                                            </a:rPr>
                                          </m:ctrlPr>
                                        </m:accPr>
                                        <m:e>
                                          <m:r>
                                            <a:rPr lang="en-IN" sz="1600" i="1">
                                              <a:solidFill>
                                                <a:schemeClr val="tx1"/>
                                              </a:solidFill>
                                              <a:latin typeface="Cambria Math" panose="02040503050406030204" pitchFamily="18" charset="0"/>
                                            </a:rPr>
                                            <m:t>𝑝</m:t>
                                          </m:r>
                                        </m:e>
                                      </m:acc>
                                    </m:e>
                                  </m:d>
                                </m:e>
                              </m:d>
                            </m:e>
                          </m:d>
                        </m:e>
                        <m:sup>
                          <m:r>
                            <a:rPr lang="en-IN" sz="1600" i="0">
                              <a:solidFill>
                                <a:schemeClr val="tx1"/>
                              </a:solidFill>
                              <a:latin typeface="Cambria Math" panose="02040503050406030204" pitchFamily="18" charset="0"/>
                            </a:rPr>
                            <m:t>2</m:t>
                          </m:r>
                        </m:sup>
                      </m:sSup>
                    </m:oMath>
                  </m:oMathPara>
                </a14:m>
                <a:endParaRPr lang="en-IN" sz="16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36" name="TextBox 35">
                <a:extLst>
                  <a:ext uri="{FF2B5EF4-FFF2-40B4-BE49-F238E27FC236}">
                    <a16:creationId xmlns:a16="http://schemas.microsoft.com/office/drawing/2014/main" id="{58883FEF-4305-C3EE-7B5E-2332A8D7F3F3}"/>
                  </a:ext>
                </a:extLst>
              </p:cNvPr>
              <p:cNvSpPr txBox="1">
                <a:spLocks noRot="1" noChangeAspect="1" noMove="1" noResize="1" noEditPoints="1" noAdjustHandles="1" noChangeArrowheads="1" noChangeShapeType="1" noTextEdit="1"/>
              </p:cNvSpPr>
              <p:nvPr/>
            </p:nvSpPr>
            <p:spPr>
              <a:xfrm>
                <a:off x="2163611" y="4332556"/>
                <a:ext cx="5140407" cy="732508"/>
              </a:xfrm>
              <a:prstGeom prst="rect">
                <a:avLst/>
              </a:prstGeom>
              <a:blipFill>
                <a:blip r:embed="rId11"/>
                <a:stretch>
                  <a:fillRect/>
                </a:stretch>
              </a:blipFill>
            </p:spPr>
            <p:txBody>
              <a:bodyPr/>
              <a:lstStyle/>
              <a:p>
                <a:r>
                  <a:rPr lang="en-IN">
                    <a:noFill/>
                  </a:rPr>
                  <a:t> </a:t>
                </a:r>
              </a:p>
            </p:txBody>
          </p:sp>
        </mc:Fallback>
      </mc:AlternateContent>
      <p:sp>
        <p:nvSpPr>
          <p:cNvPr id="6" name="Footer Placeholder 23">
            <a:extLst>
              <a:ext uri="{FF2B5EF4-FFF2-40B4-BE49-F238E27FC236}">
                <a16:creationId xmlns:a16="http://schemas.microsoft.com/office/drawing/2014/main" id="{A570A28F-A7A3-C078-2CDE-CA23E33509B0}"/>
              </a:ext>
            </a:extLst>
          </p:cNvPr>
          <p:cNvSpPr>
            <a:spLocks noGrp="1"/>
          </p:cNvSpPr>
          <p:nvPr>
            <p:ph type="ftr" sz="quarter" idx="11"/>
          </p:nvPr>
        </p:nvSpPr>
        <p:spPr>
          <a:xfrm>
            <a:off x="0" y="6602737"/>
            <a:ext cx="12192000" cy="255264"/>
          </a:xfrm>
          <a:solidFill>
            <a:schemeClr val="accent2">
              <a:lumMod val="60000"/>
              <a:lumOff val="40000"/>
            </a:schemeClr>
          </a:solidFill>
        </p:spPr>
        <p:txBody>
          <a:bodyPr/>
          <a:lstStyle/>
          <a:p>
            <a:pPr algn="l"/>
            <a:r>
              <a:rPr lang="en-US" sz="1000" b="1" i="1" dirty="0">
                <a:solidFill>
                  <a:schemeClr val="tx1"/>
                </a:solidFill>
                <a:latin typeface="Times New Roman" panose="02020603050405020304" pitchFamily="18" charset="0"/>
                <a:cs typeface="Times New Roman" panose="02020603050405020304" pitchFamily="18" charset="0"/>
              </a:rPr>
              <a:t>Ref: </a:t>
            </a:r>
            <a:r>
              <a:rPr lang="en-IN" sz="1000" b="0" i="1" u="none" strike="noStrike" dirty="0" err="1">
                <a:solidFill>
                  <a:schemeClr val="tx1"/>
                </a:solidFill>
                <a:effectLst/>
                <a:latin typeface="Times New Roman" panose="02020603050405020304" pitchFamily="18" charset="0"/>
                <a:cs typeface="Times New Roman" panose="02020603050405020304" pitchFamily="18" charset="0"/>
              </a:rPr>
              <a:t>Lagaris</a:t>
            </a:r>
            <a:r>
              <a:rPr lang="en-IN" sz="1000" b="0" i="1" u="none" strike="noStrike" dirty="0">
                <a:solidFill>
                  <a:schemeClr val="tx1"/>
                </a:solidFill>
                <a:effectLst/>
                <a:latin typeface="Times New Roman" panose="02020603050405020304" pitchFamily="18" charset="0"/>
                <a:cs typeface="Times New Roman" panose="02020603050405020304" pitchFamily="18" charset="0"/>
              </a:rPr>
              <a:t>, Isaac &amp; </a:t>
            </a:r>
            <a:r>
              <a:rPr lang="en-IN" sz="1000" b="0" i="1" u="none" strike="noStrike" dirty="0" err="1">
                <a:solidFill>
                  <a:schemeClr val="tx1"/>
                </a:solidFill>
                <a:effectLst/>
                <a:latin typeface="Times New Roman" panose="02020603050405020304" pitchFamily="18" charset="0"/>
                <a:cs typeface="Times New Roman" panose="02020603050405020304" pitchFamily="18" charset="0"/>
              </a:rPr>
              <a:t>Likas</a:t>
            </a:r>
            <a:r>
              <a:rPr lang="en-IN" sz="1000" b="0" i="1" u="none" strike="noStrike" dirty="0">
                <a:solidFill>
                  <a:schemeClr val="tx1"/>
                </a:solidFill>
                <a:effectLst/>
                <a:latin typeface="Times New Roman" panose="02020603050405020304" pitchFamily="18" charset="0"/>
                <a:cs typeface="Times New Roman" panose="02020603050405020304" pitchFamily="18" charset="0"/>
              </a:rPr>
              <a:t>, </a:t>
            </a:r>
            <a:r>
              <a:rPr lang="en-IN" sz="1000" b="0" i="1" u="none" strike="noStrike" dirty="0" err="1">
                <a:solidFill>
                  <a:schemeClr val="tx1"/>
                </a:solidFill>
                <a:effectLst/>
                <a:latin typeface="Times New Roman" panose="02020603050405020304" pitchFamily="18" charset="0"/>
                <a:cs typeface="Times New Roman" panose="02020603050405020304" pitchFamily="18" charset="0"/>
              </a:rPr>
              <a:t>Aristidis</a:t>
            </a:r>
            <a:r>
              <a:rPr lang="en-IN" sz="1000" b="0" i="1" u="none" strike="noStrike" dirty="0">
                <a:solidFill>
                  <a:schemeClr val="tx1"/>
                </a:solidFill>
                <a:effectLst/>
                <a:latin typeface="Times New Roman" panose="02020603050405020304" pitchFamily="18" charset="0"/>
                <a:cs typeface="Times New Roman" panose="02020603050405020304" pitchFamily="18" charset="0"/>
              </a:rPr>
              <a:t> &amp; Fotiadis, Dimitrios. (1998). Artificial neural networks for solving ordinary and partial differential equations. IEEE Transactions on Neural Networks. 9. 987-1000. 10.1109/72.712178. [21]</a:t>
            </a:r>
            <a:endParaRPr lang="en-IN" sz="1000" i="1"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570066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707467C-AEE4-8EC6-825C-AEE4B09A5933}"/>
              </a:ext>
            </a:extLst>
          </p:cNvPr>
          <p:cNvSpPr>
            <a:spLocks noGrp="1"/>
          </p:cNvSpPr>
          <p:nvPr>
            <p:ph type="sldNum" sz="quarter" idx="12"/>
          </p:nvPr>
        </p:nvSpPr>
        <p:spPr>
          <a:xfrm>
            <a:off x="9066684" y="6160421"/>
            <a:ext cx="2794139" cy="365125"/>
          </a:xfrm>
        </p:spPr>
        <p:txBody>
          <a:bodyPr/>
          <a:lstStyle/>
          <a:p>
            <a:fld id="{C25B9902-0077-4036-A50E-FC57E35A599C}" type="slidenum">
              <a:rPr lang="en-IN" smtClean="0">
                <a:solidFill>
                  <a:schemeClr val="tx1"/>
                </a:solidFill>
                <a:latin typeface="Times New Roman" panose="02020603050405020304" pitchFamily="18" charset="0"/>
                <a:cs typeface="Times New Roman" panose="02020603050405020304" pitchFamily="18" charset="0"/>
              </a:rPr>
              <a:t>14</a:t>
            </a:fld>
            <a:endParaRPr lang="en-IN" dirty="0">
              <a:solidFill>
                <a:schemeClr val="tx1"/>
              </a:solidFill>
              <a:latin typeface="Times New Roman" panose="02020603050405020304" pitchFamily="18" charset="0"/>
              <a:cs typeface="Times New Roman" panose="02020603050405020304" pitchFamily="18" charset="0"/>
            </a:endParaRPr>
          </a:p>
        </p:txBody>
      </p:sp>
      <p:pic>
        <p:nvPicPr>
          <p:cNvPr id="3" name="Picture 2" descr="IIT Hyderabad Logo_Final Design.jpg">
            <a:extLst>
              <a:ext uri="{FF2B5EF4-FFF2-40B4-BE49-F238E27FC236}">
                <a16:creationId xmlns:a16="http://schemas.microsoft.com/office/drawing/2014/main" id="{AA126023-0759-04D4-21A3-78AF5F7EFCA8}"/>
              </a:ext>
            </a:extLst>
          </p:cNvPr>
          <p:cNvPicPr>
            <a:picLocks noChangeAspect="1"/>
          </p:cNvPicPr>
          <p:nvPr/>
        </p:nvPicPr>
        <p:blipFill>
          <a:blip r:embed="rId3"/>
          <a:stretch>
            <a:fillRect/>
          </a:stretch>
        </p:blipFill>
        <p:spPr>
          <a:xfrm>
            <a:off x="11373522" y="15814"/>
            <a:ext cx="659491" cy="651979"/>
          </a:xfrm>
          <a:prstGeom prst="rect">
            <a:avLst/>
          </a:prstGeom>
        </p:spPr>
      </p:pic>
      <p:sp>
        <p:nvSpPr>
          <p:cNvPr id="4" name="TextBox 3">
            <a:extLst>
              <a:ext uri="{FF2B5EF4-FFF2-40B4-BE49-F238E27FC236}">
                <a16:creationId xmlns:a16="http://schemas.microsoft.com/office/drawing/2014/main" id="{03CF000B-6A37-B478-98DF-BE455C9B08AA}"/>
              </a:ext>
            </a:extLst>
          </p:cNvPr>
          <p:cNvSpPr txBox="1"/>
          <p:nvPr/>
        </p:nvSpPr>
        <p:spPr>
          <a:xfrm>
            <a:off x="400666" y="15814"/>
            <a:ext cx="11390667" cy="523220"/>
          </a:xfrm>
          <a:prstGeom prst="rect">
            <a:avLst/>
          </a:prstGeom>
          <a:noFill/>
        </p:spPr>
        <p:txBody>
          <a:bodyPr wrap="square" rtlCol="0">
            <a:spAutoFit/>
          </a:bodyPr>
          <a:lstStyle/>
          <a:p>
            <a:r>
              <a:rPr lang="en-US" sz="2800" dirty="0">
                <a:latin typeface="Times New Roman" panose="02020603050405020304" pitchFamily="18" charset="0"/>
                <a:cs typeface="Times New Roman" panose="02020603050405020304" pitchFamily="18" charset="0"/>
              </a:rPr>
              <a:t>Literature review contd.</a:t>
            </a:r>
          </a:p>
        </p:txBody>
      </p:sp>
      <p:cxnSp>
        <p:nvCxnSpPr>
          <p:cNvPr id="5" name="Straight Connector 4">
            <a:extLst>
              <a:ext uri="{FF2B5EF4-FFF2-40B4-BE49-F238E27FC236}">
                <a16:creationId xmlns:a16="http://schemas.microsoft.com/office/drawing/2014/main" id="{F8F7FCD7-9951-912D-CB3E-B930D57D1A5D}"/>
              </a:ext>
            </a:extLst>
          </p:cNvPr>
          <p:cNvCxnSpPr>
            <a:cxnSpLocks/>
          </p:cNvCxnSpPr>
          <p:nvPr/>
        </p:nvCxnSpPr>
        <p:spPr>
          <a:xfrm>
            <a:off x="488732" y="478870"/>
            <a:ext cx="10437877" cy="0"/>
          </a:xfrm>
          <a:prstGeom prst="line">
            <a:avLst/>
          </a:prstGeom>
          <a:ln w="38100">
            <a:solidFill>
              <a:schemeClr val="accent1">
                <a:lumMod val="60000"/>
                <a:lumOff val="40000"/>
              </a:schemeClr>
            </a:solidFill>
          </a:ln>
        </p:spPr>
        <p:style>
          <a:lnRef idx="3">
            <a:schemeClr val="dk1"/>
          </a:lnRef>
          <a:fillRef idx="0">
            <a:schemeClr val="dk1"/>
          </a:fillRef>
          <a:effectRef idx="2">
            <a:schemeClr val="dk1"/>
          </a:effectRef>
          <a:fontRef idx="minor">
            <a:schemeClr val="tx1"/>
          </a:fontRef>
        </p:style>
      </p:cxnSp>
      <p:sp>
        <p:nvSpPr>
          <p:cNvPr id="6" name="TextBox 5">
            <a:extLst>
              <a:ext uri="{FF2B5EF4-FFF2-40B4-BE49-F238E27FC236}">
                <a16:creationId xmlns:a16="http://schemas.microsoft.com/office/drawing/2014/main" id="{3885E7CD-C95C-51FA-2300-DD7E5314E7BB}"/>
              </a:ext>
            </a:extLst>
          </p:cNvPr>
          <p:cNvSpPr txBox="1"/>
          <p:nvPr/>
        </p:nvSpPr>
        <p:spPr>
          <a:xfrm>
            <a:off x="335435" y="697579"/>
            <a:ext cx="12014102" cy="338554"/>
          </a:xfrm>
          <a:prstGeom prst="rect">
            <a:avLst/>
          </a:prstGeom>
          <a:noFill/>
        </p:spPr>
        <p:txBody>
          <a:bodyPr wrap="square" rtlCol="0">
            <a:spAutoFit/>
          </a:bodyPr>
          <a:lstStyle/>
          <a:p>
            <a:pPr algn="l">
              <a:buFont typeface="Arial" panose="020B0604020202020204" pitchFamily="34" charset="0"/>
              <a:buChar char="•"/>
            </a:pPr>
            <a:r>
              <a:rPr lang="en-US" sz="1600" b="0" i="0" dirty="0">
                <a:effectLst/>
                <a:latin typeface="Times New Roman" panose="02020603050405020304" pitchFamily="18" charset="0"/>
                <a:cs typeface="Times New Roman" panose="02020603050405020304" pitchFamily="18" charset="0"/>
              </a:rPr>
              <a:t>PINNs applied to a 1-D Advection–Diffusion–Reaction equation modeling laser energy interaction with skin tissue.[</a:t>
            </a:r>
            <a:r>
              <a:rPr lang="en-IN" sz="1600" i="1" dirty="0">
                <a:solidFill>
                  <a:schemeClr val="tx1"/>
                </a:solidFill>
                <a:effectLst/>
                <a:latin typeface="Times New Roman" panose="02020603050405020304" pitchFamily="18" charset="0"/>
                <a:cs typeface="Times New Roman" panose="02020603050405020304" pitchFamily="18" charset="0"/>
              </a:rPr>
              <a:t>Brett Bowman et al.,2023</a:t>
            </a:r>
            <a:r>
              <a:rPr lang="en-US" sz="1600" b="0" i="0" dirty="0">
                <a:effectLst/>
                <a:latin typeface="Times New Roman" panose="02020603050405020304" pitchFamily="18" charset="0"/>
                <a:cs typeface="Times New Roman" panose="02020603050405020304" pitchFamily="18" charset="0"/>
              </a:rPr>
              <a:t>]</a:t>
            </a:r>
          </a:p>
        </p:txBody>
      </p:sp>
      <p:pic>
        <p:nvPicPr>
          <p:cNvPr id="7" name="Picture 6">
            <a:extLst>
              <a:ext uri="{FF2B5EF4-FFF2-40B4-BE49-F238E27FC236}">
                <a16:creationId xmlns:a16="http://schemas.microsoft.com/office/drawing/2014/main" id="{3BCF62D9-BACD-AD21-0574-15EC5168E1DC}"/>
              </a:ext>
            </a:extLst>
          </p:cNvPr>
          <p:cNvPicPr>
            <a:picLocks noChangeAspect="1"/>
          </p:cNvPicPr>
          <p:nvPr/>
        </p:nvPicPr>
        <p:blipFill>
          <a:blip r:embed="rId4"/>
          <a:stretch>
            <a:fillRect/>
          </a:stretch>
        </p:blipFill>
        <p:spPr>
          <a:xfrm>
            <a:off x="6788257" y="1018700"/>
            <a:ext cx="4428247" cy="353943"/>
          </a:xfrm>
          <a:prstGeom prst="rect">
            <a:avLst/>
          </a:prstGeom>
        </p:spPr>
      </p:pic>
      <p:sp>
        <p:nvSpPr>
          <p:cNvPr id="11" name="TextBox 10">
            <a:extLst>
              <a:ext uri="{FF2B5EF4-FFF2-40B4-BE49-F238E27FC236}">
                <a16:creationId xmlns:a16="http://schemas.microsoft.com/office/drawing/2014/main" id="{9A078C78-3752-BCAB-1BF5-19DCEB35BBDD}"/>
              </a:ext>
            </a:extLst>
          </p:cNvPr>
          <p:cNvSpPr txBox="1"/>
          <p:nvPr/>
        </p:nvSpPr>
        <p:spPr>
          <a:xfrm>
            <a:off x="335435" y="1663992"/>
            <a:ext cx="11583445" cy="338554"/>
          </a:xfrm>
          <a:prstGeom prst="rect">
            <a:avLst/>
          </a:prstGeom>
          <a:noFill/>
        </p:spPr>
        <p:txBody>
          <a:bodyPr wrap="square">
            <a:spAutoFit/>
          </a:bodyPr>
          <a:lstStyle/>
          <a:p>
            <a:pPr algn="l">
              <a:buFont typeface="Arial" panose="020B0604020202020204" pitchFamily="34" charset="0"/>
              <a:buChar char="•"/>
            </a:pPr>
            <a:r>
              <a:rPr lang="en-US" sz="1600" b="0" i="0" dirty="0">
                <a:effectLst/>
                <a:latin typeface="Times New Roman" panose="02020603050405020304" pitchFamily="18" charset="0"/>
                <a:cs typeface="Times New Roman" panose="02020603050405020304" pitchFamily="18" charset="0"/>
              </a:rPr>
              <a:t> Collocation points for the PINNs were created using Latin Hypercube sampling.</a:t>
            </a:r>
          </a:p>
        </p:txBody>
      </p:sp>
      <p:sp>
        <p:nvSpPr>
          <p:cNvPr id="14" name="TextBox 13">
            <a:extLst>
              <a:ext uri="{FF2B5EF4-FFF2-40B4-BE49-F238E27FC236}">
                <a16:creationId xmlns:a16="http://schemas.microsoft.com/office/drawing/2014/main" id="{8CA7CFC0-94F0-808A-0169-56AEAF7FAD0E}"/>
              </a:ext>
            </a:extLst>
          </p:cNvPr>
          <p:cNvSpPr txBox="1"/>
          <p:nvPr/>
        </p:nvSpPr>
        <p:spPr>
          <a:xfrm>
            <a:off x="390987" y="2288371"/>
            <a:ext cx="11280627" cy="338554"/>
          </a:xfrm>
          <a:prstGeom prst="rect">
            <a:avLst/>
          </a:prstGeom>
          <a:noFill/>
        </p:spPr>
        <p:txBody>
          <a:bodyPr wrap="square">
            <a:spAutoFit/>
          </a:bodyPr>
          <a:lstStyle/>
          <a:p>
            <a:pPr algn="l">
              <a:buFont typeface="Arial" panose="020B0604020202020204" pitchFamily="34" charset="0"/>
              <a:buChar char="•"/>
            </a:pPr>
            <a:r>
              <a:rPr lang="en-US" sz="1600" b="0" i="0" dirty="0">
                <a:effectLst/>
                <a:latin typeface="Times New Roman" panose="02020603050405020304" pitchFamily="18" charset="0"/>
                <a:cs typeface="Times New Roman" panose="02020603050405020304" pitchFamily="18" charset="0"/>
              </a:rPr>
              <a:t> It was noted that </a:t>
            </a:r>
            <a:r>
              <a:rPr lang="en-US" sz="1600" dirty="0">
                <a:latin typeface="Times New Roman" panose="02020603050405020304" pitchFamily="18" charset="0"/>
                <a:cs typeface="Times New Roman" panose="02020603050405020304" pitchFamily="18" charset="0"/>
              </a:rPr>
              <a:t>Hybrid and Tanh</a:t>
            </a:r>
            <a:r>
              <a:rPr lang="en-US" sz="1600" b="0" i="0" dirty="0">
                <a:effectLst/>
                <a:latin typeface="Times New Roman" panose="02020603050405020304" pitchFamily="18" charset="0"/>
                <a:cs typeface="Times New Roman" panose="02020603050405020304" pitchFamily="18" charset="0"/>
              </a:rPr>
              <a:t> activation functions might be most effective for PDEs with </a:t>
            </a:r>
            <a:r>
              <a:rPr lang="en-US" sz="1600" b="1" i="0" dirty="0">
                <a:effectLst/>
                <a:latin typeface="Times New Roman" panose="02020603050405020304" pitchFamily="18" charset="0"/>
                <a:cs typeface="Times New Roman" panose="02020603050405020304" pitchFamily="18" charset="0"/>
              </a:rPr>
              <a:t>source terms </a:t>
            </a:r>
            <a:r>
              <a:rPr lang="en-US" sz="1600" b="0" i="0" dirty="0">
                <a:effectLst/>
                <a:latin typeface="Times New Roman" panose="02020603050405020304" pitchFamily="18" charset="0"/>
                <a:cs typeface="Times New Roman" panose="02020603050405020304" pitchFamily="18" charset="0"/>
              </a:rPr>
              <a:t>in PINN models.</a:t>
            </a:r>
          </a:p>
        </p:txBody>
      </p:sp>
      <p:sp>
        <p:nvSpPr>
          <p:cNvPr id="8" name="Footer Placeholder 23">
            <a:extLst>
              <a:ext uri="{FF2B5EF4-FFF2-40B4-BE49-F238E27FC236}">
                <a16:creationId xmlns:a16="http://schemas.microsoft.com/office/drawing/2014/main" id="{2B737E22-9D63-5153-76AC-333C92D51AD3}"/>
              </a:ext>
            </a:extLst>
          </p:cNvPr>
          <p:cNvSpPr>
            <a:spLocks noGrp="1"/>
          </p:cNvSpPr>
          <p:nvPr>
            <p:ph type="ftr" sz="quarter" idx="11"/>
          </p:nvPr>
        </p:nvSpPr>
        <p:spPr>
          <a:xfrm>
            <a:off x="0" y="6569035"/>
            <a:ext cx="12418398" cy="288966"/>
          </a:xfrm>
          <a:solidFill>
            <a:schemeClr val="accent2">
              <a:lumMod val="60000"/>
              <a:lumOff val="40000"/>
            </a:schemeClr>
          </a:solidFill>
        </p:spPr>
        <p:txBody>
          <a:bodyPr/>
          <a:lstStyle/>
          <a:p>
            <a:pPr algn="l"/>
            <a:r>
              <a:rPr lang="en-US" sz="1000" b="1" i="1" dirty="0">
                <a:solidFill>
                  <a:schemeClr val="tx1"/>
                </a:solidFill>
                <a:latin typeface="Times New Roman" panose="02020603050405020304" pitchFamily="18" charset="0"/>
                <a:cs typeface="Times New Roman" panose="02020603050405020304" pitchFamily="18" charset="0"/>
              </a:rPr>
              <a:t>Ref: </a:t>
            </a:r>
            <a:r>
              <a:rPr lang="en-US" sz="1000" i="1" dirty="0">
                <a:solidFill>
                  <a:schemeClr val="tx1"/>
                </a:solidFill>
                <a:effectLst/>
                <a:latin typeface="Times New Roman" panose="02020603050405020304" pitchFamily="18" charset="0"/>
                <a:cs typeface="Times New Roman" panose="02020603050405020304" pitchFamily="18" charset="0"/>
              </a:rPr>
              <a:t>Physics-Informed Neural Networks for the Heat Equation with Source Term under Various Boundary Conditions, </a:t>
            </a:r>
            <a:r>
              <a:rPr lang="en-IN" sz="1000" i="1" dirty="0">
                <a:solidFill>
                  <a:schemeClr val="tx1"/>
                </a:solidFill>
                <a:effectLst/>
                <a:latin typeface="Times New Roman" panose="02020603050405020304" pitchFamily="18" charset="0"/>
                <a:cs typeface="Times New Roman" panose="02020603050405020304" pitchFamily="18" charset="0"/>
              </a:rPr>
              <a:t>Brett Bowman et al.,[22]; </a:t>
            </a:r>
            <a:endParaRPr kumimoji="0" lang="en-US" altLang="en-US" sz="1000" b="0" i="1"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54C51517-7E19-86C7-28E4-C6FBD3964512}"/>
              </a:ext>
            </a:extLst>
          </p:cNvPr>
          <p:cNvSpPr txBox="1"/>
          <p:nvPr/>
        </p:nvSpPr>
        <p:spPr>
          <a:xfrm>
            <a:off x="6232972" y="1368311"/>
            <a:ext cx="6497989" cy="307777"/>
          </a:xfrm>
          <a:prstGeom prst="rect">
            <a:avLst/>
          </a:prstGeom>
          <a:noFill/>
        </p:spPr>
        <p:txBody>
          <a:bodyPr wrap="square" rtlCol="0">
            <a:spAutoFit/>
          </a:bodyPr>
          <a:lstStyle/>
          <a:p>
            <a:r>
              <a:rPr lang="en-US" sz="1400" i="1" dirty="0">
                <a:latin typeface="Times New Roman" panose="02020603050405020304" pitchFamily="18" charset="0"/>
                <a:cs typeface="Times New Roman" panose="02020603050405020304" pitchFamily="18" charset="0"/>
              </a:rPr>
              <a:t>Fig 12: </a:t>
            </a:r>
            <a:r>
              <a:rPr lang="en-US" sz="1400" b="0" i="1" dirty="0">
                <a:effectLst/>
                <a:latin typeface="Times New Roman" panose="02020603050405020304" pitchFamily="18" charset="0"/>
                <a:cs typeface="Times New Roman" panose="02020603050405020304" pitchFamily="18" charset="0"/>
              </a:rPr>
              <a:t>From left to right: epidermis, dermis, and fat.[</a:t>
            </a:r>
            <a:r>
              <a:rPr lang="en-IN" sz="1400" i="1" dirty="0">
                <a:solidFill>
                  <a:schemeClr val="tx1"/>
                </a:solidFill>
                <a:effectLst/>
                <a:latin typeface="Times New Roman" panose="02020603050405020304" pitchFamily="18" charset="0"/>
                <a:cs typeface="Times New Roman" panose="02020603050405020304" pitchFamily="18" charset="0"/>
              </a:rPr>
              <a:t>Brett Bowman et al.,2023</a:t>
            </a:r>
            <a:r>
              <a:rPr lang="en-US" sz="1400" b="0" i="1" dirty="0">
                <a:effectLst/>
                <a:latin typeface="Times New Roman" panose="02020603050405020304" pitchFamily="18" charset="0"/>
                <a:cs typeface="Times New Roman" panose="02020603050405020304" pitchFamily="18" charset="0"/>
              </a:rPr>
              <a:t>]</a:t>
            </a:r>
            <a:r>
              <a:rPr lang="en-US" sz="1400" i="1" dirty="0">
                <a:latin typeface="Times New Roman" panose="02020603050405020304" pitchFamily="18" charset="0"/>
                <a:cs typeface="Times New Roman" panose="02020603050405020304" pitchFamily="18" charset="0"/>
              </a:rPr>
              <a:t> </a:t>
            </a:r>
            <a:endParaRPr lang="en-IN" sz="1400" i="1" dirty="0">
              <a:latin typeface="Times New Roman" panose="02020603050405020304" pitchFamily="18" charset="0"/>
              <a:cs typeface="Times New Roman" panose="02020603050405020304" pitchFamily="18" charset="0"/>
            </a:endParaRPr>
          </a:p>
        </p:txBody>
      </p:sp>
      <p:sp>
        <p:nvSpPr>
          <p:cNvPr id="16" name="TextBox 15">
            <a:extLst>
              <a:ext uri="{FF2B5EF4-FFF2-40B4-BE49-F238E27FC236}">
                <a16:creationId xmlns:a16="http://schemas.microsoft.com/office/drawing/2014/main" id="{3A62E169-9570-7899-3986-6DDF9F4AB339}"/>
              </a:ext>
            </a:extLst>
          </p:cNvPr>
          <p:cNvSpPr txBox="1"/>
          <p:nvPr/>
        </p:nvSpPr>
        <p:spPr>
          <a:xfrm>
            <a:off x="3109248" y="6187469"/>
            <a:ext cx="6052311" cy="307777"/>
          </a:xfrm>
          <a:prstGeom prst="rect">
            <a:avLst/>
          </a:prstGeom>
          <a:noFill/>
        </p:spPr>
        <p:txBody>
          <a:bodyPr wrap="square" rtlCol="0">
            <a:spAutoFit/>
          </a:bodyPr>
          <a:lstStyle/>
          <a:p>
            <a:r>
              <a:rPr lang="en-US" sz="1400" i="1" dirty="0">
                <a:latin typeface="Times New Roman" panose="02020603050405020304" pitchFamily="18" charset="0"/>
                <a:cs typeface="Times New Roman" panose="02020603050405020304" pitchFamily="18" charset="0"/>
              </a:rPr>
              <a:t>Fig 13: Predicted temperature profile along depth</a:t>
            </a:r>
            <a:r>
              <a:rPr lang="en-US" sz="1400" b="0" i="1" dirty="0">
                <a:effectLst/>
                <a:latin typeface="Times New Roman" panose="02020603050405020304" pitchFamily="18" charset="0"/>
                <a:cs typeface="Times New Roman" panose="02020603050405020304" pitchFamily="18" charset="0"/>
              </a:rPr>
              <a:t>.[</a:t>
            </a:r>
            <a:r>
              <a:rPr lang="en-IN" sz="1400" i="1" dirty="0">
                <a:solidFill>
                  <a:schemeClr val="tx1"/>
                </a:solidFill>
                <a:effectLst/>
                <a:latin typeface="Times New Roman" panose="02020603050405020304" pitchFamily="18" charset="0"/>
                <a:cs typeface="Times New Roman" panose="02020603050405020304" pitchFamily="18" charset="0"/>
              </a:rPr>
              <a:t>Brett Bowman et al.,2023</a:t>
            </a:r>
            <a:r>
              <a:rPr lang="en-US" sz="1400" b="0" i="1" dirty="0">
                <a:effectLst/>
                <a:latin typeface="Times New Roman" panose="02020603050405020304" pitchFamily="18" charset="0"/>
                <a:cs typeface="Times New Roman" panose="02020603050405020304" pitchFamily="18" charset="0"/>
              </a:rPr>
              <a:t>]</a:t>
            </a:r>
            <a:r>
              <a:rPr lang="en-US" sz="1400" i="1" dirty="0">
                <a:latin typeface="Times New Roman" panose="02020603050405020304" pitchFamily="18" charset="0"/>
                <a:cs typeface="Times New Roman" panose="02020603050405020304" pitchFamily="18" charset="0"/>
              </a:rPr>
              <a:t> </a:t>
            </a:r>
            <a:endParaRPr lang="en-IN" sz="1400" i="1" dirty="0">
              <a:latin typeface="Times New Roman" panose="02020603050405020304" pitchFamily="18" charset="0"/>
              <a:cs typeface="Times New Roman" panose="02020603050405020304" pitchFamily="18" charset="0"/>
            </a:endParaRPr>
          </a:p>
        </p:txBody>
      </p:sp>
      <p:grpSp>
        <p:nvGrpSpPr>
          <p:cNvPr id="17" name="Group 16">
            <a:extLst>
              <a:ext uri="{FF2B5EF4-FFF2-40B4-BE49-F238E27FC236}">
                <a16:creationId xmlns:a16="http://schemas.microsoft.com/office/drawing/2014/main" id="{CDAA5FDF-0A3D-C0A8-72F0-42C6D72EA618}"/>
              </a:ext>
            </a:extLst>
          </p:cNvPr>
          <p:cNvGrpSpPr/>
          <p:nvPr/>
        </p:nvGrpSpPr>
        <p:grpSpPr>
          <a:xfrm>
            <a:off x="3318769" y="2912750"/>
            <a:ext cx="5188233" cy="3231229"/>
            <a:chOff x="6997850" y="1974828"/>
            <a:chExt cx="4702226" cy="2647959"/>
          </a:xfrm>
        </p:grpSpPr>
        <p:pic>
          <p:nvPicPr>
            <p:cNvPr id="9" name="Picture 8">
              <a:extLst>
                <a:ext uri="{FF2B5EF4-FFF2-40B4-BE49-F238E27FC236}">
                  <a16:creationId xmlns:a16="http://schemas.microsoft.com/office/drawing/2014/main" id="{1B9402B2-3EA3-E069-02FA-6197BE99A61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0800000" flipH="1" flipV="1">
              <a:off x="6997850" y="1974828"/>
              <a:ext cx="4702226" cy="2647959"/>
            </a:xfrm>
            <a:prstGeom prst="rect">
              <a:avLst/>
            </a:prstGeom>
          </p:spPr>
        </p:pic>
        <p:sp>
          <p:nvSpPr>
            <p:cNvPr id="12" name="TextBox 11">
              <a:extLst>
                <a:ext uri="{FF2B5EF4-FFF2-40B4-BE49-F238E27FC236}">
                  <a16:creationId xmlns:a16="http://schemas.microsoft.com/office/drawing/2014/main" id="{821784D1-2C96-EE78-0051-28E2B6E1E270}"/>
                </a:ext>
              </a:extLst>
            </p:cNvPr>
            <p:cNvSpPr txBox="1"/>
            <p:nvPr/>
          </p:nvSpPr>
          <p:spPr>
            <a:xfrm>
              <a:off x="7908014" y="2536944"/>
              <a:ext cx="955319" cy="465250"/>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Hybrid</a:t>
              </a:r>
              <a:endParaRPr lang="en-IN" dirty="0">
                <a:latin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id="{935E34DA-B06F-68FF-F1C6-23E1F423EA74}"/>
                </a:ext>
              </a:extLst>
            </p:cNvPr>
            <p:cNvSpPr txBox="1"/>
            <p:nvPr/>
          </p:nvSpPr>
          <p:spPr>
            <a:xfrm>
              <a:off x="10386479" y="2511057"/>
              <a:ext cx="862173"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Tanh</a:t>
              </a:r>
              <a:endParaRPr lang="en-IN" dirty="0">
                <a:latin typeface="Times New Roman" panose="02020603050405020304" pitchFamily="18" charset="0"/>
                <a:cs typeface="Times New Roman" panose="02020603050405020304" pitchFamily="18" charset="0"/>
              </a:endParaRPr>
            </a:p>
          </p:txBody>
        </p:sp>
        <p:sp>
          <p:nvSpPr>
            <p:cNvPr id="15" name="TextBox 14">
              <a:extLst>
                <a:ext uri="{FF2B5EF4-FFF2-40B4-BE49-F238E27FC236}">
                  <a16:creationId xmlns:a16="http://schemas.microsoft.com/office/drawing/2014/main" id="{705B793E-FD0A-64FA-5F49-D827DC8843E0}"/>
                </a:ext>
              </a:extLst>
            </p:cNvPr>
            <p:cNvSpPr txBox="1"/>
            <p:nvPr/>
          </p:nvSpPr>
          <p:spPr>
            <a:xfrm>
              <a:off x="9146131" y="3789510"/>
              <a:ext cx="862173"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ELU</a:t>
              </a:r>
              <a:endParaRPr lang="en-IN" dirty="0">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8650244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A0767A2-33F2-E285-DD75-A51441124084}"/>
              </a:ext>
            </a:extLst>
          </p:cNvPr>
          <p:cNvSpPr>
            <a:spLocks noGrp="1"/>
          </p:cNvSpPr>
          <p:nvPr>
            <p:ph type="sldNum" sz="quarter" idx="12"/>
          </p:nvPr>
        </p:nvSpPr>
        <p:spPr>
          <a:xfrm>
            <a:off x="8958523" y="6042179"/>
            <a:ext cx="2743200" cy="365125"/>
          </a:xfrm>
        </p:spPr>
        <p:txBody>
          <a:bodyPr/>
          <a:lstStyle/>
          <a:p>
            <a:fld id="{C25B9902-0077-4036-A50E-FC57E35A599C}" type="slidenum">
              <a:rPr lang="en-IN" smtClean="0"/>
              <a:t>15</a:t>
            </a:fld>
            <a:endParaRPr lang="en-IN" dirty="0"/>
          </a:p>
        </p:txBody>
      </p:sp>
      <p:sp>
        <p:nvSpPr>
          <p:cNvPr id="4" name="TextBox 3">
            <a:extLst>
              <a:ext uri="{FF2B5EF4-FFF2-40B4-BE49-F238E27FC236}">
                <a16:creationId xmlns:a16="http://schemas.microsoft.com/office/drawing/2014/main" id="{5F81EA26-498E-32F7-71DF-DAF80B797183}"/>
              </a:ext>
            </a:extLst>
          </p:cNvPr>
          <p:cNvSpPr txBox="1"/>
          <p:nvPr/>
        </p:nvSpPr>
        <p:spPr>
          <a:xfrm>
            <a:off x="353032" y="940035"/>
            <a:ext cx="11187986" cy="646331"/>
          </a:xfrm>
          <a:prstGeom prst="rect">
            <a:avLst/>
          </a:prstGeom>
          <a:noFill/>
        </p:spPr>
        <p:txBody>
          <a:bodyPr wrap="square" rtlCol="0">
            <a:spAutoFit/>
          </a:bodyPr>
          <a:lstStyle/>
          <a:p>
            <a:pPr algn="l">
              <a:buFont typeface="Arial" panose="020B0604020202020204" pitchFamily="34" charset="0"/>
              <a:buChar char="•"/>
            </a:pPr>
            <a:r>
              <a:rPr lang="en-US" b="0" i="0" dirty="0">
                <a:effectLst/>
                <a:latin typeface="Times New Roman" panose="02020603050405020304" pitchFamily="18" charset="0"/>
                <a:cs typeface="Times New Roman" panose="02020603050405020304" pitchFamily="18" charset="0"/>
              </a:rPr>
              <a:t> Navid et al.</a:t>
            </a:r>
            <a:r>
              <a:rPr lang="en-US" dirty="0">
                <a:latin typeface="Times New Roman" panose="02020603050405020304" pitchFamily="18" charset="0"/>
                <a:cs typeface="Times New Roman" panose="02020603050405020304" pitchFamily="18" charset="0"/>
              </a:rPr>
              <a:t>, </a:t>
            </a:r>
            <a:r>
              <a:rPr lang="en-US" b="0" i="0" dirty="0">
                <a:effectLst/>
                <a:latin typeface="Times New Roman" panose="02020603050405020304" pitchFamily="18" charset="0"/>
                <a:cs typeface="Times New Roman" panose="02020603050405020304" pitchFamily="18" charset="0"/>
              </a:rPr>
              <a:t>2020 compared data-driven predictions with Finite Element (FE) method results, particularly for the part's center temperature after extensive training.</a:t>
            </a:r>
          </a:p>
        </p:txBody>
      </p:sp>
      <p:pic>
        <p:nvPicPr>
          <p:cNvPr id="5" name="Picture 4">
            <a:extLst>
              <a:ext uri="{FF2B5EF4-FFF2-40B4-BE49-F238E27FC236}">
                <a16:creationId xmlns:a16="http://schemas.microsoft.com/office/drawing/2014/main" id="{52139C6C-B5D6-C553-078D-CABC0F39E4C6}"/>
              </a:ext>
            </a:extLst>
          </p:cNvPr>
          <p:cNvPicPr>
            <a:picLocks noChangeAspect="1"/>
          </p:cNvPicPr>
          <p:nvPr/>
        </p:nvPicPr>
        <p:blipFill>
          <a:blip r:embed="rId2"/>
          <a:stretch>
            <a:fillRect/>
          </a:stretch>
        </p:blipFill>
        <p:spPr>
          <a:xfrm>
            <a:off x="760167" y="1985956"/>
            <a:ext cx="4921616" cy="1895581"/>
          </a:xfrm>
          <a:prstGeom prst="rect">
            <a:avLst/>
          </a:prstGeom>
        </p:spPr>
      </p:pic>
      <p:pic>
        <p:nvPicPr>
          <p:cNvPr id="6" name="Picture 5">
            <a:extLst>
              <a:ext uri="{FF2B5EF4-FFF2-40B4-BE49-F238E27FC236}">
                <a16:creationId xmlns:a16="http://schemas.microsoft.com/office/drawing/2014/main" id="{04893FAF-55FF-AA0D-BF6B-492BEB6C448F}"/>
              </a:ext>
            </a:extLst>
          </p:cNvPr>
          <p:cNvPicPr>
            <a:picLocks noChangeAspect="1"/>
          </p:cNvPicPr>
          <p:nvPr/>
        </p:nvPicPr>
        <p:blipFill>
          <a:blip r:embed="rId3"/>
          <a:stretch>
            <a:fillRect/>
          </a:stretch>
        </p:blipFill>
        <p:spPr>
          <a:xfrm>
            <a:off x="6429719" y="2016566"/>
            <a:ext cx="4183486" cy="1747912"/>
          </a:xfrm>
          <a:prstGeom prst="rect">
            <a:avLst/>
          </a:prstGeom>
        </p:spPr>
      </p:pic>
      <p:sp>
        <p:nvSpPr>
          <p:cNvPr id="7" name="TextBox 6">
            <a:extLst>
              <a:ext uri="{FF2B5EF4-FFF2-40B4-BE49-F238E27FC236}">
                <a16:creationId xmlns:a16="http://schemas.microsoft.com/office/drawing/2014/main" id="{A58E7270-1E9B-5A71-A06E-64612D0EB533}"/>
              </a:ext>
            </a:extLst>
          </p:cNvPr>
          <p:cNvSpPr txBox="1"/>
          <p:nvPr/>
        </p:nvSpPr>
        <p:spPr>
          <a:xfrm>
            <a:off x="760167" y="4004129"/>
            <a:ext cx="4921616" cy="338554"/>
          </a:xfrm>
          <a:prstGeom prst="rect">
            <a:avLst/>
          </a:prstGeom>
          <a:noFill/>
        </p:spPr>
        <p:txBody>
          <a:bodyPr wrap="square" rtlCol="0">
            <a:spAutoFit/>
          </a:bodyPr>
          <a:lstStyle/>
          <a:p>
            <a:r>
              <a:rPr lang="en-US" sz="1400" i="1" dirty="0">
                <a:latin typeface="Times New Roman" panose="02020603050405020304" pitchFamily="18" charset="0"/>
                <a:cs typeface="Times New Roman" panose="02020603050405020304" pitchFamily="18" charset="0"/>
              </a:rPr>
              <a:t>Fig 14 (a): </a:t>
            </a:r>
            <a:r>
              <a:rPr lang="en-US" sz="1600" i="1" dirty="0">
                <a:latin typeface="Times New Roman" panose="02020603050405020304" pitchFamily="18" charset="0"/>
                <a:cs typeface="Times New Roman" panose="02020603050405020304" pitchFamily="18" charset="0"/>
              </a:rPr>
              <a:t>Convective heating of a part</a:t>
            </a:r>
            <a:r>
              <a:rPr lang="en-US" sz="1400" i="1" dirty="0">
                <a:latin typeface="Times New Roman" panose="02020603050405020304" pitchFamily="18" charset="0"/>
                <a:cs typeface="Times New Roman" panose="02020603050405020304" pitchFamily="18" charset="0"/>
              </a:rPr>
              <a:t>[</a:t>
            </a:r>
            <a:r>
              <a:rPr lang="en-US" sz="1400" b="0" i="0" dirty="0">
                <a:effectLst/>
                <a:latin typeface="Times New Roman" panose="02020603050405020304" pitchFamily="18" charset="0"/>
                <a:cs typeface="Times New Roman" panose="02020603050405020304" pitchFamily="18" charset="0"/>
              </a:rPr>
              <a:t>Navid et al.</a:t>
            </a:r>
            <a:r>
              <a:rPr lang="en-US" sz="1400" dirty="0">
                <a:latin typeface="Times New Roman" panose="02020603050405020304" pitchFamily="18" charset="0"/>
                <a:cs typeface="Times New Roman" panose="02020603050405020304" pitchFamily="18" charset="0"/>
              </a:rPr>
              <a:t>, </a:t>
            </a:r>
            <a:r>
              <a:rPr lang="en-US" sz="1400" b="0" i="0" dirty="0">
                <a:effectLst/>
                <a:latin typeface="Times New Roman" panose="02020603050405020304" pitchFamily="18" charset="0"/>
                <a:cs typeface="Times New Roman" panose="02020603050405020304" pitchFamily="18" charset="0"/>
              </a:rPr>
              <a:t>2020 </a:t>
            </a:r>
            <a:r>
              <a:rPr lang="en-US" sz="1400" i="1" dirty="0">
                <a:latin typeface="Times New Roman" panose="02020603050405020304" pitchFamily="18" charset="0"/>
                <a:cs typeface="Times New Roman" panose="02020603050405020304" pitchFamily="18" charset="0"/>
              </a:rPr>
              <a:t>] </a:t>
            </a:r>
            <a:endParaRPr lang="en-IN" sz="1400" i="1"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1A74C1AE-79C7-46D3-F386-F31C62A893E0}"/>
              </a:ext>
            </a:extLst>
          </p:cNvPr>
          <p:cNvSpPr txBox="1"/>
          <p:nvPr/>
        </p:nvSpPr>
        <p:spPr>
          <a:xfrm>
            <a:off x="6554453" y="3946600"/>
            <a:ext cx="5548504" cy="584775"/>
          </a:xfrm>
          <a:prstGeom prst="rect">
            <a:avLst/>
          </a:prstGeom>
          <a:noFill/>
        </p:spPr>
        <p:txBody>
          <a:bodyPr wrap="square" rtlCol="0">
            <a:spAutoFit/>
          </a:bodyPr>
          <a:lstStyle/>
          <a:p>
            <a:r>
              <a:rPr lang="en-US" sz="1600" i="1" dirty="0">
                <a:latin typeface="Times New Roman" panose="02020603050405020304" pitchFamily="18" charset="0"/>
                <a:cs typeface="Times New Roman" panose="02020603050405020304" pitchFamily="18" charset="0"/>
              </a:rPr>
              <a:t>Fig 14 (b): Comparison analysis of PINN  with data driven for middle section of the part  [</a:t>
            </a:r>
            <a:r>
              <a:rPr lang="en-US" sz="1600" b="0" i="0" dirty="0">
                <a:effectLst/>
                <a:latin typeface="Times New Roman" panose="02020603050405020304" pitchFamily="18" charset="0"/>
                <a:cs typeface="Times New Roman" panose="02020603050405020304" pitchFamily="18" charset="0"/>
              </a:rPr>
              <a:t>Navid et al.</a:t>
            </a:r>
            <a:r>
              <a:rPr lang="en-US" sz="1600" dirty="0">
                <a:latin typeface="Times New Roman" panose="02020603050405020304" pitchFamily="18" charset="0"/>
                <a:cs typeface="Times New Roman" panose="02020603050405020304" pitchFamily="18" charset="0"/>
              </a:rPr>
              <a:t>, </a:t>
            </a:r>
            <a:r>
              <a:rPr lang="en-US" sz="1600" b="0" i="0" dirty="0">
                <a:effectLst/>
                <a:latin typeface="Times New Roman" panose="02020603050405020304" pitchFamily="18" charset="0"/>
                <a:cs typeface="Times New Roman" panose="02020603050405020304" pitchFamily="18" charset="0"/>
              </a:rPr>
              <a:t>2020 </a:t>
            </a:r>
            <a:r>
              <a:rPr lang="en-US" sz="1600" i="1" dirty="0">
                <a:latin typeface="Times New Roman" panose="02020603050405020304" pitchFamily="18" charset="0"/>
                <a:cs typeface="Times New Roman" panose="02020603050405020304" pitchFamily="18" charset="0"/>
              </a:rPr>
              <a:t>]</a:t>
            </a:r>
            <a:endParaRPr lang="en-IN" sz="1600" i="1" dirty="0">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8001BA11-77A3-E314-DF70-B172A394D7C8}"/>
              </a:ext>
            </a:extLst>
          </p:cNvPr>
          <p:cNvSpPr txBox="1"/>
          <p:nvPr/>
        </p:nvSpPr>
        <p:spPr>
          <a:xfrm>
            <a:off x="353032" y="4747989"/>
            <a:ext cx="11485936" cy="646331"/>
          </a:xfrm>
          <a:prstGeom prst="rect">
            <a:avLst/>
          </a:prstGeom>
          <a:noFill/>
        </p:spPr>
        <p:txBody>
          <a:bodyPr wrap="square" rtlCol="0">
            <a:spAutoFit/>
          </a:bodyPr>
          <a:lstStyle/>
          <a:p>
            <a:pPr algn="l">
              <a:buFont typeface="Arial" panose="020B0604020202020204" pitchFamily="34" charset="0"/>
              <a:buChar char="•"/>
            </a:pPr>
            <a:r>
              <a:rPr lang="en-US" b="0" i="0" dirty="0">
                <a:effectLst/>
                <a:latin typeface="Times New Roman" panose="02020603050405020304" pitchFamily="18" charset="0"/>
                <a:cs typeface="Times New Roman" panose="02020603050405020304" pitchFamily="18" charset="0"/>
              </a:rPr>
              <a:t> They found that they are after 50000 epochs, only PINN approach is correctly able to capture th</a:t>
            </a:r>
            <a:r>
              <a:rPr lang="en-US" dirty="0">
                <a:latin typeface="Times New Roman" panose="02020603050405020304" pitchFamily="18" charset="0"/>
                <a:cs typeface="Times New Roman" panose="02020603050405020304" pitchFamily="18" charset="0"/>
              </a:rPr>
              <a:t>e process and physics and the data driven predictions are deviated from the true temperature curve</a:t>
            </a:r>
            <a:endParaRPr lang="en-US" b="0" i="0" dirty="0">
              <a:effectLst/>
              <a:latin typeface="Times New Roman" panose="02020603050405020304" pitchFamily="18" charset="0"/>
              <a:cs typeface="Times New Roman" panose="02020603050405020304" pitchFamily="18" charset="0"/>
            </a:endParaRPr>
          </a:p>
        </p:txBody>
      </p:sp>
      <p:sp>
        <p:nvSpPr>
          <p:cNvPr id="12" name="Footer Placeholder 23">
            <a:extLst>
              <a:ext uri="{FF2B5EF4-FFF2-40B4-BE49-F238E27FC236}">
                <a16:creationId xmlns:a16="http://schemas.microsoft.com/office/drawing/2014/main" id="{BECA213B-AA3F-6031-81D1-68CAB20BDEB6}"/>
              </a:ext>
            </a:extLst>
          </p:cNvPr>
          <p:cNvSpPr>
            <a:spLocks noGrp="1"/>
          </p:cNvSpPr>
          <p:nvPr>
            <p:ph type="ftr" sz="quarter" idx="11"/>
          </p:nvPr>
        </p:nvSpPr>
        <p:spPr>
          <a:xfrm>
            <a:off x="0" y="6575461"/>
            <a:ext cx="12192000" cy="282540"/>
          </a:xfrm>
          <a:solidFill>
            <a:schemeClr val="accent2">
              <a:lumMod val="60000"/>
              <a:lumOff val="40000"/>
            </a:schemeClr>
          </a:solidFill>
        </p:spPr>
        <p:txBody>
          <a:bodyPr/>
          <a:lstStyle/>
          <a:p>
            <a:pPr algn="l"/>
            <a:r>
              <a:rPr kumimoji="0" lang="en-US" altLang="en-US" sz="1000" b="0" i="1"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Ref : </a:t>
            </a:r>
            <a:r>
              <a:rPr lang="en-US" sz="1000" b="0" i="0" dirty="0">
                <a:solidFill>
                  <a:schemeClr val="tx1"/>
                </a:solidFill>
                <a:effectLst/>
                <a:latin typeface="Times New Roman" panose="02020603050405020304" pitchFamily="18" charset="0"/>
                <a:cs typeface="Times New Roman" panose="02020603050405020304" pitchFamily="18" charset="0"/>
              </a:rPr>
              <a:t>Navid et al.</a:t>
            </a:r>
            <a:r>
              <a:rPr lang="en-US" sz="1000" dirty="0">
                <a:solidFill>
                  <a:schemeClr val="tx1"/>
                </a:solidFill>
                <a:latin typeface="Times New Roman" panose="02020603050405020304" pitchFamily="18" charset="0"/>
                <a:cs typeface="Times New Roman" panose="02020603050405020304" pitchFamily="18" charset="0"/>
              </a:rPr>
              <a:t>, </a:t>
            </a:r>
            <a:r>
              <a:rPr lang="en-US" sz="1000" b="0" i="0" dirty="0">
                <a:solidFill>
                  <a:schemeClr val="tx1"/>
                </a:solidFill>
                <a:effectLst/>
                <a:latin typeface="Times New Roman" panose="02020603050405020304" pitchFamily="18" charset="0"/>
                <a:cs typeface="Times New Roman" panose="02020603050405020304" pitchFamily="18" charset="0"/>
              </a:rPr>
              <a:t>2020 , </a:t>
            </a:r>
            <a:r>
              <a:rPr kumimoji="0" lang="en-US" altLang="en-US" sz="1000" b="0" i="1"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 physics-informed machine learning approach for solving heat transfer equation in advanced manufacturing and engineering applications-[23]</a:t>
            </a:r>
            <a:endParaRPr lang="en-IN" sz="1200" dirty="0">
              <a:solidFill>
                <a:schemeClr val="tx1"/>
              </a:solidFill>
            </a:endParaRPr>
          </a:p>
          <a:p>
            <a:pPr algn="l"/>
            <a:endParaRPr kumimoji="0" lang="en-US" altLang="en-US" sz="1000" b="0" i="1"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pic>
        <p:nvPicPr>
          <p:cNvPr id="13" name="Picture 12" descr="IIT Hyderabad Logo_Final Design.jpg">
            <a:extLst>
              <a:ext uri="{FF2B5EF4-FFF2-40B4-BE49-F238E27FC236}">
                <a16:creationId xmlns:a16="http://schemas.microsoft.com/office/drawing/2014/main" id="{0361B865-49A5-144F-76C7-5E6C1585957D}"/>
              </a:ext>
            </a:extLst>
          </p:cNvPr>
          <p:cNvPicPr>
            <a:picLocks noChangeAspect="1"/>
          </p:cNvPicPr>
          <p:nvPr/>
        </p:nvPicPr>
        <p:blipFill>
          <a:blip r:embed="rId4"/>
          <a:stretch>
            <a:fillRect/>
          </a:stretch>
        </p:blipFill>
        <p:spPr>
          <a:xfrm>
            <a:off x="11541018" y="217025"/>
            <a:ext cx="502892" cy="506396"/>
          </a:xfrm>
          <a:prstGeom prst="rect">
            <a:avLst/>
          </a:prstGeom>
        </p:spPr>
      </p:pic>
      <p:sp>
        <p:nvSpPr>
          <p:cNvPr id="14" name="TextBox 13">
            <a:extLst>
              <a:ext uri="{FF2B5EF4-FFF2-40B4-BE49-F238E27FC236}">
                <a16:creationId xmlns:a16="http://schemas.microsoft.com/office/drawing/2014/main" id="{72FE93EC-7AC4-A57F-A5B7-A1F5CF9B9119}"/>
              </a:ext>
            </a:extLst>
          </p:cNvPr>
          <p:cNvSpPr txBox="1"/>
          <p:nvPr/>
        </p:nvSpPr>
        <p:spPr>
          <a:xfrm>
            <a:off x="358012" y="175834"/>
            <a:ext cx="11183006" cy="523220"/>
          </a:xfrm>
          <a:prstGeom prst="rect">
            <a:avLst/>
          </a:prstGeom>
          <a:noFill/>
        </p:spPr>
        <p:txBody>
          <a:bodyPr wrap="square" rtlCol="0">
            <a:spAutoFit/>
          </a:bodyPr>
          <a:lstStyle/>
          <a:p>
            <a:r>
              <a:rPr lang="en-US" sz="2800" dirty="0">
                <a:latin typeface="Times New Roman" panose="02020603050405020304" pitchFamily="18" charset="0"/>
                <a:cs typeface="Times New Roman" panose="02020603050405020304" pitchFamily="18" charset="0"/>
              </a:rPr>
              <a:t>Literature review contd.</a:t>
            </a:r>
          </a:p>
        </p:txBody>
      </p:sp>
      <p:cxnSp>
        <p:nvCxnSpPr>
          <p:cNvPr id="15" name="Straight Connector 14">
            <a:extLst>
              <a:ext uri="{FF2B5EF4-FFF2-40B4-BE49-F238E27FC236}">
                <a16:creationId xmlns:a16="http://schemas.microsoft.com/office/drawing/2014/main" id="{7965F93F-BAD3-A74B-12E3-1511F3EE56F5}"/>
              </a:ext>
            </a:extLst>
          </p:cNvPr>
          <p:cNvCxnSpPr>
            <a:cxnSpLocks/>
          </p:cNvCxnSpPr>
          <p:nvPr/>
        </p:nvCxnSpPr>
        <p:spPr>
          <a:xfrm>
            <a:off x="504497" y="670147"/>
            <a:ext cx="10247586" cy="0"/>
          </a:xfrm>
          <a:prstGeom prst="line">
            <a:avLst/>
          </a:prstGeom>
          <a:ln w="38100">
            <a:solidFill>
              <a:schemeClr val="accent1">
                <a:lumMod val="60000"/>
                <a:lumOff val="40000"/>
              </a:schemeClr>
            </a:solidFill>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0644233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A599A53-A43C-1617-4E6D-DE493E9F7A05}"/>
              </a:ext>
            </a:extLst>
          </p:cNvPr>
          <p:cNvSpPr>
            <a:spLocks noGrp="1"/>
          </p:cNvSpPr>
          <p:nvPr>
            <p:ph type="sldNum" sz="quarter" idx="12"/>
          </p:nvPr>
        </p:nvSpPr>
        <p:spPr>
          <a:xfrm>
            <a:off x="9037503" y="6212296"/>
            <a:ext cx="2743200" cy="365125"/>
          </a:xfrm>
        </p:spPr>
        <p:txBody>
          <a:bodyPr/>
          <a:lstStyle/>
          <a:p>
            <a:fld id="{C25B9902-0077-4036-A50E-FC57E35A599C}" type="slidenum">
              <a:rPr lang="en-IN" smtClean="0">
                <a:latin typeface="Times New Roman" panose="02020603050405020304" pitchFamily="18" charset="0"/>
                <a:cs typeface="Times New Roman" panose="02020603050405020304" pitchFamily="18" charset="0"/>
              </a:rPr>
              <a:t>16</a:t>
            </a:fld>
            <a:endParaRPr lang="en-IN" dirty="0">
              <a:latin typeface="Times New Roman" panose="02020603050405020304" pitchFamily="18" charset="0"/>
              <a:cs typeface="Times New Roman" panose="02020603050405020304" pitchFamily="18" charset="0"/>
            </a:endParaRPr>
          </a:p>
        </p:txBody>
      </p:sp>
      <p:pic>
        <p:nvPicPr>
          <p:cNvPr id="3" name="Picture 2" descr="IIT Hyderabad Logo_Final Design.jpg">
            <a:extLst>
              <a:ext uri="{FF2B5EF4-FFF2-40B4-BE49-F238E27FC236}">
                <a16:creationId xmlns:a16="http://schemas.microsoft.com/office/drawing/2014/main" id="{FB1DA434-6527-C561-D1C7-B5C5F296A865}"/>
              </a:ext>
            </a:extLst>
          </p:cNvPr>
          <p:cNvPicPr>
            <a:picLocks noChangeAspect="1"/>
          </p:cNvPicPr>
          <p:nvPr/>
        </p:nvPicPr>
        <p:blipFill>
          <a:blip r:embed="rId2"/>
          <a:stretch>
            <a:fillRect/>
          </a:stretch>
        </p:blipFill>
        <p:spPr>
          <a:xfrm>
            <a:off x="11319790" y="47890"/>
            <a:ext cx="596314" cy="600468"/>
          </a:xfrm>
          <a:prstGeom prst="rect">
            <a:avLst/>
          </a:prstGeom>
        </p:spPr>
      </p:pic>
      <p:sp>
        <p:nvSpPr>
          <p:cNvPr id="4" name="TextBox 3">
            <a:extLst>
              <a:ext uri="{FF2B5EF4-FFF2-40B4-BE49-F238E27FC236}">
                <a16:creationId xmlns:a16="http://schemas.microsoft.com/office/drawing/2014/main" id="{414DE188-8019-440C-9099-0843A43F0830}"/>
              </a:ext>
            </a:extLst>
          </p:cNvPr>
          <p:cNvSpPr txBox="1"/>
          <p:nvPr/>
        </p:nvSpPr>
        <p:spPr>
          <a:xfrm>
            <a:off x="488732" y="156695"/>
            <a:ext cx="11183006" cy="584775"/>
          </a:xfrm>
          <a:prstGeom prst="rect">
            <a:avLst/>
          </a:prstGeom>
          <a:noFill/>
        </p:spPr>
        <p:txBody>
          <a:bodyPr wrap="square" rtlCol="0">
            <a:spAutoFit/>
          </a:bodyPr>
          <a:lstStyle/>
          <a:p>
            <a:r>
              <a:rPr lang="en-US" sz="3200" dirty="0">
                <a:latin typeface="Times New Roman" panose="02020603050405020304" pitchFamily="18" charset="0"/>
                <a:cs typeface="Times New Roman" panose="02020603050405020304" pitchFamily="18" charset="0"/>
              </a:rPr>
              <a:t>Literature review contd.</a:t>
            </a:r>
          </a:p>
        </p:txBody>
      </p:sp>
      <p:cxnSp>
        <p:nvCxnSpPr>
          <p:cNvPr id="5" name="Straight Connector 4">
            <a:extLst>
              <a:ext uri="{FF2B5EF4-FFF2-40B4-BE49-F238E27FC236}">
                <a16:creationId xmlns:a16="http://schemas.microsoft.com/office/drawing/2014/main" id="{F44916F7-6B3A-A237-968E-A3913C5FE04F}"/>
              </a:ext>
            </a:extLst>
          </p:cNvPr>
          <p:cNvCxnSpPr>
            <a:cxnSpLocks/>
          </p:cNvCxnSpPr>
          <p:nvPr/>
        </p:nvCxnSpPr>
        <p:spPr>
          <a:xfrm>
            <a:off x="488732" y="741470"/>
            <a:ext cx="10247586" cy="0"/>
          </a:xfrm>
          <a:prstGeom prst="line">
            <a:avLst/>
          </a:prstGeom>
          <a:ln w="38100">
            <a:solidFill>
              <a:schemeClr val="accent1">
                <a:lumMod val="60000"/>
                <a:lumOff val="40000"/>
              </a:schemeClr>
            </a:solidFill>
          </a:ln>
        </p:spPr>
        <p:style>
          <a:lnRef idx="3">
            <a:schemeClr val="dk1"/>
          </a:lnRef>
          <a:fillRef idx="0">
            <a:schemeClr val="dk1"/>
          </a:fillRef>
          <a:effectRef idx="2">
            <a:schemeClr val="dk1"/>
          </a:effectRef>
          <a:fontRef idx="minor">
            <a:schemeClr val="tx1"/>
          </a:fontRef>
        </p:style>
      </p:cxnSp>
      <p:sp>
        <p:nvSpPr>
          <p:cNvPr id="6" name="TextBox 5">
            <a:extLst>
              <a:ext uri="{FF2B5EF4-FFF2-40B4-BE49-F238E27FC236}">
                <a16:creationId xmlns:a16="http://schemas.microsoft.com/office/drawing/2014/main" id="{2D774174-E566-3A12-9AB0-9C7B7F9A2DF0}"/>
              </a:ext>
            </a:extLst>
          </p:cNvPr>
          <p:cNvSpPr txBox="1"/>
          <p:nvPr/>
        </p:nvSpPr>
        <p:spPr>
          <a:xfrm>
            <a:off x="411296" y="883327"/>
            <a:ext cx="11369407" cy="923330"/>
          </a:xfrm>
          <a:prstGeom prst="rect">
            <a:avLst/>
          </a:prstGeom>
          <a:noFill/>
        </p:spPr>
        <p:txBody>
          <a:bodyPr wrap="square" rtlCol="0">
            <a:spAutoFit/>
          </a:bodyPr>
          <a:lstStyle/>
          <a:p>
            <a:pPr marL="285750" indent="-285750">
              <a:buFont typeface="Wingdings" panose="05000000000000000000" pitchFamily="2" charset="2"/>
              <a:buChar char="Ø"/>
            </a:pPr>
            <a:r>
              <a:rPr lang="en-IN" dirty="0">
                <a:latin typeface="Times New Roman" panose="02020603050405020304" pitchFamily="18" charset="0"/>
                <a:cs typeface="Times New Roman" panose="02020603050405020304" pitchFamily="18" charset="0"/>
              </a:rPr>
              <a:t>Zhu et al., 2021 proposed an idea of considering the Dirichlet BC in Hard approach rather than conventional Soft approach.</a:t>
            </a:r>
          </a:p>
          <a:p>
            <a:endParaRPr lang="en-IN"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3A9A5E7D-B109-654E-EEF1-47C7ACC90EE4}"/>
              </a:ext>
            </a:extLst>
          </p:cNvPr>
          <p:cNvSpPr txBox="1"/>
          <p:nvPr/>
        </p:nvSpPr>
        <p:spPr>
          <a:xfrm>
            <a:off x="411296" y="1734509"/>
            <a:ext cx="11275131" cy="369332"/>
          </a:xfrm>
          <a:prstGeom prst="rect">
            <a:avLst/>
          </a:prstGeom>
          <a:noFill/>
        </p:spPr>
        <p:txBody>
          <a:bodyPr wrap="square">
            <a:spAutoFit/>
          </a:bodyPr>
          <a:lstStyle/>
          <a:p>
            <a:pPr marL="285750" indent="-285750">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A particular portion of the neural network to purely satisfy the prescribed Dirichlet BC. </a:t>
            </a:r>
            <a:endParaRPr lang="en-IN"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2E83DBE4-24B0-0AF8-9F3C-DC45F0342C1D}"/>
                  </a:ext>
                </a:extLst>
              </p:cNvPr>
              <p:cNvSpPr txBox="1"/>
              <p:nvPr/>
            </p:nvSpPr>
            <p:spPr>
              <a:xfrm>
                <a:off x="234629" y="2338810"/>
                <a:ext cx="11628464" cy="3720506"/>
              </a:xfrm>
              <a:prstGeom prst="rect">
                <a:avLst/>
              </a:prstGeom>
              <a:noFill/>
            </p:spPr>
            <p:txBody>
              <a:bodyPr wrap="square">
                <a:spAutoFit/>
              </a:bodyPr>
              <a:lstStyle/>
              <a:p>
                <a:pPr>
                  <a:lnSpc>
                    <a:spcPct val="150000"/>
                  </a:lnSpc>
                  <a:spcAft>
                    <a:spcPts val="1200"/>
                  </a:spcAft>
                </a:pP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For that, we first define a Heaviside function as </a:t>
                </a:r>
              </a:p>
              <a:p>
                <a:pPr>
                  <a:lnSpc>
                    <a:spcPct val="150000"/>
                  </a:lnSpc>
                  <a:spcAft>
                    <a:spcPts val="1200"/>
                  </a:spcAft>
                </a:pPr>
                <a:endParaRPr lang="en-US" dirty="0">
                  <a:latin typeface="Times New Roman" panose="02020603050405020304" pitchFamily="18" charset="0"/>
                  <a:ea typeface="Calibri" panose="020F0502020204030204" pitchFamily="34" charset="0"/>
                  <a:cs typeface="Times New Roman" panose="02020603050405020304" pitchFamily="18" charset="0"/>
                </a:endParaRPr>
              </a:p>
              <a:p>
                <a:pPr>
                  <a:lnSpc>
                    <a:spcPct val="150000"/>
                  </a:lnSpc>
                  <a:spcAft>
                    <a:spcPts val="1200"/>
                  </a:spcAft>
                </a:pP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50000"/>
                  </a:lnSpc>
                  <a:spcAft>
                    <a:spcPts val="1200"/>
                  </a:spcAft>
                </a:pP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50000"/>
                  </a:lnSpc>
                  <a:spcAft>
                    <a:spcPts val="1200"/>
                  </a:spcAft>
                </a:pP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50000"/>
                  </a:lnSpc>
                  <a:spcAft>
                    <a:spcPts val="12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Since </a:t>
                </a:r>
                <a14:m>
                  <m:oMath xmlns:m="http://schemas.openxmlformats.org/officeDocument/2006/math">
                    <m:sSub>
                      <m:sSubPr>
                        <m:ctrlPr>
                          <a:rPr lang="en-IN"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800" i="1">
                            <a:effectLst/>
                            <a:latin typeface="Cambria Math" panose="02040503050406030204" pitchFamily="18" charset="0"/>
                            <a:ea typeface="Calibri" panose="020F0502020204030204" pitchFamily="34" charset="0"/>
                            <a:cs typeface="Times New Roman" panose="02020603050405020304" pitchFamily="18" charset="0"/>
                          </a:rPr>
                          <m:t>𝐻</m:t>
                        </m:r>
                      </m:e>
                      <m:sub>
                        <m:r>
                          <a:rPr lang="en-US" sz="1800" i="1">
                            <a:effectLst/>
                            <a:latin typeface="Cambria Math" panose="02040503050406030204" pitchFamily="18" charset="0"/>
                            <a:ea typeface="Calibri" panose="020F0502020204030204" pitchFamily="34" charset="0"/>
                            <a:cs typeface="Times New Roman" panose="02020603050405020304" pitchFamily="18" charset="0"/>
                          </a:rPr>
                          <m:t>𝜖</m:t>
                        </m:r>
                      </m:sub>
                    </m:sSub>
                    <m:r>
                      <a:rPr lang="en-US" sz="1800">
                        <a:effectLst/>
                        <a:latin typeface="Cambria Math" panose="02040503050406030204" pitchFamily="18" charset="0"/>
                        <a:ea typeface="Calibri" panose="020F0502020204030204" pitchFamily="34" charset="0"/>
                        <a:cs typeface="Times New Roman" panose="02020603050405020304" pitchFamily="18" charset="0"/>
                      </a:rPr>
                      <m:t>(</m:t>
                    </m:r>
                    <m:r>
                      <a:rPr lang="en-US" sz="1800" b="1" i="1">
                        <a:effectLst/>
                        <a:latin typeface="Cambria Math" panose="02040503050406030204" pitchFamily="18" charset="0"/>
                        <a:ea typeface="Calibri" panose="020F0502020204030204" pitchFamily="34" charset="0"/>
                        <a:cs typeface="Times New Roman" panose="02020603050405020304" pitchFamily="18" charset="0"/>
                      </a:rPr>
                      <m:t>𝒙</m:t>
                    </m:r>
                    <m:r>
                      <a:rPr lang="en-US" sz="1800">
                        <a:effectLst/>
                        <a:latin typeface="Cambria Math" panose="02040503050406030204" pitchFamily="18" charset="0"/>
                        <a:ea typeface="Calibri" panose="020F0502020204030204" pitchFamily="34" charset="0"/>
                        <a:cs typeface="Times New Roman" panose="02020603050405020304" pitchFamily="18" charset="0"/>
                      </a:rPr>
                      <m:t>)</m:t>
                    </m:r>
                  </m:oMath>
                </a14:m>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smoothly changes from 1 to 0 as </a:t>
                </a:r>
                <a14:m>
                  <m:oMath xmlns:m="http://schemas.openxmlformats.org/officeDocument/2006/math">
                    <m:r>
                      <a:rPr lang="en-US" sz="1800" i="1">
                        <a:effectLst/>
                        <a:latin typeface="Cambria Math" panose="02040503050406030204" pitchFamily="18" charset="0"/>
                        <a:ea typeface="Calibri" panose="020F0502020204030204" pitchFamily="34" charset="0"/>
                        <a:cs typeface="Times New Roman" panose="02020603050405020304" pitchFamily="18" charset="0"/>
                      </a:rPr>
                      <m:t>𝑑</m:t>
                    </m:r>
                    <m:r>
                      <a:rPr lang="en-US" sz="1800">
                        <a:effectLst/>
                        <a:latin typeface="Cambria Math" panose="02040503050406030204" pitchFamily="18" charset="0"/>
                        <a:ea typeface="Calibri" panose="020F0502020204030204" pitchFamily="34" charset="0"/>
                        <a:cs typeface="Times New Roman" panose="02020603050405020304" pitchFamily="18" charset="0"/>
                      </a:rPr>
                      <m:t>(</m:t>
                    </m:r>
                    <m:r>
                      <a:rPr lang="en-US" sz="1800" b="1" i="1">
                        <a:effectLst/>
                        <a:latin typeface="Cambria Math" panose="02040503050406030204" pitchFamily="18" charset="0"/>
                        <a:ea typeface="Calibri" panose="020F0502020204030204" pitchFamily="34" charset="0"/>
                        <a:cs typeface="Times New Roman" panose="02020603050405020304" pitchFamily="18" charset="0"/>
                      </a:rPr>
                      <m:t>𝒙</m:t>
                    </m:r>
                    <m:r>
                      <a:rPr lang="en-US" sz="1800">
                        <a:effectLst/>
                        <a:latin typeface="Cambria Math" panose="02040503050406030204" pitchFamily="18" charset="0"/>
                        <a:ea typeface="Calibri" panose="020F0502020204030204" pitchFamily="34" charset="0"/>
                        <a:cs typeface="Times New Roman" panose="02020603050405020304" pitchFamily="18" charset="0"/>
                      </a:rPr>
                      <m:t>)</m:t>
                    </m:r>
                  </m:oMath>
                </a14:m>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approaches to </a:t>
                </a:r>
                <a:r>
                  <a:rPr lang="en-US" dirty="0">
                    <a:latin typeface="Times New Roman" panose="02020603050405020304" pitchFamily="18" charset="0"/>
                    <a:ea typeface="Calibri" panose="020F0502020204030204" pitchFamily="34" charset="0"/>
                    <a:cs typeface="Times New Roman" panose="02020603050405020304" pitchFamily="18" charset="0"/>
                  </a:rPr>
                  <a:t>0</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 the prediction will automatically satisfy the prescribed values by definition, without needing additional constraint.</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p:txBody>
          </p:sp>
        </mc:Choice>
        <mc:Fallback xmlns="">
          <p:sp>
            <p:nvSpPr>
              <p:cNvPr id="12" name="TextBox 11">
                <a:extLst>
                  <a:ext uri="{FF2B5EF4-FFF2-40B4-BE49-F238E27FC236}">
                    <a16:creationId xmlns:a16="http://schemas.microsoft.com/office/drawing/2014/main" id="{2E83DBE4-24B0-0AF8-9F3C-DC45F0342C1D}"/>
                  </a:ext>
                </a:extLst>
              </p:cNvPr>
              <p:cNvSpPr txBox="1">
                <a:spLocks noRot="1" noChangeAspect="1" noMove="1" noResize="1" noEditPoints="1" noAdjustHandles="1" noChangeArrowheads="1" noChangeShapeType="1" noTextEdit="1"/>
              </p:cNvSpPr>
              <p:nvPr/>
            </p:nvSpPr>
            <p:spPr>
              <a:xfrm>
                <a:off x="234629" y="2338810"/>
                <a:ext cx="11628464" cy="3720506"/>
              </a:xfrm>
              <a:prstGeom prst="rect">
                <a:avLst/>
              </a:prstGeom>
              <a:blipFill>
                <a:blip r:embed="rId3"/>
                <a:stretch>
                  <a:fillRect l="-419" b="-1803"/>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4E8FB31D-8967-1F1B-656B-9CB3265DCF0B}"/>
                  </a:ext>
                </a:extLst>
              </p:cNvPr>
              <p:cNvSpPr txBox="1"/>
              <p:nvPr/>
            </p:nvSpPr>
            <p:spPr>
              <a:xfrm>
                <a:off x="8390707" y="3101349"/>
                <a:ext cx="3525397" cy="1857753"/>
              </a:xfrm>
              <a:prstGeom prst="rect">
                <a:avLst/>
              </a:prstGeom>
              <a:solidFill>
                <a:schemeClr val="accent2">
                  <a:lumMod val="60000"/>
                  <a:lumOff val="40000"/>
                </a:schemeClr>
              </a:solidFill>
            </p:spPr>
            <p:txBody>
              <a:bodyPr wrap="square" rtlCol="0">
                <a:spAutoFit/>
              </a:bodyPr>
              <a:lstStyle/>
              <a:p>
                <a:pPr>
                  <a:lnSpc>
                    <a:spcPct val="150000"/>
                  </a:lnSpc>
                  <a:spcAft>
                    <a:spcPts val="12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where </a:t>
                </a:r>
                <a14:m>
                  <m:oMath xmlns:m="http://schemas.openxmlformats.org/officeDocument/2006/math">
                    <m:r>
                      <a:rPr lang="en-US" sz="1800" i="1">
                        <a:effectLst/>
                        <a:latin typeface="Cambria Math" panose="02040503050406030204" pitchFamily="18" charset="0"/>
                        <a:ea typeface="Calibri" panose="020F0502020204030204" pitchFamily="34" charset="0"/>
                        <a:cs typeface="Times New Roman" panose="02020603050405020304" pitchFamily="18" charset="0"/>
                      </a:rPr>
                      <m:t>𝑑</m:t>
                    </m:r>
                    <m:r>
                      <a:rPr lang="en-US" sz="1800">
                        <a:effectLst/>
                        <a:latin typeface="Cambria Math" panose="02040503050406030204" pitchFamily="18" charset="0"/>
                        <a:ea typeface="Calibri" panose="020F0502020204030204" pitchFamily="34" charset="0"/>
                        <a:cs typeface="Times New Roman" panose="02020603050405020304" pitchFamily="18" charset="0"/>
                      </a:rPr>
                      <m:t>(</m:t>
                    </m:r>
                    <m:r>
                      <a:rPr lang="en-US" sz="1800" b="1" i="1">
                        <a:effectLst/>
                        <a:latin typeface="Cambria Math" panose="02040503050406030204" pitchFamily="18" charset="0"/>
                        <a:ea typeface="Calibri" panose="020F0502020204030204" pitchFamily="34" charset="0"/>
                        <a:cs typeface="Times New Roman" panose="02020603050405020304" pitchFamily="18" charset="0"/>
                      </a:rPr>
                      <m:t>𝒙</m:t>
                    </m:r>
                    <m:r>
                      <a:rPr lang="en-US" sz="1800">
                        <a:effectLst/>
                        <a:latin typeface="Cambria Math" panose="02040503050406030204" pitchFamily="18" charset="0"/>
                        <a:ea typeface="Calibri" panose="020F0502020204030204" pitchFamily="34" charset="0"/>
                        <a:cs typeface="Times New Roman" panose="02020603050405020304" pitchFamily="18" charset="0"/>
                      </a:rPr>
                      <m:t>)</m:t>
                    </m:r>
                  </m:oMath>
                </a14:m>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 distance to the Dirichlet boundary. </a:t>
                </a:r>
                <a:r>
                  <a:rPr lang="en-US" dirty="0">
                    <a:latin typeface="Times New Roman" panose="02020603050405020304" pitchFamily="18" charset="0"/>
                    <a:ea typeface="Calibri" panose="020F0502020204030204" pitchFamily="34" charset="0"/>
                    <a:cs typeface="Times New Roman" panose="02020603050405020304" pitchFamily="18" charset="0"/>
                  </a:rPr>
                  <a:t>   </a:t>
                </a:r>
                <a:endParaRPr lang="en-US" i="1" dirty="0">
                  <a:latin typeface="Times New Roman" panose="02020603050405020304" pitchFamily="18" charset="0"/>
                  <a:ea typeface="Calibri" panose="020F0502020204030204" pitchFamily="34" charset="0"/>
                  <a:cs typeface="Times New Roman" panose="02020603050405020304" pitchFamily="18" charset="0"/>
                </a:endParaRPr>
              </a:p>
              <a:p>
                <a:pPr>
                  <a:lnSpc>
                    <a:spcPct val="150000"/>
                  </a:lnSpc>
                  <a:spcAft>
                    <a:spcPts val="1200"/>
                  </a:spcAft>
                </a:pPr>
                <a14:m>
                  <m:oMath xmlns:m="http://schemas.openxmlformats.org/officeDocument/2006/math">
                    <m:r>
                      <a:rPr lang="en-US" sz="1800" i="1">
                        <a:effectLst/>
                        <a:latin typeface="Cambria Math" panose="02040503050406030204" pitchFamily="18" charset="0"/>
                        <a:ea typeface="Calibri" panose="020F0502020204030204" pitchFamily="34" charset="0"/>
                        <a:cs typeface="Times New Roman" panose="02020603050405020304" pitchFamily="18" charset="0"/>
                      </a:rPr>
                      <m:t>𝜖</m:t>
                    </m:r>
                  </m:oMath>
                </a14:m>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 artificial thickness of the boundary. </a:t>
                </a:r>
              </a:p>
            </p:txBody>
          </p:sp>
        </mc:Choice>
        <mc:Fallback xmlns="">
          <p:sp>
            <p:nvSpPr>
              <p:cNvPr id="13" name="TextBox 12">
                <a:extLst>
                  <a:ext uri="{FF2B5EF4-FFF2-40B4-BE49-F238E27FC236}">
                    <a16:creationId xmlns:a16="http://schemas.microsoft.com/office/drawing/2014/main" id="{4E8FB31D-8967-1F1B-656B-9CB3265DCF0B}"/>
                  </a:ext>
                </a:extLst>
              </p:cNvPr>
              <p:cNvSpPr txBox="1">
                <a:spLocks noRot="1" noChangeAspect="1" noMove="1" noResize="1" noEditPoints="1" noAdjustHandles="1" noChangeArrowheads="1" noChangeShapeType="1" noTextEdit="1"/>
              </p:cNvSpPr>
              <p:nvPr/>
            </p:nvSpPr>
            <p:spPr>
              <a:xfrm>
                <a:off x="8390707" y="3101349"/>
                <a:ext cx="3525397" cy="1857753"/>
              </a:xfrm>
              <a:prstGeom prst="rect">
                <a:avLst/>
              </a:prstGeom>
              <a:blipFill>
                <a:blip r:embed="rId4"/>
                <a:stretch>
                  <a:fillRect l="-1382" b="-4262"/>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679ED090-AC90-E9BD-FF88-6CB029A5F65D}"/>
                  </a:ext>
                </a:extLst>
              </p:cNvPr>
              <p:cNvSpPr txBox="1"/>
              <p:nvPr/>
            </p:nvSpPr>
            <p:spPr>
              <a:xfrm>
                <a:off x="3420354" y="2955023"/>
                <a:ext cx="4384342" cy="2180982"/>
              </a:xfrm>
              <a:prstGeom prst="rect">
                <a:avLst/>
              </a:prstGeom>
              <a:solidFill>
                <a:schemeClr val="accent6">
                  <a:lumMod val="40000"/>
                  <a:lumOff val="60000"/>
                </a:schemeClr>
              </a:solidFill>
            </p:spPr>
            <p:txBody>
              <a:bodyPr wrap="none" rtlCol="0">
                <a:spAutoFit/>
              </a:bodyPr>
              <a:lstStyle/>
              <a:p>
                <a:pPr>
                  <a:lnSpc>
                    <a:spcPct val="150000"/>
                  </a:lnSpc>
                  <a:spcAft>
                    <a:spcPts val="1200"/>
                  </a:spcAft>
                </a:pPr>
                <a14:m>
                  <m:oMathPara xmlns:m="http://schemas.openxmlformats.org/officeDocument/2006/math">
                    <m:oMathParaPr>
                      <m:jc m:val="centerGroup"/>
                    </m:oMathParaPr>
                    <m:oMath xmlns:m="http://schemas.openxmlformats.org/officeDocument/2006/math">
                      <m:sSub>
                        <m:sSubPr>
                          <m:ctrlPr>
                            <a:rPr lang="en-IN" sz="1800" i="1" smtClean="0">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800" i="1">
                              <a:effectLst/>
                              <a:latin typeface="Cambria Math" panose="02040503050406030204" pitchFamily="18" charset="0"/>
                              <a:ea typeface="Calibri" panose="020F0502020204030204" pitchFamily="34" charset="0"/>
                              <a:cs typeface="Times New Roman" panose="02020603050405020304" pitchFamily="18" charset="0"/>
                            </a:rPr>
                            <m:t>𝐻</m:t>
                          </m:r>
                        </m:e>
                        <m:sub>
                          <m:r>
                            <a:rPr lang="en-US" sz="1800" i="1">
                              <a:effectLst/>
                              <a:latin typeface="Cambria Math" panose="02040503050406030204" pitchFamily="18" charset="0"/>
                              <a:ea typeface="Calibri" panose="020F0502020204030204" pitchFamily="34" charset="0"/>
                              <a:cs typeface="Times New Roman" panose="02020603050405020304" pitchFamily="18" charset="0"/>
                            </a:rPr>
                            <m:t>𝜖</m:t>
                          </m:r>
                        </m:sub>
                      </m:sSub>
                      <m:r>
                        <a:rPr lang="en-US" sz="1800">
                          <a:effectLst/>
                          <a:latin typeface="Cambria Math" panose="02040503050406030204" pitchFamily="18" charset="0"/>
                          <a:ea typeface="Calibri" panose="020F0502020204030204" pitchFamily="34" charset="0"/>
                          <a:cs typeface="Times New Roman" panose="02020603050405020304" pitchFamily="18" charset="0"/>
                        </a:rPr>
                        <m:t>(</m:t>
                      </m:r>
                      <m:r>
                        <a:rPr lang="en-US" sz="1800" b="1" i="1">
                          <a:effectLst/>
                          <a:latin typeface="Cambria Math" panose="02040503050406030204" pitchFamily="18" charset="0"/>
                          <a:ea typeface="Calibri" panose="020F0502020204030204" pitchFamily="34" charset="0"/>
                          <a:cs typeface="Times New Roman" panose="02020603050405020304" pitchFamily="18" charset="0"/>
                        </a:rPr>
                        <m:t>𝒙</m:t>
                      </m:r>
                      <m:r>
                        <a:rPr lang="en-US" sz="1800">
                          <a:effectLst/>
                          <a:latin typeface="Cambria Math" panose="02040503050406030204" pitchFamily="18" charset="0"/>
                          <a:ea typeface="Calibri" panose="020F0502020204030204" pitchFamily="34" charset="0"/>
                          <a:cs typeface="Times New Roman" panose="02020603050405020304" pitchFamily="18" charset="0"/>
                        </a:rPr>
                        <m:t>)=</m:t>
                      </m:r>
                      <m:d>
                        <m:dPr>
                          <m:begChr m:val="{"/>
                          <m:endChr m:val=""/>
                          <m:ctrlPr>
                            <a:rPr lang="en-IN" sz="1800" i="1">
                              <a:effectLst/>
                              <a:latin typeface="Cambria Math" panose="02040503050406030204" pitchFamily="18" charset="0"/>
                              <a:ea typeface="Calibri" panose="020F0502020204030204" pitchFamily="34" charset="0"/>
                              <a:cs typeface="Times New Roman" panose="02020603050405020304" pitchFamily="18" charset="0"/>
                            </a:rPr>
                          </m:ctrlPr>
                        </m:dPr>
                        <m:e>
                          <m:m>
                            <m:mPr>
                              <m:plcHide m:val="on"/>
                              <m:mcs>
                                <m:mc>
                                  <m:mcPr>
                                    <m:count m:val="2"/>
                                    <m:mcJc m:val="center"/>
                                  </m:mcPr>
                                </m:mc>
                              </m:mcs>
                              <m:ctrlPr>
                                <a:rPr lang="en-IN" sz="1800" i="1">
                                  <a:effectLst/>
                                  <a:latin typeface="Cambria Math" panose="02040503050406030204" pitchFamily="18" charset="0"/>
                                  <a:ea typeface="Calibri" panose="020F0502020204030204" pitchFamily="34" charset="0"/>
                                  <a:cs typeface="Times New Roman" panose="02020603050405020304" pitchFamily="18" charset="0"/>
                                </a:rPr>
                              </m:ctrlPr>
                            </m:mPr>
                            <m:mr>
                              <m:e>
                                <m:r>
                                  <a:rPr lang="en-US" sz="1800">
                                    <a:effectLst/>
                                    <a:latin typeface="Cambria Math" panose="02040503050406030204" pitchFamily="18" charset="0"/>
                                    <a:ea typeface="Calibri" panose="020F0502020204030204" pitchFamily="34" charset="0"/>
                                    <a:cs typeface="Times New Roman" panose="02020603050405020304" pitchFamily="18" charset="0"/>
                                  </a:rPr>
                                  <m:t>1</m:t>
                                </m:r>
                                <m:r>
                                  <a:rPr lang="en-US" sz="1800" i="1">
                                    <a:effectLst/>
                                    <a:latin typeface="Cambria Math" panose="02040503050406030204" pitchFamily="18" charset="0"/>
                                    <a:ea typeface="Calibri" panose="020F0502020204030204" pitchFamily="34" charset="0"/>
                                    <a:cs typeface="Times New Roman" panose="02020603050405020304" pitchFamily="18" charset="0"/>
                                  </a:rPr>
                                  <m:t>−</m:t>
                                </m:r>
                                <m:r>
                                  <m:rPr>
                                    <m:sty m:val="p"/>
                                  </m:rPr>
                                  <a:rPr lang="en-US" sz="1800">
                                    <a:effectLst/>
                                    <a:latin typeface="Cambria Math" panose="02040503050406030204" pitchFamily="18" charset="0"/>
                                    <a:ea typeface="Calibri" panose="020F0502020204030204" pitchFamily="34" charset="0"/>
                                    <a:cs typeface="Times New Roman" panose="02020603050405020304" pitchFamily="18" charset="0"/>
                                  </a:rPr>
                                  <m:t>cos</m:t>
                                </m:r>
                                <m:r>
                                  <a:rPr lang="en-US" sz="1800">
                                    <a:effectLst/>
                                    <a:latin typeface="Cambria Math" panose="02040503050406030204" pitchFamily="18" charset="0"/>
                                    <a:ea typeface="Calibri" panose="020F0502020204030204" pitchFamily="34" charset="0"/>
                                    <a:cs typeface="Times New Roman" panose="02020603050405020304" pitchFamily="18" charset="0"/>
                                  </a:rPr>
                                  <m:t>⁡[</m:t>
                                </m:r>
                                <m:r>
                                  <a:rPr lang="en-US" sz="1800" i="1">
                                    <a:effectLst/>
                                    <a:latin typeface="Cambria Math" panose="02040503050406030204" pitchFamily="18" charset="0"/>
                                    <a:ea typeface="Calibri" panose="020F0502020204030204" pitchFamily="34" charset="0"/>
                                    <a:cs typeface="Times New Roman" panose="02020603050405020304" pitchFamily="18" charset="0"/>
                                  </a:rPr>
                                  <m:t>𝑑</m:t>
                                </m:r>
                                <m:r>
                                  <a:rPr lang="en-US" sz="1800">
                                    <a:effectLst/>
                                    <a:latin typeface="Cambria Math" panose="02040503050406030204" pitchFamily="18" charset="0"/>
                                    <a:ea typeface="Calibri" panose="020F0502020204030204" pitchFamily="34" charset="0"/>
                                    <a:cs typeface="Times New Roman" panose="02020603050405020304" pitchFamily="18" charset="0"/>
                                  </a:rPr>
                                  <m:t>(</m:t>
                                </m:r>
                                <m:r>
                                  <a:rPr lang="en-US" sz="1800" b="1" i="1">
                                    <a:effectLst/>
                                    <a:latin typeface="Cambria Math" panose="02040503050406030204" pitchFamily="18" charset="0"/>
                                    <a:ea typeface="Calibri" panose="020F0502020204030204" pitchFamily="34" charset="0"/>
                                    <a:cs typeface="Times New Roman" panose="02020603050405020304" pitchFamily="18" charset="0"/>
                                  </a:rPr>
                                  <m:t>𝒙</m:t>
                                </m:r>
                                <m:r>
                                  <a:rPr lang="en-US" sz="1800">
                                    <a:effectLst/>
                                    <a:latin typeface="Cambria Math" panose="02040503050406030204" pitchFamily="18" charset="0"/>
                                    <a:ea typeface="Calibri" panose="020F0502020204030204" pitchFamily="34" charset="0"/>
                                    <a:cs typeface="Times New Roman" panose="02020603050405020304" pitchFamily="18" charset="0"/>
                                  </a:rPr>
                                  <m:t>)</m:t>
                                </m:r>
                                <m:r>
                                  <a:rPr lang="en-US" sz="1800" i="1">
                                    <a:effectLst/>
                                    <a:latin typeface="Cambria Math" panose="02040503050406030204" pitchFamily="18" charset="0"/>
                                    <a:ea typeface="Calibri" panose="020F0502020204030204" pitchFamily="34" charset="0"/>
                                    <a:cs typeface="Times New Roman" panose="02020603050405020304" pitchFamily="18" charset="0"/>
                                  </a:rPr>
                                  <m:t>𝜋</m:t>
                                </m:r>
                                <m:r>
                                  <a:rPr lang="en-US" sz="1800">
                                    <a:effectLst/>
                                    <a:latin typeface="Cambria Math" panose="02040503050406030204" pitchFamily="18" charset="0"/>
                                    <a:ea typeface="Calibri" panose="020F0502020204030204" pitchFamily="34" charset="0"/>
                                    <a:cs typeface="Times New Roman" panose="02020603050405020304" pitchFamily="18" charset="0"/>
                                  </a:rPr>
                                  <m:t>/</m:t>
                                </m:r>
                                <m:r>
                                  <a:rPr lang="en-US" sz="1800" i="1">
                                    <a:effectLst/>
                                    <a:latin typeface="Cambria Math" panose="02040503050406030204" pitchFamily="18" charset="0"/>
                                    <a:ea typeface="Calibri" panose="020F0502020204030204" pitchFamily="34" charset="0"/>
                                    <a:cs typeface="Times New Roman" panose="02020603050405020304" pitchFamily="18" charset="0"/>
                                  </a:rPr>
                                  <m:t>𝜖</m:t>
                                </m:r>
                                <m:r>
                                  <a:rPr lang="en-US" sz="1800">
                                    <a:effectLst/>
                                    <a:latin typeface="Cambria Math" panose="02040503050406030204" pitchFamily="18" charset="0"/>
                                    <a:ea typeface="Calibri" panose="020F0502020204030204" pitchFamily="34" charset="0"/>
                                    <a:cs typeface="Times New Roman" panose="02020603050405020304" pitchFamily="18" charset="0"/>
                                  </a:rPr>
                                  <m:t>]</m:t>
                                </m:r>
                              </m:e>
                              <m:e>
                                <m:r>
                                  <m:rPr>
                                    <m:nor/>
                                  </m:rPr>
                                  <a:rPr lang="en-US" sz="1800" i="1">
                                    <a:effectLst/>
                                    <a:latin typeface="Times New Roman" panose="02020603050405020304" pitchFamily="18" charset="0"/>
                                    <a:ea typeface="Calibri" panose="020F0502020204030204" pitchFamily="34" charset="0"/>
                                    <a:cs typeface="Times New Roman" panose="02020603050405020304" pitchFamily="18" charset="0"/>
                                  </a:rPr>
                                  <m:t> </m:t>
                                </m:r>
                                <m:r>
                                  <m:rPr>
                                    <m:nor/>
                                  </m:rPr>
                                  <a:rPr lang="en-US" sz="1800">
                                    <a:effectLst/>
                                    <a:latin typeface="Times New Roman" panose="02020603050405020304" pitchFamily="18" charset="0"/>
                                    <a:ea typeface="Calibri" panose="020F0502020204030204" pitchFamily="34" charset="0"/>
                                    <a:cs typeface="Times New Roman" panose="02020603050405020304" pitchFamily="18" charset="0"/>
                                  </a:rPr>
                                  <m:t>if</m:t>
                                </m:r>
                                <m:r>
                                  <m:rPr>
                                    <m:nor/>
                                  </m:rPr>
                                  <a:rPr lang="en-US" sz="1800" i="1">
                                    <a:effectLst/>
                                    <a:latin typeface="Times New Roman" panose="02020603050405020304" pitchFamily="18" charset="0"/>
                                    <a:ea typeface="Calibri" panose="020F0502020204030204" pitchFamily="34" charset="0"/>
                                    <a:cs typeface="Times New Roman" panose="02020603050405020304" pitchFamily="18" charset="0"/>
                                  </a:rPr>
                                  <m:t> </m:t>
                                </m:r>
                                <m:box>
                                  <m:boxPr>
                                    <m:ctrlPr>
                                      <a:rPr lang="en-IN" sz="1800" i="1">
                                        <a:effectLst/>
                                        <a:latin typeface="Cambria Math" panose="02040503050406030204" pitchFamily="18" charset="0"/>
                                        <a:ea typeface="Calibri" panose="020F0502020204030204" pitchFamily="34" charset="0"/>
                                        <a:cs typeface="Times New Roman" panose="02020603050405020304" pitchFamily="18" charset="0"/>
                                      </a:rPr>
                                    </m:ctrlPr>
                                  </m:boxPr>
                                  <m:e>
                                    <m:r>
                                      <a:rPr lang="en-US" sz="1800">
                                        <a:effectLst/>
                                        <a:latin typeface="Cambria Math" panose="02040503050406030204" pitchFamily="18" charset="0"/>
                                        <a:ea typeface="Calibri" panose="020F0502020204030204" pitchFamily="34" charset="0"/>
                                        <a:cs typeface="Times New Roman" panose="02020603050405020304" pitchFamily="18" charset="0"/>
                                      </a:rPr>
                                      <m:t> </m:t>
                                    </m:r>
                                  </m:e>
                                </m:box>
                                <m:r>
                                  <a:rPr lang="en-US" sz="1800" i="1">
                                    <a:effectLst/>
                                    <a:latin typeface="Cambria Math" panose="02040503050406030204" pitchFamily="18" charset="0"/>
                                    <a:ea typeface="Calibri" panose="020F0502020204030204" pitchFamily="34" charset="0"/>
                                    <a:cs typeface="Times New Roman" panose="02020603050405020304" pitchFamily="18" charset="0"/>
                                  </a:rPr>
                                  <m:t>𝑑</m:t>
                                </m:r>
                                <m:r>
                                  <a:rPr lang="en-US" sz="1800">
                                    <a:effectLst/>
                                    <a:latin typeface="Cambria Math" panose="02040503050406030204" pitchFamily="18" charset="0"/>
                                    <a:ea typeface="Calibri" panose="020F0502020204030204" pitchFamily="34" charset="0"/>
                                    <a:cs typeface="Times New Roman" panose="02020603050405020304" pitchFamily="18" charset="0"/>
                                  </a:rPr>
                                  <m:t>(</m:t>
                                </m:r>
                                <m:r>
                                  <a:rPr lang="en-US" sz="1800" b="1" i="1">
                                    <a:effectLst/>
                                    <a:latin typeface="Cambria Math" panose="02040503050406030204" pitchFamily="18" charset="0"/>
                                    <a:ea typeface="Calibri" panose="020F0502020204030204" pitchFamily="34" charset="0"/>
                                    <a:cs typeface="Times New Roman" panose="02020603050405020304" pitchFamily="18" charset="0"/>
                                  </a:rPr>
                                  <m:t>𝒙</m:t>
                                </m:r>
                                <m:r>
                                  <a:rPr lang="en-US" sz="1800">
                                    <a:effectLst/>
                                    <a:latin typeface="Cambria Math" panose="02040503050406030204" pitchFamily="18" charset="0"/>
                                    <a:ea typeface="Calibri" panose="020F0502020204030204" pitchFamily="34" charset="0"/>
                                    <a:cs typeface="Times New Roman" panose="02020603050405020304" pitchFamily="18" charset="0"/>
                                  </a:rPr>
                                  <m:t>)&lt;</m:t>
                                </m:r>
                                <m:r>
                                  <a:rPr lang="en-US" sz="1800" i="1">
                                    <a:effectLst/>
                                    <a:latin typeface="Cambria Math" panose="02040503050406030204" pitchFamily="18" charset="0"/>
                                    <a:ea typeface="Calibri" panose="020F0502020204030204" pitchFamily="34" charset="0"/>
                                    <a:cs typeface="Times New Roman" panose="02020603050405020304" pitchFamily="18" charset="0"/>
                                  </a:rPr>
                                  <m:t>𝜖</m:t>
                                </m:r>
                              </m:e>
                            </m:mr>
                            <m:mr>
                              <m:e>
                                <m:r>
                                  <a:rPr lang="en-US" sz="1800">
                                    <a:effectLst/>
                                    <a:latin typeface="Cambria Math" panose="02040503050406030204" pitchFamily="18" charset="0"/>
                                    <a:ea typeface="Calibri" panose="020F0502020204030204" pitchFamily="34" charset="0"/>
                                    <a:cs typeface="Times New Roman" panose="02020603050405020304" pitchFamily="18" charset="0"/>
                                  </a:rPr>
                                  <m:t>1</m:t>
                                </m:r>
                              </m:e>
                              <m:e>
                                <m:r>
                                  <m:rPr>
                                    <m:nor/>
                                  </m:rPr>
                                  <a:rPr lang="en-US" sz="1800" i="1">
                                    <a:effectLst/>
                                    <a:latin typeface="Times New Roman" panose="02020603050405020304" pitchFamily="18" charset="0"/>
                                    <a:ea typeface="Calibri" panose="020F0502020204030204" pitchFamily="34" charset="0"/>
                                    <a:cs typeface="Times New Roman" panose="02020603050405020304" pitchFamily="18" charset="0"/>
                                  </a:rPr>
                                  <m:t> </m:t>
                                </m:r>
                                <m:r>
                                  <m:rPr>
                                    <m:nor/>
                                  </m:rPr>
                                  <a:rPr lang="en-US" sz="1800">
                                    <a:effectLst/>
                                    <a:latin typeface="Times New Roman" panose="02020603050405020304" pitchFamily="18" charset="0"/>
                                    <a:ea typeface="Calibri" panose="020F0502020204030204" pitchFamily="34" charset="0"/>
                                    <a:cs typeface="Times New Roman" panose="02020603050405020304" pitchFamily="18" charset="0"/>
                                  </a:rPr>
                                  <m:t>if</m:t>
                                </m:r>
                                <m:r>
                                  <m:rPr>
                                    <m:nor/>
                                  </m:rPr>
                                  <a:rPr lang="en-US" sz="1800" i="1">
                                    <a:effectLst/>
                                    <a:latin typeface="Times New Roman" panose="02020603050405020304" pitchFamily="18" charset="0"/>
                                    <a:ea typeface="Calibri" panose="020F0502020204030204" pitchFamily="34" charset="0"/>
                                    <a:cs typeface="Times New Roman" panose="02020603050405020304" pitchFamily="18" charset="0"/>
                                  </a:rPr>
                                  <m:t> </m:t>
                                </m:r>
                                <m:r>
                                  <a:rPr lang="en-US" sz="1800" i="1">
                                    <a:effectLst/>
                                    <a:latin typeface="Cambria Math" panose="02040503050406030204" pitchFamily="18" charset="0"/>
                                    <a:ea typeface="Calibri" panose="020F0502020204030204" pitchFamily="34" charset="0"/>
                                    <a:cs typeface="Times New Roman" panose="02020603050405020304" pitchFamily="18" charset="0"/>
                                  </a:rPr>
                                  <m:t>𝑑</m:t>
                                </m:r>
                                <m:r>
                                  <a:rPr lang="en-US" sz="1800">
                                    <a:effectLst/>
                                    <a:latin typeface="Cambria Math" panose="02040503050406030204" pitchFamily="18" charset="0"/>
                                    <a:ea typeface="Calibri" panose="020F0502020204030204" pitchFamily="34" charset="0"/>
                                    <a:cs typeface="Times New Roman" panose="02020603050405020304" pitchFamily="18" charset="0"/>
                                  </a:rPr>
                                  <m:t>(</m:t>
                                </m:r>
                                <m:r>
                                  <a:rPr lang="en-US" sz="1800" b="1" i="1">
                                    <a:effectLst/>
                                    <a:latin typeface="Cambria Math" panose="02040503050406030204" pitchFamily="18" charset="0"/>
                                    <a:ea typeface="Calibri" panose="020F0502020204030204" pitchFamily="34" charset="0"/>
                                    <a:cs typeface="Times New Roman" panose="02020603050405020304" pitchFamily="18" charset="0"/>
                                  </a:rPr>
                                  <m:t>𝒙</m:t>
                                </m:r>
                                <m:r>
                                  <a:rPr lang="en-US" sz="1800">
                                    <a:effectLst/>
                                    <a:latin typeface="Cambria Math" panose="02040503050406030204" pitchFamily="18" charset="0"/>
                                    <a:ea typeface="Calibri" panose="020F0502020204030204" pitchFamily="34" charset="0"/>
                                    <a:cs typeface="Times New Roman" panose="02020603050405020304" pitchFamily="18" charset="0"/>
                                  </a:rPr>
                                  <m:t>)≥</m:t>
                                </m:r>
                                <m:r>
                                  <a:rPr lang="en-US" sz="1800" i="1">
                                    <a:effectLst/>
                                    <a:latin typeface="Cambria Math" panose="02040503050406030204" pitchFamily="18" charset="0"/>
                                    <a:ea typeface="Calibri" panose="020F0502020204030204" pitchFamily="34" charset="0"/>
                                    <a:cs typeface="Times New Roman" panose="02020603050405020304" pitchFamily="18" charset="0"/>
                                  </a:rPr>
                                  <m:t>𝜖</m:t>
                                </m:r>
                              </m:e>
                            </m:mr>
                          </m:m>
                        </m:e>
                      </m:d>
                    </m:oMath>
                  </m:oMathPara>
                </a14:m>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p>
                <a:pPr>
                  <a:spcAft>
                    <a:spcPts val="1200"/>
                  </a:spcAft>
                </a:pPr>
                <a14:m>
                  <m:oMathPara xmlns:m="http://schemas.openxmlformats.org/officeDocument/2006/math">
                    <m:oMathParaPr>
                      <m:jc m:val="centerGroup"/>
                    </m:oMathParaPr>
                    <m:oMath xmlns:m="http://schemas.openxmlformats.org/officeDocument/2006/math">
                      <m:m>
                        <m:mPr>
                          <m:plcHide m:val="on"/>
                          <m:mcs>
                            <m:mc>
                              <m:mcPr>
                                <m:count m:val="2"/>
                                <m:mcJc m:val="center"/>
                              </m:mcPr>
                            </m:mc>
                          </m:mcs>
                          <m:ctrlPr>
                            <a:rPr lang="en-IN" sz="1800" i="1" smtClean="0">
                              <a:effectLst/>
                              <a:latin typeface="Cambria Math" panose="02040503050406030204" pitchFamily="18" charset="0"/>
                              <a:ea typeface="Calibri" panose="020F0502020204030204" pitchFamily="34" charset="0"/>
                              <a:cs typeface="Times New Roman" panose="02020603050405020304" pitchFamily="18" charset="0"/>
                            </a:rPr>
                          </m:ctrlPr>
                        </m:mPr>
                        <m:mr>
                          <m:e/>
                          <m:e>
                            <m:sSub>
                              <m:sSubPr>
                                <m:ctrlPr>
                                  <a:rPr lang="en-IN"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800" b="1" i="1">
                                    <a:effectLst/>
                                    <a:latin typeface="Cambria Math" panose="02040503050406030204" pitchFamily="18" charset="0"/>
                                    <a:ea typeface="Calibri" panose="020F0502020204030204" pitchFamily="34" charset="0"/>
                                    <a:cs typeface="Times New Roman" panose="02020603050405020304" pitchFamily="18" charset="0"/>
                                  </a:rPr>
                                  <m:t>𝒖</m:t>
                                </m:r>
                              </m:e>
                              <m:sub>
                                <m:r>
                                  <a:rPr lang="en-US" sz="1800" i="1">
                                    <a:effectLst/>
                                    <a:latin typeface="Cambria Math" panose="02040503050406030204" pitchFamily="18" charset="0"/>
                                    <a:ea typeface="Calibri" panose="020F0502020204030204" pitchFamily="34" charset="0"/>
                                    <a:cs typeface="Times New Roman" panose="02020603050405020304" pitchFamily="18" charset="0"/>
                                  </a:rPr>
                                  <m:t>𝑁𝑁</m:t>
                                </m:r>
                              </m:sub>
                            </m:sSub>
                            <m:r>
                              <a:rPr lang="en-US" sz="1800">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IN"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800" b="1" i="1">
                                    <a:effectLst/>
                                    <a:latin typeface="Cambria Math" panose="02040503050406030204" pitchFamily="18" charset="0"/>
                                    <a:ea typeface="Calibri" panose="020F0502020204030204" pitchFamily="34" charset="0"/>
                                    <a:cs typeface="Times New Roman" panose="02020603050405020304" pitchFamily="18" charset="0"/>
                                  </a:rPr>
                                  <m:t>𝒖</m:t>
                                </m:r>
                              </m:e>
                              <m:sub>
                                <m:r>
                                  <a:rPr lang="en-US" sz="1800" i="1">
                                    <a:effectLst/>
                                    <a:latin typeface="Cambria Math" panose="02040503050406030204" pitchFamily="18" charset="0"/>
                                    <a:ea typeface="Calibri" panose="020F0502020204030204" pitchFamily="34" charset="0"/>
                                    <a:cs typeface="Times New Roman" panose="02020603050405020304" pitchFamily="18" charset="0"/>
                                  </a:rPr>
                                  <m:t>𝑏𝑐</m:t>
                                </m:r>
                              </m:sub>
                            </m:sSub>
                            <m:d>
                              <m:dPr>
                                <m:begChr m:val="["/>
                                <m:endChr m:val="]"/>
                                <m:ctrlPr>
                                  <a:rPr lang="en-IN" sz="1800" i="1">
                                    <a:effectLst/>
                                    <a:latin typeface="Cambria Math" panose="02040503050406030204" pitchFamily="18" charset="0"/>
                                    <a:ea typeface="Calibri" panose="020F0502020204030204" pitchFamily="34" charset="0"/>
                                    <a:cs typeface="Times New Roman" panose="02020603050405020304" pitchFamily="18" charset="0"/>
                                  </a:rPr>
                                </m:ctrlPr>
                              </m:dPr>
                              <m:e>
                                <m:r>
                                  <a:rPr lang="en-US" sz="1800">
                                    <a:effectLst/>
                                    <a:latin typeface="Cambria Math" panose="02040503050406030204" pitchFamily="18" charset="0"/>
                                    <a:ea typeface="Calibri" panose="020F0502020204030204" pitchFamily="34" charset="0"/>
                                    <a:cs typeface="Times New Roman" panose="02020603050405020304" pitchFamily="18" charset="0"/>
                                  </a:rPr>
                                  <m:t>1</m:t>
                                </m:r>
                                <m:r>
                                  <a:rPr lang="en-US" sz="1800"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IN"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800" i="1">
                                        <a:effectLst/>
                                        <a:latin typeface="Cambria Math" panose="02040503050406030204" pitchFamily="18" charset="0"/>
                                        <a:ea typeface="Calibri" panose="020F0502020204030204" pitchFamily="34" charset="0"/>
                                        <a:cs typeface="Times New Roman" panose="02020603050405020304" pitchFamily="18" charset="0"/>
                                      </a:rPr>
                                      <m:t>𝐻</m:t>
                                    </m:r>
                                  </m:e>
                                  <m:sub>
                                    <m:r>
                                      <a:rPr lang="en-US" sz="1800" i="1">
                                        <a:effectLst/>
                                        <a:latin typeface="Cambria Math" panose="02040503050406030204" pitchFamily="18" charset="0"/>
                                        <a:ea typeface="Calibri" panose="020F0502020204030204" pitchFamily="34" charset="0"/>
                                        <a:cs typeface="Times New Roman" panose="02020603050405020304" pitchFamily="18" charset="0"/>
                                      </a:rPr>
                                      <m:t>𝜖</m:t>
                                    </m:r>
                                  </m:sub>
                                </m:sSub>
                                <m:r>
                                  <a:rPr lang="en-US" sz="1800">
                                    <a:effectLst/>
                                    <a:latin typeface="Cambria Math" panose="02040503050406030204" pitchFamily="18" charset="0"/>
                                    <a:ea typeface="Calibri" panose="020F0502020204030204" pitchFamily="34" charset="0"/>
                                    <a:cs typeface="Times New Roman" panose="02020603050405020304" pitchFamily="18" charset="0"/>
                                  </a:rPr>
                                  <m:t>(</m:t>
                                </m:r>
                                <m:r>
                                  <a:rPr lang="en-US" sz="1800" b="1" i="1">
                                    <a:effectLst/>
                                    <a:latin typeface="Cambria Math" panose="02040503050406030204" pitchFamily="18" charset="0"/>
                                    <a:ea typeface="Calibri" panose="020F0502020204030204" pitchFamily="34" charset="0"/>
                                    <a:cs typeface="Times New Roman" panose="02020603050405020304" pitchFamily="18" charset="0"/>
                                  </a:rPr>
                                  <m:t>𝒙</m:t>
                                </m:r>
                                <m:r>
                                  <a:rPr lang="en-US" sz="1800">
                                    <a:effectLst/>
                                    <a:latin typeface="Cambria Math" panose="02040503050406030204" pitchFamily="18" charset="0"/>
                                    <a:ea typeface="Calibri" panose="020F0502020204030204" pitchFamily="34" charset="0"/>
                                    <a:cs typeface="Times New Roman" panose="02020603050405020304" pitchFamily="18" charset="0"/>
                                  </a:rPr>
                                  <m:t>)</m:t>
                                </m:r>
                              </m:e>
                            </m:d>
                            <m:r>
                              <a:rPr lang="en-US" sz="1800">
                                <a:effectLst/>
                                <a:latin typeface="Cambria Math" panose="02040503050406030204" pitchFamily="18" charset="0"/>
                                <a:ea typeface="Calibri" panose="020F0502020204030204" pitchFamily="34" charset="0"/>
                                <a:cs typeface="Times New Roman" panose="02020603050405020304" pitchFamily="18" charset="0"/>
                              </a:rPr>
                              <m:t>+</m:t>
                            </m:r>
                            <m:r>
                              <a:rPr lang="en-US" sz="1800" b="1" i="1">
                                <a:effectLst/>
                                <a:latin typeface="Cambria Math" panose="02040503050406030204" pitchFamily="18" charset="0"/>
                                <a:ea typeface="Calibri" panose="020F0502020204030204" pitchFamily="34" charset="0"/>
                                <a:cs typeface="Times New Roman" panose="02020603050405020304" pitchFamily="18" charset="0"/>
                              </a:rPr>
                              <m:t>𝒖</m:t>
                            </m:r>
                            <m:sSub>
                              <m:sSubPr>
                                <m:ctrlPr>
                                  <a:rPr lang="en-IN"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800" i="1">
                                    <a:effectLst/>
                                    <a:latin typeface="Cambria Math" panose="02040503050406030204" pitchFamily="18" charset="0"/>
                                    <a:ea typeface="Calibri" panose="020F0502020204030204" pitchFamily="34" charset="0"/>
                                    <a:cs typeface="Times New Roman" panose="02020603050405020304" pitchFamily="18" charset="0"/>
                                  </a:rPr>
                                  <m:t>𝐻</m:t>
                                </m:r>
                              </m:e>
                              <m:sub>
                                <m:r>
                                  <a:rPr lang="en-US" sz="1800" i="1">
                                    <a:effectLst/>
                                    <a:latin typeface="Cambria Math" panose="02040503050406030204" pitchFamily="18" charset="0"/>
                                    <a:ea typeface="Calibri" panose="020F0502020204030204" pitchFamily="34" charset="0"/>
                                    <a:cs typeface="Times New Roman" panose="02020603050405020304" pitchFamily="18" charset="0"/>
                                  </a:rPr>
                                  <m:t>𝜖</m:t>
                                </m:r>
                              </m:sub>
                            </m:sSub>
                            <m:r>
                              <a:rPr lang="en-US" sz="1800">
                                <a:effectLst/>
                                <a:latin typeface="Cambria Math" panose="02040503050406030204" pitchFamily="18" charset="0"/>
                                <a:ea typeface="Calibri" panose="020F0502020204030204" pitchFamily="34" charset="0"/>
                                <a:cs typeface="Times New Roman" panose="02020603050405020304" pitchFamily="18" charset="0"/>
                              </a:rPr>
                              <m:t>(</m:t>
                            </m:r>
                            <m:r>
                              <a:rPr lang="en-US" sz="1800" b="1" i="1">
                                <a:effectLst/>
                                <a:latin typeface="Cambria Math" panose="02040503050406030204" pitchFamily="18" charset="0"/>
                                <a:ea typeface="Calibri" panose="020F0502020204030204" pitchFamily="34" charset="0"/>
                                <a:cs typeface="Times New Roman" panose="02020603050405020304" pitchFamily="18" charset="0"/>
                              </a:rPr>
                              <m:t>𝒙</m:t>
                            </m:r>
                            <m:r>
                              <a:rPr lang="en-US" sz="1800">
                                <a:effectLst/>
                                <a:latin typeface="Cambria Math" panose="02040503050406030204" pitchFamily="18" charset="0"/>
                                <a:ea typeface="Calibri" panose="020F0502020204030204" pitchFamily="34" charset="0"/>
                                <a:cs typeface="Times New Roman" panose="02020603050405020304" pitchFamily="18" charset="0"/>
                              </a:rPr>
                              <m:t>)</m:t>
                            </m:r>
                          </m:e>
                        </m:mr>
                        <m:mr>
                          <m:e/>
                          <m:e>
                            <m:sSub>
                              <m:sSubPr>
                                <m:ctrlPr>
                                  <a:rPr lang="en-IN"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800" i="1">
                                    <a:effectLst/>
                                    <a:latin typeface="Cambria Math" panose="02040503050406030204" pitchFamily="18" charset="0"/>
                                    <a:ea typeface="Calibri" panose="020F0502020204030204" pitchFamily="34" charset="0"/>
                                    <a:cs typeface="Times New Roman" panose="02020603050405020304" pitchFamily="18" charset="0"/>
                                  </a:rPr>
                                  <m:t>𝑝</m:t>
                                </m:r>
                              </m:e>
                              <m:sub>
                                <m:r>
                                  <a:rPr lang="en-US" sz="1800" i="1">
                                    <a:effectLst/>
                                    <a:latin typeface="Cambria Math" panose="02040503050406030204" pitchFamily="18" charset="0"/>
                                    <a:ea typeface="Calibri" panose="020F0502020204030204" pitchFamily="34" charset="0"/>
                                    <a:cs typeface="Times New Roman" panose="02020603050405020304" pitchFamily="18" charset="0"/>
                                  </a:rPr>
                                  <m:t>𝑁𝑁</m:t>
                                </m:r>
                              </m:sub>
                            </m:sSub>
                            <m:r>
                              <a:rPr lang="en-US" sz="1800">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IN"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800" i="1">
                                    <a:effectLst/>
                                    <a:latin typeface="Cambria Math" panose="02040503050406030204" pitchFamily="18" charset="0"/>
                                    <a:ea typeface="Calibri" panose="020F0502020204030204" pitchFamily="34" charset="0"/>
                                    <a:cs typeface="Times New Roman" panose="02020603050405020304" pitchFamily="18" charset="0"/>
                                  </a:rPr>
                                  <m:t>𝑝</m:t>
                                </m:r>
                              </m:e>
                              <m:sub>
                                <m:r>
                                  <a:rPr lang="en-US" sz="1800" i="1">
                                    <a:effectLst/>
                                    <a:latin typeface="Cambria Math" panose="02040503050406030204" pitchFamily="18" charset="0"/>
                                    <a:ea typeface="Calibri" panose="020F0502020204030204" pitchFamily="34" charset="0"/>
                                    <a:cs typeface="Times New Roman" panose="02020603050405020304" pitchFamily="18" charset="0"/>
                                  </a:rPr>
                                  <m:t>𝑏𝑐</m:t>
                                </m:r>
                              </m:sub>
                            </m:sSub>
                            <m:d>
                              <m:dPr>
                                <m:begChr m:val="["/>
                                <m:endChr m:val="]"/>
                                <m:ctrlPr>
                                  <a:rPr lang="en-IN" sz="1800" i="1">
                                    <a:effectLst/>
                                    <a:latin typeface="Cambria Math" panose="02040503050406030204" pitchFamily="18" charset="0"/>
                                    <a:ea typeface="Calibri" panose="020F0502020204030204" pitchFamily="34" charset="0"/>
                                    <a:cs typeface="Times New Roman" panose="02020603050405020304" pitchFamily="18" charset="0"/>
                                  </a:rPr>
                                </m:ctrlPr>
                              </m:dPr>
                              <m:e>
                                <m:r>
                                  <a:rPr lang="en-US" sz="1800">
                                    <a:effectLst/>
                                    <a:latin typeface="Cambria Math" panose="02040503050406030204" pitchFamily="18" charset="0"/>
                                    <a:ea typeface="Calibri" panose="020F0502020204030204" pitchFamily="34" charset="0"/>
                                    <a:cs typeface="Times New Roman" panose="02020603050405020304" pitchFamily="18" charset="0"/>
                                  </a:rPr>
                                  <m:t>1</m:t>
                                </m:r>
                                <m:r>
                                  <a:rPr lang="en-US" sz="1800"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IN"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800" i="1">
                                        <a:effectLst/>
                                        <a:latin typeface="Cambria Math" panose="02040503050406030204" pitchFamily="18" charset="0"/>
                                        <a:ea typeface="Calibri" panose="020F0502020204030204" pitchFamily="34" charset="0"/>
                                        <a:cs typeface="Times New Roman" panose="02020603050405020304" pitchFamily="18" charset="0"/>
                                      </a:rPr>
                                      <m:t>𝐻</m:t>
                                    </m:r>
                                  </m:e>
                                  <m:sub>
                                    <m:r>
                                      <a:rPr lang="en-US" sz="1800" i="1">
                                        <a:effectLst/>
                                        <a:latin typeface="Cambria Math" panose="02040503050406030204" pitchFamily="18" charset="0"/>
                                        <a:ea typeface="Calibri" panose="020F0502020204030204" pitchFamily="34" charset="0"/>
                                        <a:cs typeface="Times New Roman" panose="02020603050405020304" pitchFamily="18" charset="0"/>
                                      </a:rPr>
                                      <m:t>𝜖</m:t>
                                    </m:r>
                                  </m:sub>
                                </m:sSub>
                                <m:r>
                                  <a:rPr lang="en-US" sz="1800">
                                    <a:effectLst/>
                                    <a:latin typeface="Cambria Math" panose="02040503050406030204" pitchFamily="18" charset="0"/>
                                    <a:ea typeface="Calibri" panose="020F0502020204030204" pitchFamily="34" charset="0"/>
                                    <a:cs typeface="Times New Roman" panose="02020603050405020304" pitchFamily="18" charset="0"/>
                                  </a:rPr>
                                  <m:t>(</m:t>
                                </m:r>
                                <m:r>
                                  <a:rPr lang="en-US" sz="1800" b="1" i="1">
                                    <a:effectLst/>
                                    <a:latin typeface="Cambria Math" panose="02040503050406030204" pitchFamily="18" charset="0"/>
                                    <a:ea typeface="Calibri" panose="020F0502020204030204" pitchFamily="34" charset="0"/>
                                    <a:cs typeface="Times New Roman" panose="02020603050405020304" pitchFamily="18" charset="0"/>
                                  </a:rPr>
                                  <m:t>𝒙</m:t>
                                </m:r>
                                <m:r>
                                  <a:rPr lang="en-US" sz="1800">
                                    <a:effectLst/>
                                    <a:latin typeface="Cambria Math" panose="02040503050406030204" pitchFamily="18" charset="0"/>
                                    <a:ea typeface="Calibri" panose="020F0502020204030204" pitchFamily="34" charset="0"/>
                                    <a:cs typeface="Times New Roman" panose="02020603050405020304" pitchFamily="18" charset="0"/>
                                  </a:rPr>
                                  <m:t>)</m:t>
                                </m:r>
                              </m:e>
                            </m:d>
                            <m:r>
                              <a:rPr lang="en-US" sz="1800">
                                <a:effectLst/>
                                <a:latin typeface="Cambria Math" panose="02040503050406030204" pitchFamily="18" charset="0"/>
                                <a:ea typeface="Calibri" panose="020F0502020204030204" pitchFamily="34" charset="0"/>
                                <a:cs typeface="Times New Roman" panose="02020603050405020304" pitchFamily="18" charset="0"/>
                              </a:rPr>
                              <m:t>+</m:t>
                            </m:r>
                            <m:r>
                              <a:rPr lang="en-US" sz="1800" i="1">
                                <a:effectLst/>
                                <a:latin typeface="Cambria Math" panose="02040503050406030204" pitchFamily="18" charset="0"/>
                                <a:ea typeface="Calibri" panose="020F0502020204030204" pitchFamily="34" charset="0"/>
                                <a:cs typeface="Times New Roman" panose="02020603050405020304" pitchFamily="18" charset="0"/>
                              </a:rPr>
                              <m:t>𝑝</m:t>
                            </m:r>
                            <m:sSub>
                              <m:sSubPr>
                                <m:ctrlPr>
                                  <a:rPr lang="en-IN"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800" i="1">
                                    <a:effectLst/>
                                    <a:latin typeface="Cambria Math" panose="02040503050406030204" pitchFamily="18" charset="0"/>
                                    <a:ea typeface="Calibri" panose="020F0502020204030204" pitchFamily="34" charset="0"/>
                                    <a:cs typeface="Times New Roman" panose="02020603050405020304" pitchFamily="18" charset="0"/>
                                  </a:rPr>
                                  <m:t>𝐻</m:t>
                                </m:r>
                              </m:e>
                              <m:sub>
                                <m:r>
                                  <a:rPr lang="en-US" sz="1800" i="1">
                                    <a:effectLst/>
                                    <a:latin typeface="Cambria Math" panose="02040503050406030204" pitchFamily="18" charset="0"/>
                                    <a:ea typeface="Calibri" panose="020F0502020204030204" pitchFamily="34" charset="0"/>
                                    <a:cs typeface="Times New Roman" panose="02020603050405020304" pitchFamily="18" charset="0"/>
                                  </a:rPr>
                                  <m:t>𝜖</m:t>
                                </m:r>
                              </m:sub>
                            </m:sSub>
                            <m:r>
                              <a:rPr lang="en-US" sz="1800">
                                <a:effectLst/>
                                <a:latin typeface="Cambria Math" panose="02040503050406030204" pitchFamily="18" charset="0"/>
                                <a:ea typeface="Calibri" panose="020F0502020204030204" pitchFamily="34" charset="0"/>
                                <a:cs typeface="Times New Roman" panose="02020603050405020304" pitchFamily="18" charset="0"/>
                              </a:rPr>
                              <m:t>(</m:t>
                            </m:r>
                            <m:r>
                              <a:rPr lang="en-US" sz="1800" b="1" i="1">
                                <a:effectLst/>
                                <a:latin typeface="Cambria Math" panose="02040503050406030204" pitchFamily="18" charset="0"/>
                                <a:ea typeface="Calibri" panose="020F0502020204030204" pitchFamily="34" charset="0"/>
                                <a:cs typeface="Times New Roman" panose="02020603050405020304" pitchFamily="18" charset="0"/>
                              </a:rPr>
                              <m:t>𝒙</m:t>
                            </m:r>
                            <m:r>
                              <a:rPr lang="en-US" sz="1800">
                                <a:effectLst/>
                                <a:latin typeface="Cambria Math" panose="02040503050406030204" pitchFamily="18" charset="0"/>
                                <a:ea typeface="Calibri" panose="020F0502020204030204" pitchFamily="34" charset="0"/>
                                <a:cs typeface="Times New Roman" panose="02020603050405020304" pitchFamily="18" charset="0"/>
                              </a:rPr>
                              <m:t>)</m:t>
                            </m:r>
                          </m:e>
                        </m:mr>
                        <m:mr>
                          <m:e/>
                          <m:e>
                            <m:sSub>
                              <m:sSubPr>
                                <m:ctrlPr>
                                  <a:rPr lang="en-IN"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800" i="1">
                                    <a:effectLst/>
                                    <a:latin typeface="Cambria Math" panose="02040503050406030204" pitchFamily="18" charset="0"/>
                                    <a:ea typeface="Calibri" panose="020F0502020204030204" pitchFamily="34" charset="0"/>
                                    <a:cs typeface="Times New Roman" panose="02020603050405020304" pitchFamily="18" charset="0"/>
                                  </a:rPr>
                                  <m:t>𝑇</m:t>
                                </m:r>
                              </m:e>
                              <m:sub>
                                <m:r>
                                  <a:rPr lang="en-US" sz="1800" i="1">
                                    <a:effectLst/>
                                    <a:latin typeface="Cambria Math" panose="02040503050406030204" pitchFamily="18" charset="0"/>
                                    <a:ea typeface="Calibri" panose="020F0502020204030204" pitchFamily="34" charset="0"/>
                                    <a:cs typeface="Times New Roman" panose="02020603050405020304" pitchFamily="18" charset="0"/>
                                  </a:rPr>
                                  <m:t>𝑁𝑁</m:t>
                                </m:r>
                              </m:sub>
                            </m:sSub>
                            <m:r>
                              <a:rPr lang="en-US" sz="1800">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IN"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800" i="1">
                                    <a:effectLst/>
                                    <a:latin typeface="Cambria Math" panose="02040503050406030204" pitchFamily="18" charset="0"/>
                                    <a:ea typeface="Calibri" panose="020F0502020204030204" pitchFamily="34" charset="0"/>
                                    <a:cs typeface="Times New Roman" panose="02020603050405020304" pitchFamily="18" charset="0"/>
                                  </a:rPr>
                                  <m:t>𝑇</m:t>
                                </m:r>
                              </m:e>
                              <m:sub>
                                <m:r>
                                  <a:rPr lang="en-US" sz="1800" i="1">
                                    <a:effectLst/>
                                    <a:latin typeface="Cambria Math" panose="02040503050406030204" pitchFamily="18" charset="0"/>
                                    <a:ea typeface="Calibri" panose="020F0502020204030204" pitchFamily="34" charset="0"/>
                                    <a:cs typeface="Times New Roman" panose="02020603050405020304" pitchFamily="18" charset="0"/>
                                  </a:rPr>
                                  <m:t>𝑏𝑐</m:t>
                                </m:r>
                              </m:sub>
                            </m:sSub>
                            <m:d>
                              <m:dPr>
                                <m:begChr m:val="["/>
                                <m:endChr m:val="]"/>
                                <m:ctrlPr>
                                  <a:rPr lang="en-IN" sz="1800" i="1">
                                    <a:effectLst/>
                                    <a:latin typeface="Cambria Math" panose="02040503050406030204" pitchFamily="18" charset="0"/>
                                    <a:ea typeface="Calibri" panose="020F0502020204030204" pitchFamily="34" charset="0"/>
                                    <a:cs typeface="Times New Roman" panose="02020603050405020304" pitchFamily="18" charset="0"/>
                                  </a:rPr>
                                </m:ctrlPr>
                              </m:dPr>
                              <m:e>
                                <m:r>
                                  <a:rPr lang="en-US" sz="1800">
                                    <a:effectLst/>
                                    <a:latin typeface="Cambria Math" panose="02040503050406030204" pitchFamily="18" charset="0"/>
                                    <a:ea typeface="Calibri" panose="020F0502020204030204" pitchFamily="34" charset="0"/>
                                    <a:cs typeface="Times New Roman" panose="02020603050405020304" pitchFamily="18" charset="0"/>
                                  </a:rPr>
                                  <m:t>1</m:t>
                                </m:r>
                                <m:r>
                                  <a:rPr lang="en-US" sz="1800"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IN"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800" i="1">
                                        <a:effectLst/>
                                        <a:latin typeface="Cambria Math" panose="02040503050406030204" pitchFamily="18" charset="0"/>
                                        <a:ea typeface="Calibri" panose="020F0502020204030204" pitchFamily="34" charset="0"/>
                                        <a:cs typeface="Times New Roman" panose="02020603050405020304" pitchFamily="18" charset="0"/>
                                      </a:rPr>
                                      <m:t>𝐻</m:t>
                                    </m:r>
                                  </m:e>
                                  <m:sub>
                                    <m:r>
                                      <a:rPr lang="en-US" sz="1800" i="1">
                                        <a:effectLst/>
                                        <a:latin typeface="Cambria Math" panose="02040503050406030204" pitchFamily="18" charset="0"/>
                                        <a:ea typeface="Calibri" panose="020F0502020204030204" pitchFamily="34" charset="0"/>
                                        <a:cs typeface="Times New Roman" panose="02020603050405020304" pitchFamily="18" charset="0"/>
                                      </a:rPr>
                                      <m:t>𝜖</m:t>
                                    </m:r>
                                  </m:sub>
                                </m:sSub>
                                <m:r>
                                  <a:rPr lang="en-US" sz="1800">
                                    <a:effectLst/>
                                    <a:latin typeface="Cambria Math" panose="02040503050406030204" pitchFamily="18" charset="0"/>
                                    <a:ea typeface="Calibri" panose="020F0502020204030204" pitchFamily="34" charset="0"/>
                                    <a:cs typeface="Times New Roman" panose="02020603050405020304" pitchFamily="18" charset="0"/>
                                  </a:rPr>
                                  <m:t>(</m:t>
                                </m:r>
                                <m:r>
                                  <a:rPr lang="en-US" sz="1800" b="1" i="1">
                                    <a:effectLst/>
                                    <a:latin typeface="Cambria Math" panose="02040503050406030204" pitchFamily="18" charset="0"/>
                                    <a:ea typeface="Calibri" panose="020F0502020204030204" pitchFamily="34" charset="0"/>
                                    <a:cs typeface="Times New Roman" panose="02020603050405020304" pitchFamily="18" charset="0"/>
                                  </a:rPr>
                                  <m:t>𝒙</m:t>
                                </m:r>
                                <m:r>
                                  <a:rPr lang="en-US" sz="1800">
                                    <a:effectLst/>
                                    <a:latin typeface="Cambria Math" panose="02040503050406030204" pitchFamily="18" charset="0"/>
                                    <a:ea typeface="Calibri" panose="020F0502020204030204" pitchFamily="34" charset="0"/>
                                    <a:cs typeface="Times New Roman" panose="02020603050405020304" pitchFamily="18" charset="0"/>
                                  </a:rPr>
                                  <m:t>)</m:t>
                                </m:r>
                              </m:e>
                            </m:d>
                            <m:r>
                              <a:rPr lang="en-US" sz="1800">
                                <a:effectLst/>
                                <a:latin typeface="Cambria Math" panose="02040503050406030204" pitchFamily="18" charset="0"/>
                                <a:ea typeface="Calibri" panose="020F0502020204030204" pitchFamily="34" charset="0"/>
                                <a:cs typeface="Times New Roman" panose="02020603050405020304" pitchFamily="18" charset="0"/>
                              </a:rPr>
                              <m:t>+</m:t>
                            </m:r>
                            <m:r>
                              <a:rPr lang="en-US" sz="1800" i="1">
                                <a:effectLst/>
                                <a:latin typeface="Cambria Math" panose="02040503050406030204" pitchFamily="18" charset="0"/>
                                <a:ea typeface="Calibri" panose="020F0502020204030204" pitchFamily="34" charset="0"/>
                                <a:cs typeface="Times New Roman" panose="02020603050405020304" pitchFamily="18" charset="0"/>
                              </a:rPr>
                              <m:t>𝑇</m:t>
                            </m:r>
                            <m:sSub>
                              <m:sSubPr>
                                <m:ctrlPr>
                                  <a:rPr lang="en-IN"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800" i="1">
                                    <a:effectLst/>
                                    <a:latin typeface="Cambria Math" panose="02040503050406030204" pitchFamily="18" charset="0"/>
                                    <a:ea typeface="Calibri" panose="020F0502020204030204" pitchFamily="34" charset="0"/>
                                    <a:cs typeface="Times New Roman" panose="02020603050405020304" pitchFamily="18" charset="0"/>
                                  </a:rPr>
                                  <m:t>𝐻</m:t>
                                </m:r>
                              </m:e>
                              <m:sub>
                                <m:r>
                                  <a:rPr lang="en-US" sz="1800" i="1">
                                    <a:effectLst/>
                                    <a:latin typeface="Cambria Math" panose="02040503050406030204" pitchFamily="18" charset="0"/>
                                    <a:ea typeface="Calibri" panose="020F0502020204030204" pitchFamily="34" charset="0"/>
                                    <a:cs typeface="Times New Roman" panose="02020603050405020304" pitchFamily="18" charset="0"/>
                                  </a:rPr>
                                  <m:t>𝜖</m:t>
                                </m:r>
                              </m:sub>
                            </m:sSub>
                            <m:r>
                              <a:rPr lang="en-US" sz="1800">
                                <a:effectLst/>
                                <a:latin typeface="Cambria Math" panose="02040503050406030204" pitchFamily="18" charset="0"/>
                                <a:ea typeface="Calibri" panose="020F0502020204030204" pitchFamily="34" charset="0"/>
                                <a:cs typeface="Times New Roman" panose="02020603050405020304" pitchFamily="18" charset="0"/>
                              </a:rPr>
                              <m:t>(</m:t>
                            </m:r>
                            <m:r>
                              <a:rPr lang="en-US" sz="1800" b="1" i="1">
                                <a:effectLst/>
                                <a:latin typeface="Cambria Math" panose="02040503050406030204" pitchFamily="18" charset="0"/>
                                <a:ea typeface="Calibri" panose="020F0502020204030204" pitchFamily="34" charset="0"/>
                                <a:cs typeface="Times New Roman" panose="02020603050405020304" pitchFamily="18" charset="0"/>
                              </a:rPr>
                              <m:t>𝒙</m:t>
                            </m:r>
                            <m:r>
                              <a:rPr lang="en-US" sz="1800">
                                <a:effectLst/>
                                <a:latin typeface="Cambria Math" panose="02040503050406030204" pitchFamily="18" charset="0"/>
                                <a:ea typeface="Calibri" panose="020F0502020204030204" pitchFamily="34" charset="0"/>
                                <a:cs typeface="Times New Roman" panose="02020603050405020304" pitchFamily="18" charset="0"/>
                              </a:rPr>
                              <m:t>)</m:t>
                            </m:r>
                          </m:e>
                        </m:mr>
                      </m:m>
                    </m:oMath>
                  </m:oMathPara>
                </a14:m>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p:txBody>
          </p:sp>
        </mc:Choice>
        <mc:Fallback xmlns="">
          <p:sp>
            <p:nvSpPr>
              <p:cNvPr id="14" name="TextBox 13">
                <a:extLst>
                  <a:ext uri="{FF2B5EF4-FFF2-40B4-BE49-F238E27FC236}">
                    <a16:creationId xmlns:a16="http://schemas.microsoft.com/office/drawing/2014/main" id="{679ED090-AC90-E9BD-FF88-6CB029A5F65D}"/>
                  </a:ext>
                </a:extLst>
              </p:cNvPr>
              <p:cNvSpPr txBox="1">
                <a:spLocks noRot="1" noChangeAspect="1" noMove="1" noResize="1" noEditPoints="1" noAdjustHandles="1" noChangeArrowheads="1" noChangeShapeType="1" noTextEdit="1"/>
              </p:cNvSpPr>
              <p:nvPr/>
            </p:nvSpPr>
            <p:spPr>
              <a:xfrm>
                <a:off x="3420354" y="2955023"/>
                <a:ext cx="4384342" cy="2180982"/>
              </a:xfrm>
              <a:prstGeom prst="rect">
                <a:avLst/>
              </a:prstGeom>
              <a:blipFill>
                <a:blip r:embed="rId5"/>
                <a:stretch>
                  <a:fillRect/>
                </a:stretch>
              </a:blipFill>
            </p:spPr>
            <p:txBody>
              <a:bodyPr/>
              <a:lstStyle/>
              <a:p>
                <a:r>
                  <a:rPr lang="en-IN">
                    <a:noFill/>
                  </a:rPr>
                  <a:t> </a:t>
                </a:r>
              </a:p>
            </p:txBody>
          </p:sp>
        </mc:Fallback>
      </mc:AlternateContent>
      <p:sp>
        <p:nvSpPr>
          <p:cNvPr id="7" name="Footer Placeholder 23">
            <a:extLst>
              <a:ext uri="{FF2B5EF4-FFF2-40B4-BE49-F238E27FC236}">
                <a16:creationId xmlns:a16="http://schemas.microsoft.com/office/drawing/2014/main" id="{DBC897D0-1719-799F-D887-DD05BB756F78}"/>
              </a:ext>
            </a:extLst>
          </p:cNvPr>
          <p:cNvSpPr>
            <a:spLocks noGrp="1"/>
          </p:cNvSpPr>
          <p:nvPr>
            <p:ph type="ftr" sz="quarter" idx="11"/>
          </p:nvPr>
        </p:nvSpPr>
        <p:spPr>
          <a:xfrm>
            <a:off x="0" y="6591469"/>
            <a:ext cx="12192000" cy="266532"/>
          </a:xfrm>
          <a:solidFill>
            <a:schemeClr val="accent2">
              <a:lumMod val="60000"/>
              <a:lumOff val="40000"/>
            </a:schemeClr>
          </a:solidFill>
        </p:spPr>
        <p:txBody>
          <a:bodyPr/>
          <a:lstStyle/>
          <a:p>
            <a:pPr algn="l"/>
            <a:r>
              <a:rPr lang="en-US" sz="1000" b="1" i="1" dirty="0">
                <a:solidFill>
                  <a:schemeClr val="tx1">
                    <a:lumMod val="95000"/>
                    <a:lumOff val="5000"/>
                  </a:schemeClr>
                </a:solidFill>
                <a:latin typeface="Times New Roman" panose="02020603050405020304" pitchFamily="18" charset="0"/>
                <a:cs typeface="Times New Roman" panose="02020603050405020304" pitchFamily="18" charset="0"/>
              </a:rPr>
              <a:t>Ref:   </a:t>
            </a:r>
            <a:r>
              <a:rPr lang="en-US" sz="1000" i="1" dirty="0">
                <a:solidFill>
                  <a:schemeClr val="tx1">
                    <a:lumMod val="95000"/>
                    <a:lumOff val="5000"/>
                  </a:schemeClr>
                </a:solidFill>
                <a:latin typeface="Times New Roman" panose="02020603050405020304" pitchFamily="18" charset="0"/>
                <a:cs typeface="Times New Roman" panose="02020603050405020304" pitchFamily="18" charset="0"/>
              </a:rPr>
              <a:t>Zhu, </a:t>
            </a:r>
            <a:r>
              <a:rPr lang="en-US" sz="1000" i="1" dirty="0" err="1">
                <a:solidFill>
                  <a:schemeClr val="tx1">
                    <a:lumMod val="95000"/>
                    <a:lumOff val="5000"/>
                  </a:schemeClr>
                </a:solidFill>
                <a:latin typeface="Times New Roman" panose="02020603050405020304" pitchFamily="18" charset="0"/>
                <a:cs typeface="Times New Roman" panose="02020603050405020304" pitchFamily="18" charset="0"/>
              </a:rPr>
              <a:t>Qiming</a:t>
            </a:r>
            <a:r>
              <a:rPr lang="en-US" sz="1000" i="1" dirty="0">
                <a:solidFill>
                  <a:schemeClr val="tx1">
                    <a:lumMod val="95000"/>
                    <a:lumOff val="5000"/>
                  </a:schemeClr>
                </a:solidFill>
                <a:latin typeface="Times New Roman" panose="02020603050405020304" pitchFamily="18" charset="0"/>
                <a:cs typeface="Times New Roman" panose="02020603050405020304" pitchFamily="18" charset="0"/>
              </a:rPr>
              <a:t> &amp; Liu, </a:t>
            </a:r>
            <a:r>
              <a:rPr lang="en-US" sz="1000" i="1" dirty="0" err="1">
                <a:solidFill>
                  <a:schemeClr val="tx1">
                    <a:lumMod val="95000"/>
                    <a:lumOff val="5000"/>
                  </a:schemeClr>
                </a:solidFill>
                <a:latin typeface="Times New Roman" panose="02020603050405020304" pitchFamily="18" charset="0"/>
                <a:cs typeface="Times New Roman" panose="02020603050405020304" pitchFamily="18" charset="0"/>
              </a:rPr>
              <a:t>Zeliang</a:t>
            </a:r>
            <a:r>
              <a:rPr lang="en-US" sz="1000" i="1" dirty="0">
                <a:solidFill>
                  <a:schemeClr val="tx1">
                    <a:lumMod val="95000"/>
                    <a:lumOff val="5000"/>
                  </a:schemeClr>
                </a:solidFill>
                <a:latin typeface="Times New Roman" panose="02020603050405020304" pitchFamily="18" charset="0"/>
                <a:cs typeface="Times New Roman" panose="02020603050405020304" pitchFamily="18" charset="0"/>
              </a:rPr>
              <a:t> &amp; Yan, </a:t>
            </a:r>
            <a:r>
              <a:rPr lang="en-US" sz="1000" i="1" dirty="0" err="1">
                <a:solidFill>
                  <a:schemeClr val="tx1">
                    <a:lumMod val="95000"/>
                    <a:lumOff val="5000"/>
                  </a:schemeClr>
                </a:solidFill>
                <a:latin typeface="Times New Roman" panose="02020603050405020304" pitchFamily="18" charset="0"/>
                <a:cs typeface="Times New Roman" panose="02020603050405020304" pitchFamily="18" charset="0"/>
              </a:rPr>
              <a:t>Jinhui</a:t>
            </a:r>
            <a:r>
              <a:rPr lang="en-US" sz="1000" i="1" dirty="0">
                <a:solidFill>
                  <a:schemeClr val="tx1">
                    <a:lumMod val="95000"/>
                    <a:lumOff val="5000"/>
                  </a:schemeClr>
                </a:solidFill>
                <a:latin typeface="Times New Roman" panose="02020603050405020304" pitchFamily="18" charset="0"/>
                <a:cs typeface="Times New Roman" panose="02020603050405020304" pitchFamily="18" charset="0"/>
              </a:rPr>
              <a:t>. (2021). Machine learning for metal additive manufacturing: predicting temperature and melt pool fluid dynamics using physics-informed neural networks. Computational Mechanics. 67. 10.1007/s00466-020-01952-9. [24]</a:t>
            </a:r>
            <a:endParaRPr lang="en-IN" sz="1000"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68495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9636EA4-9B71-802B-0A68-C493D3AEB05F}"/>
              </a:ext>
            </a:extLst>
          </p:cNvPr>
          <p:cNvSpPr>
            <a:spLocks noGrp="1"/>
          </p:cNvSpPr>
          <p:nvPr>
            <p:ph type="sldNum" sz="quarter" idx="12"/>
          </p:nvPr>
        </p:nvSpPr>
        <p:spPr>
          <a:xfrm>
            <a:off x="9193694" y="6161155"/>
            <a:ext cx="2743200" cy="365125"/>
          </a:xfrm>
        </p:spPr>
        <p:txBody>
          <a:bodyPr/>
          <a:lstStyle/>
          <a:p>
            <a:fld id="{C25B9902-0077-4036-A50E-FC57E35A599C}" type="slidenum">
              <a:rPr lang="en-IN" smtClean="0">
                <a:latin typeface="Times New Roman" panose="02020603050405020304" pitchFamily="18" charset="0"/>
                <a:cs typeface="Times New Roman" panose="02020603050405020304" pitchFamily="18" charset="0"/>
              </a:rPr>
              <a:t>17</a:t>
            </a:fld>
            <a:endParaRPr lang="en-IN"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33AD7F85-D0E2-AE81-4F0A-F924A1D409ED}"/>
              </a:ext>
            </a:extLst>
          </p:cNvPr>
          <p:cNvSpPr txBox="1"/>
          <p:nvPr/>
        </p:nvSpPr>
        <p:spPr>
          <a:xfrm>
            <a:off x="504496" y="696845"/>
            <a:ext cx="11183005" cy="873572"/>
          </a:xfrm>
          <a:prstGeom prst="rect">
            <a:avLst/>
          </a:prstGeom>
          <a:noFill/>
        </p:spPr>
        <p:txBody>
          <a:bodyPr wrap="square">
            <a:spAutoFit/>
          </a:bodyPr>
          <a:lstStyle/>
          <a:p>
            <a:pPr marL="285750" indent="-285750">
              <a:lnSpc>
                <a:spcPct val="150000"/>
              </a:lnSpc>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Liao et al., 2023, used physics-informed NN to construct a hybrid physics-based data-driven thermal modelling technique for AM operations.</a:t>
            </a:r>
            <a:endParaRPr lang="en-IN" dirty="0">
              <a:latin typeface="Times New Roman" panose="02020603050405020304" pitchFamily="18" charset="0"/>
              <a:cs typeface="Times New Roman" panose="02020603050405020304" pitchFamily="18" charset="0"/>
            </a:endParaRPr>
          </a:p>
        </p:txBody>
      </p:sp>
      <p:pic>
        <p:nvPicPr>
          <p:cNvPr id="5" name="Picture 4" descr="IIT Hyderabad Logo_Final Design.jpg">
            <a:extLst>
              <a:ext uri="{FF2B5EF4-FFF2-40B4-BE49-F238E27FC236}">
                <a16:creationId xmlns:a16="http://schemas.microsoft.com/office/drawing/2014/main" id="{893B2675-B365-7A73-114B-33ACE97A6DEB}"/>
              </a:ext>
            </a:extLst>
          </p:cNvPr>
          <p:cNvPicPr>
            <a:picLocks noChangeAspect="1"/>
          </p:cNvPicPr>
          <p:nvPr/>
        </p:nvPicPr>
        <p:blipFill>
          <a:blip r:embed="rId2"/>
          <a:stretch>
            <a:fillRect/>
          </a:stretch>
        </p:blipFill>
        <p:spPr>
          <a:xfrm>
            <a:off x="11038490" y="47890"/>
            <a:ext cx="600222" cy="604403"/>
          </a:xfrm>
          <a:prstGeom prst="rect">
            <a:avLst/>
          </a:prstGeom>
        </p:spPr>
      </p:pic>
      <p:sp>
        <p:nvSpPr>
          <p:cNvPr id="6" name="TextBox 5">
            <a:extLst>
              <a:ext uri="{FF2B5EF4-FFF2-40B4-BE49-F238E27FC236}">
                <a16:creationId xmlns:a16="http://schemas.microsoft.com/office/drawing/2014/main" id="{B1EA1A2A-09CF-7610-6A2A-85C2E64D9EDD}"/>
              </a:ext>
            </a:extLst>
          </p:cNvPr>
          <p:cNvSpPr txBox="1"/>
          <p:nvPr/>
        </p:nvSpPr>
        <p:spPr>
          <a:xfrm>
            <a:off x="504495" y="120905"/>
            <a:ext cx="11183006" cy="523220"/>
          </a:xfrm>
          <a:prstGeom prst="rect">
            <a:avLst/>
          </a:prstGeom>
          <a:noFill/>
        </p:spPr>
        <p:txBody>
          <a:bodyPr wrap="square" rtlCol="0">
            <a:spAutoFit/>
          </a:bodyPr>
          <a:lstStyle/>
          <a:p>
            <a:r>
              <a:rPr lang="en-US" sz="2800" dirty="0">
                <a:latin typeface="Times New Roman" panose="02020603050405020304" pitchFamily="18" charset="0"/>
                <a:cs typeface="Times New Roman" panose="02020603050405020304" pitchFamily="18" charset="0"/>
              </a:rPr>
              <a:t>Literature review contd.</a:t>
            </a:r>
          </a:p>
        </p:txBody>
      </p:sp>
      <p:cxnSp>
        <p:nvCxnSpPr>
          <p:cNvPr id="7" name="Straight Connector 6">
            <a:extLst>
              <a:ext uri="{FF2B5EF4-FFF2-40B4-BE49-F238E27FC236}">
                <a16:creationId xmlns:a16="http://schemas.microsoft.com/office/drawing/2014/main" id="{05B54A07-6327-8E6B-01E0-68704DDB7999}"/>
              </a:ext>
            </a:extLst>
          </p:cNvPr>
          <p:cNvCxnSpPr>
            <a:cxnSpLocks/>
          </p:cNvCxnSpPr>
          <p:nvPr/>
        </p:nvCxnSpPr>
        <p:spPr>
          <a:xfrm>
            <a:off x="439244" y="591000"/>
            <a:ext cx="10247586" cy="0"/>
          </a:xfrm>
          <a:prstGeom prst="line">
            <a:avLst/>
          </a:prstGeom>
          <a:ln w="38100">
            <a:solidFill>
              <a:schemeClr val="accent1">
                <a:lumMod val="60000"/>
                <a:lumOff val="40000"/>
              </a:schemeClr>
            </a:solidFill>
          </a:ln>
        </p:spPr>
        <p:style>
          <a:lnRef idx="3">
            <a:schemeClr val="dk1"/>
          </a:lnRef>
          <a:fillRef idx="0">
            <a:schemeClr val="dk1"/>
          </a:fillRef>
          <a:effectRef idx="2">
            <a:schemeClr val="dk1"/>
          </a:effectRef>
          <a:fontRef idx="minor">
            <a:schemeClr val="tx1"/>
          </a:fontRef>
        </p:style>
      </p:cxnSp>
      <p:sp>
        <p:nvSpPr>
          <p:cNvPr id="9" name="TextBox 8">
            <a:extLst>
              <a:ext uri="{FF2B5EF4-FFF2-40B4-BE49-F238E27FC236}">
                <a16:creationId xmlns:a16="http://schemas.microsoft.com/office/drawing/2014/main" id="{002A6595-3142-5633-D5F6-CF250820D48C}"/>
              </a:ext>
            </a:extLst>
          </p:cNvPr>
          <p:cNvSpPr txBox="1"/>
          <p:nvPr/>
        </p:nvSpPr>
        <p:spPr>
          <a:xfrm>
            <a:off x="504496" y="1482398"/>
            <a:ext cx="11596772" cy="873572"/>
          </a:xfrm>
          <a:prstGeom prst="rect">
            <a:avLst/>
          </a:prstGeom>
          <a:noFill/>
        </p:spPr>
        <p:txBody>
          <a:bodyPr wrap="square">
            <a:spAutoFit/>
          </a:bodyPr>
          <a:lstStyle/>
          <a:p>
            <a:pPr marL="285750" indent="-285750">
              <a:lnSpc>
                <a:spcPct val="150000"/>
              </a:lnSpc>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In order to anticipate full-field temperature history and identify unidentified material and process factors, partially seen temperature data from an infrared camera is integrated with the laws of physics.</a:t>
            </a:r>
            <a:endParaRPr lang="en-IN" dirty="0">
              <a:latin typeface="Times New Roman" panose="02020603050405020304" pitchFamily="18" charset="0"/>
              <a:cs typeface="Times New Roman" panose="02020603050405020304" pitchFamily="18" charset="0"/>
            </a:endParaRPr>
          </a:p>
        </p:txBody>
      </p:sp>
      <p:pic>
        <p:nvPicPr>
          <p:cNvPr id="15" name="Picture 14">
            <a:extLst>
              <a:ext uri="{FF2B5EF4-FFF2-40B4-BE49-F238E27FC236}">
                <a16:creationId xmlns:a16="http://schemas.microsoft.com/office/drawing/2014/main" id="{CE7B4CB4-A38D-5FF8-C9C0-3E479915C6F7}"/>
              </a:ext>
            </a:extLst>
          </p:cNvPr>
          <p:cNvPicPr>
            <a:picLocks noChangeAspect="1"/>
          </p:cNvPicPr>
          <p:nvPr/>
        </p:nvPicPr>
        <p:blipFill>
          <a:blip r:embed="rId3"/>
          <a:stretch>
            <a:fillRect/>
          </a:stretch>
        </p:blipFill>
        <p:spPr>
          <a:xfrm>
            <a:off x="6159195" y="2389677"/>
            <a:ext cx="5785865" cy="3148264"/>
          </a:xfrm>
          <a:prstGeom prst="rect">
            <a:avLst/>
          </a:prstGeom>
        </p:spPr>
      </p:pic>
      <p:sp>
        <p:nvSpPr>
          <p:cNvPr id="17" name="TextBox 16">
            <a:extLst>
              <a:ext uri="{FF2B5EF4-FFF2-40B4-BE49-F238E27FC236}">
                <a16:creationId xmlns:a16="http://schemas.microsoft.com/office/drawing/2014/main" id="{E718F555-6C88-BFC2-6305-64323C2CA39E}"/>
              </a:ext>
            </a:extLst>
          </p:cNvPr>
          <p:cNvSpPr txBox="1"/>
          <p:nvPr/>
        </p:nvSpPr>
        <p:spPr>
          <a:xfrm>
            <a:off x="6302882" y="5816392"/>
            <a:ext cx="5498493" cy="646331"/>
          </a:xfrm>
          <a:prstGeom prst="rect">
            <a:avLst/>
          </a:prstGeom>
          <a:noFill/>
        </p:spPr>
        <p:txBody>
          <a:bodyPr wrap="square">
            <a:spAutoFit/>
          </a:bodyPr>
          <a:lstStyle/>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PINN predicted temperature field matches well with the FEM results, with the RMSE of 14.07 K.</a:t>
            </a:r>
            <a:endParaRPr lang="en-IN" dirty="0">
              <a:latin typeface="Times New Roman" panose="02020603050405020304" pitchFamily="18" charset="0"/>
              <a:cs typeface="Times New Roman" panose="02020603050405020304" pitchFamily="18" charset="0"/>
            </a:endParaRPr>
          </a:p>
        </p:txBody>
      </p:sp>
      <p:pic>
        <p:nvPicPr>
          <p:cNvPr id="11" name="Picture 10">
            <a:extLst>
              <a:ext uri="{FF2B5EF4-FFF2-40B4-BE49-F238E27FC236}">
                <a16:creationId xmlns:a16="http://schemas.microsoft.com/office/drawing/2014/main" id="{B36A3A4D-196A-560C-495D-2F5788ED05E3}"/>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32000"/>
                    </a14:imgEffect>
                  </a14:imgLayer>
                </a14:imgProps>
              </a:ext>
            </a:extLst>
          </a:blip>
          <a:stretch>
            <a:fillRect/>
          </a:stretch>
        </p:blipFill>
        <p:spPr>
          <a:xfrm>
            <a:off x="631806" y="2496592"/>
            <a:ext cx="5161085" cy="3664563"/>
          </a:xfrm>
          <a:prstGeom prst="rect">
            <a:avLst/>
          </a:prstGeom>
        </p:spPr>
        <p:style>
          <a:lnRef idx="2">
            <a:schemeClr val="accent4">
              <a:shade val="15000"/>
            </a:schemeClr>
          </a:lnRef>
          <a:fillRef idx="1">
            <a:schemeClr val="accent4"/>
          </a:fillRef>
          <a:effectRef idx="0">
            <a:schemeClr val="accent4"/>
          </a:effectRef>
          <a:fontRef idx="minor">
            <a:schemeClr val="lt1"/>
          </a:fontRef>
        </p:style>
      </p:pic>
      <p:sp>
        <p:nvSpPr>
          <p:cNvPr id="3" name="Footer Placeholder 23">
            <a:extLst>
              <a:ext uri="{FF2B5EF4-FFF2-40B4-BE49-F238E27FC236}">
                <a16:creationId xmlns:a16="http://schemas.microsoft.com/office/drawing/2014/main" id="{AE48105C-3096-5BA1-445D-CC591B01824D}"/>
              </a:ext>
            </a:extLst>
          </p:cNvPr>
          <p:cNvSpPr>
            <a:spLocks noGrp="1"/>
          </p:cNvSpPr>
          <p:nvPr>
            <p:ph type="ftr" sz="quarter" idx="11"/>
          </p:nvPr>
        </p:nvSpPr>
        <p:spPr>
          <a:xfrm>
            <a:off x="0" y="6550223"/>
            <a:ext cx="12192000" cy="307777"/>
          </a:xfrm>
          <a:solidFill>
            <a:schemeClr val="accent2">
              <a:lumMod val="60000"/>
              <a:lumOff val="40000"/>
            </a:schemeClr>
          </a:solidFill>
        </p:spPr>
        <p:txBody>
          <a:bodyPr/>
          <a:lstStyle/>
          <a:p>
            <a:pPr algn="l"/>
            <a:r>
              <a:rPr lang="en-US" sz="1000" b="1" i="1" dirty="0">
                <a:solidFill>
                  <a:schemeClr val="tx1"/>
                </a:solidFill>
                <a:latin typeface="Times New Roman" panose="02020603050405020304" pitchFamily="18" charset="0"/>
                <a:cs typeface="Times New Roman" panose="02020603050405020304" pitchFamily="18" charset="0"/>
              </a:rPr>
              <a:t>Ref: </a:t>
            </a:r>
            <a:r>
              <a:rPr lang="en-US" sz="1000" b="0" i="1" dirty="0">
                <a:solidFill>
                  <a:schemeClr val="tx1"/>
                </a:solidFill>
                <a:effectLst/>
                <a:latin typeface="Times New Roman" panose="02020603050405020304" pitchFamily="18" charset="0"/>
                <a:cs typeface="Times New Roman" panose="02020603050405020304" pitchFamily="18" charset="0"/>
              </a:rPr>
              <a:t>Liao, S., Xue, T., Jeong, J. et al. Hybrid thermal modeling of additive manufacturing processes using physics-informed neural networks for temperature prediction and parameter identification. </a:t>
            </a:r>
            <a:r>
              <a:rPr lang="en-US" sz="1000" b="0" i="1" dirty="0" err="1">
                <a:solidFill>
                  <a:schemeClr val="tx1"/>
                </a:solidFill>
                <a:effectLst/>
                <a:latin typeface="Times New Roman" panose="02020603050405020304" pitchFamily="18" charset="0"/>
                <a:cs typeface="Times New Roman" panose="02020603050405020304" pitchFamily="18" charset="0"/>
              </a:rPr>
              <a:t>Comput</a:t>
            </a:r>
            <a:r>
              <a:rPr lang="en-US" sz="1000" b="0" i="1" dirty="0">
                <a:solidFill>
                  <a:schemeClr val="tx1"/>
                </a:solidFill>
                <a:effectLst/>
                <a:latin typeface="Times New Roman" panose="02020603050405020304" pitchFamily="18" charset="0"/>
                <a:cs typeface="Times New Roman" panose="02020603050405020304" pitchFamily="18" charset="0"/>
              </a:rPr>
              <a:t> Mech </a:t>
            </a:r>
            <a:r>
              <a:rPr lang="en-US" sz="1000" b="1" i="1" dirty="0">
                <a:solidFill>
                  <a:schemeClr val="tx1"/>
                </a:solidFill>
                <a:effectLst/>
                <a:latin typeface="Times New Roman" panose="02020603050405020304" pitchFamily="18" charset="0"/>
                <a:cs typeface="Times New Roman" panose="02020603050405020304" pitchFamily="18" charset="0"/>
              </a:rPr>
              <a:t>72</a:t>
            </a:r>
            <a:r>
              <a:rPr lang="en-US" sz="1000" b="0" i="1" dirty="0">
                <a:solidFill>
                  <a:schemeClr val="tx1"/>
                </a:solidFill>
                <a:effectLst/>
                <a:latin typeface="Times New Roman" panose="02020603050405020304" pitchFamily="18" charset="0"/>
                <a:cs typeface="Times New Roman" panose="02020603050405020304" pitchFamily="18" charset="0"/>
              </a:rPr>
              <a:t>, 499–512 (2023). </a:t>
            </a:r>
            <a:r>
              <a:rPr lang="en-US" sz="1000" b="0" i="1" dirty="0">
                <a:solidFill>
                  <a:schemeClr val="tx1"/>
                </a:solidFill>
                <a:effectLst/>
                <a:latin typeface="Times New Roman" panose="02020603050405020304" pitchFamily="18" charset="0"/>
                <a:cs typeface="Times New Roman" panose="02020603050405020304" pitchFamily="18" charset="0"/>
                <a:hlinkClick r:id="rId6">
                  <a:extLst>
                    <a:ext uri="{A12FA001-AC4F-418D-AE19-62706E023703}">
                      <ahyp:hlinkClr xmlns:ahyp="http://schemas.microsoft.com/office/drawing/2018/hyperlinkcolor" val="tx"/>
                    </a:ext>
                  </a:extLst>
                </a:hlinkClick>
              </a:rPr>
              <a:t>https://doi.org/10.1007/s00466-022-02257-9</a:t>
            </a:r>
            <a:r>
              <a:rPr lang="en-US" sz="1000" b="0" i="1" dirty="0">
                <a:solidFill>
                  <a:schemeClr val="tx1"/>
                </a:solidFill>
                <a:effectLst/>
                <a:latin typeface="Times New Roman" panose="02020603050405020304" pitchFamily="18" charset="0"/>
                <a:cs typeface="Times New Roman" panose="02020603050405020304" pitchFamily="18" charset="0"/>
              </a:rPr>
              <a:t> [25]</a:t>
            </a:r>
            <a:endParaRPr lang="en-IN" sz="1000" b="1" i="1" dirty="0">
              <a:solidFill>
                <a:schemeClr val="tx1"/>
              </a:solidFill>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B5624B30-CB9A-9B65-E993-F0FCA9085A5C}"/>
              </a:ext>
            </a:extLst>
          </p:cNvPr>
          <p:cNvSpPr txBox="1"/>
          <p:nvPr/>
        </p:nvSpPr>
        <p:spPr>
          <a:xfrm>
            <a:off x="1561083" y="6147888"/>
            <a:ext cx="4040636" cy="307777"/>
          </a:xfrm>
          <a:prstGeom prst="rect">
            <a:avLst/>
          </a:prstGeom>
          <a:noFill/>
        </p:spPr>
        <p:txBody>
          <a:bodyPr wrap="square" rtlCol="0">
            <a:spAutoFit/>
          </a:bodyPr>
          <a:lstStyle/>
          <a:p>
            <a:r>
              <a:rPr lang="en-US" sz="1400" i="1" dirty="0">
                <a:latin typeface="Times New Roman" panose="02020603050405020304" pitchFamily="18" charset="0"/>
                <a:cs typeface="Times New Roman" panose="02020603050405020304" pitchFamily="18" charset="0"/>
              </a:rPr>
              <a:t>Fig 15: Hybrid PINN architecture [</a:t>
            </a:r>
            <a:r>
              <a:rPr lang="en-US" sz="1400" dirty="0">
                <a:latin typeface="Times New Roman" panose="02020603050405020304" pitchFamily="18" charset="0"/>
                <a:cs typeface="Times New Roman" panose="02020603050405020304" pitchFamily="18" charset="0"/>
              </a:rPr>
              <a:t>Liao et al., 2023</a:t>
            </a:r>
            <a:r>
              <a:rPr lang="en-IN" sz="1400" i="1" dirty="0">
                <a:latin typeface="Times New Roman" panose="02020603050405020304" pitchFamily="18" charset="0"/>
                <a:cs typeface="Times New Roman" panose="02020603050405020304" pitchFamily="18" charset="0"/>
              </a:rPr>
              <a:t>]</a:t>
            </a:r>
            <a:endParaRPr lang="en-US" sz="1400" i="1" dirty="0">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A3F31918-67A5-0ED7-0B7E-C6AAB666F8BA}"/>
              </a:ext>
            </a:extLst>
          </p:cNvPr>
          <p:cNvSpPr txBox="1"/>
          <p:nvPr/>
        </p:nvSpPr>
        <p:spPr>
          <a:xfrm>
            <a:off x="6543735" y="5503355"/>
            <a:ext cx="5528677" cy="307777"/>
          </a:xfrm>
          <a:prstGeom prst="rect">
            <a:avLst/>
          </a:prstGeom>
          <a:noFill/>
        </p:spPr>
        <p:txBody>
          <a:bodyPr wrap="square" rtlCol="0">
            <a:spAutoFit/>
          </a:bodyPr>
          <a:lstStyle/>
          <a:p>
            <a:r>
              <a:rPr lang="en-US" sz="1400" i="1" dirty="0">
                <a:latin typeface="Times New Roman" panose="02020603050405020304" pitchFamily="18" charset="0"/>
                <a:cs typeface="Times New Roman" panose="02020603050405020304" pitchFamily="18" charset="0"/>
              </a:rPr>
              <a:t>Fig 16: Temperature profile </a:t>
            </a:r>
            <a:r>
              <a:rPr lang="en-US" sz="1400" i="1" dirty="0" err="1">
                <a:latin typeface="Times New Roman" panose="02020603050405020304" pitchFamily="18" charset="0"/>
                <a:cs typeface="Times New Roman" panose="02020603050405020304" pitchFamily="18" charset="0"/>
              </a:rPr>
              <a:t>upto</a:t>
            </a:r>
            <a:r>
              <a:rPr lang="en-US" sz="1400" i="1" dirty="0">
                <a:latin typeface="Times New Roman" panose="02020603050405020304" pitchFamily="18" charset="0"/>
                <a:cs typeface="Times New Roman" panose="02020603050405020304" pitchFamily="18" charset="0"/>
              </a:rPr>
              <a:t> 2.5 sec from top view [</a:t>
            </a:r>
            <a:r>
              <a:rPr lang="en-US" sz="1400" dirty="0">
                <a:latin typeface="Times New Roman" panose="02020603050405020304" pitchFamily="18" charset="0"/>
                <a:cs typeface="Times New Roman" panose="02020603050405020304" pitchFamily="18" charset="0"/>
              </a:rPr>
              <a:t>Liao et al., 2023</a:t>
            </a:r>
            <a:r>
              <a:rPr lang="en-US" sz="1400" i="1" dirty="0">
                <a:latin typeface="Times New Roman" panose="02020603050405020304" pitchFamily="18" charset="0"/>
                <a:cs typeface="Times New Roman" panose="02020603050405020304" pitchFamily="18" charset="0"/>
              </a:rPr>
              <a:t>]</a:t>
            </a:r>
            <a:endParaRPr lang="en-IN" sz="1400" i="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895135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3B3480B-CCA5-0D30-D887-3BFFDCE0ACB6}"/>
              </a:ext>
            </a:extLst>
          </p:cNvPr>
          <p:cNvSpPr>
            <a:spLocks noGrp="1"/>
          </p:cNvSpPr>
          <p:nvPr>
            <p:ph type="sldNum" sz="quarter" idx="12"/>
          </p:nvPr>
        </p:nvSpPr>
        <p:spPr/>
        <p:txBody>
          <a:bodyPr/>
          <a:lstStyle/>
          <a:p>
            <a:fld id="{C25B9902-0077-4036-A50E-FC57E35A599C}" type="slidenum">
              <a:rPr lang="en-IN" smtClean="0"/>
              <a:t>18</a:t>
            </a:fld>
            <a:endParaRPr lang="en-IN"/>
          </a:p>
        </p:txBody>
      </p:sp>
      <p:cxnSp>
        <p:nvCxnSpPr>
          <p:cNvPr id="3" name="Straight Connector 2">
            <a:extLst>
              <a:ext uri="{FF2B5EF4-FFF2-40B4-BE49-F238E27FC236}">
                <a16:creationId xmlns:a16="http://schemas.microsoft.com/office/drawing/2014/main" id="{1F771659-747B-9924-1252-9502CC6DF6CF}"/>
              </a:ext>
            </a:extLst>
          </p:cNvPr>
          <p:cNvCxnSpPr>
            <a:cxnSpLocks/>
          </p:cNvCxnSpPr>
          <p:nvPr/>
        </p:nvCxnSpPr>
        <p:spPr>
          <a:xfrm>
            <a:off x="500569" y="755101"/>
            <a:ext cx="10263351" cy="0"/>
          </a:xfrm>
          <a:prstGeom prst="line">
            <a:avLst/>
          </a:prstGeom>
          <a:ln w="38100">
            <a:solidFill>
              <a:schemeClr val="accent1">
                <a:lumMod val="60000"/>
                <a:lumOff val="40000"/>
              </a:schemeClr>
            </a:solidFill>
          </a:ln>
        </p:spPr>
        <p:style>
          <a:lnRef idx="3">
            <a:schemeClr val="dk1"/>
          </a:lnRef>
          <a:fillRef idx="0">
            <a:schemeClr val="dk1"/>
          </a:fillRef>
          <a:effectRef idx="2">
            <a:schemeClr val="dk1"/>
          </a:effectRef>
          <a:fontRef idx="minor">
            <a:schemeClr val="tx1"/>
          </a:fontRef>
        </p:style>
      </p:cxnSp>
      <p:sp>
        <p:nvSpPr>
          <p:cNvPr id="4" name="TextBox 3">
            <a:extLst>
              <a:ext uri="{FF2B5EF4-FFF2-40B4-BE49-F238E27FC236}">
                <a16:creationId xmlns:a16="http://schemas.microsoft.com/office/drawing/2014/main" id="{B1B85069-F139-0192-E095-BA97C3451730}"/>
              </a:ext>
            </a:extLst>
          </p:cNvPr>
          <p:cNvSpPr txBox="1"/>
          <p:nvPr/>
        </p:nvSpPr>
        <p:spPr>
          <a:xfrm>
            <a:off x="500569" y="169029"/>
            <a:ext cx="11183006" cy="584775"/>
          </a:xfrm>
          <a:prstGeom prst="rect">
            <a:avLst/>
          </a:prstGeom>
          <a:noFill/>
        </p:spPr>
        <p:txBody>
          <a:bodyPr wrap="square" rtlCol="0">
            <a:spAutoFit/>
          </a:bodyPr>
          <a:lstStyle/>
          <a:p>
            <a:r>
              <a:rPr lang="en-US" sz="3200" dirty="0">
                <a:solidFill>
                  <a:schemeClr val="bg1">
                    <a:lumMod val="50000"/>
                  </a:schemeClr>
                </a:solidFill>
                <a:latin typeface="Times New Roman" panose="02020603050405020304" pitchFamily="18" charset="0"/>
                <a:cs typeface="Times New Roman" panose="02020603050405020304" pitchFamily="18" charset="0"/>
              </a:rPr>
              <a:t>Contents</a:t>
            </a:r>
          </a:p>
        </p:txBody>
      </p:sp>
      <p:pic>
        <p:nvPicPr>
          <p:cNvPr id="5" name="Picture 4" descr="IIT Hyderabad Logo_Final Design.jpg">
            <a:extLst>
              <a:ext uri="{FF2B5EF4-FFF2-40B4-BE49-F238E27FC236}">
                <a16:creationId xmlns:a16="http://schemas.microsoft.com/office/drawing/2014/main" id="{636130E0-F551-A336-9158-6AA24AC38B7B}"/>
              </a:ext>
            </a:extLst>
          </p:cNvPr>
          <p:cNvPicPr>
            <a:picLocks noChangeAspect="1"/>
          </p:cNvPicPr>
          <p:nvPr/>
        </p:nvPicPr>
        <p:blipFill>
          <a:blip r:embed="rId2"/>
          <a:stretch>
            <a:fillRect/>
          </a:stretch>
        </p:blipFill>
        <p:spPr>
          <a:xfrm>
            <a:off x="11215074" y="47890"/>
            <a:ext cx="701029" cy="705913"/>
          </a:xfrm>
          <a:prstGeom prst="rect">
            <a:avLst/>
          </a:prstGeom>
        </p:spPr>
      </p:pic>
      <p:sp>
        <p:nvSpPr>
          <p:cNvPr id="8" name="TextBox 7">
            <a:extLst>
              <a:ext uri="{FF2B5EF4-FFF2-40B4-BE49-F238E27FC236}">
                <a16:creationId xmlns:a16="http://schemas.microsoft.com/office/drawing/2014/main" id="{F2ABF367-2839-9EBA-8B37-F7103606D387}"/>
              </a:ext>
            </a:extLst>
          </p:cNvPr>
          <p:cNvSpPr txBox="1"/>
          <p:nvPr/>
        </p:nvSpPr>
        <p:spPr>
          <a:xfrm>
            <a:off x="622296" y="874943"/>
            <a:ext cx="11953272" cy="7848302"/>
          </a:xfrm>
          <a:prstGeom prst="rect">
            <a:avLst/>
          </a:prstGeom>
          <a:noFill/>
        </p:spPr>
        <p:txBody>
          <a:bodyPr wrap="square" rtlCol="0">
            <a:spAutoFit/>
          </a:bodyPr>
          <a:lstStyle/>
          <a:p>
            <a:pPr marL="285750" indent="-285750" algn="just">
              <a:lnSpc>
                <a:spcPct val="150000"/>
              </a:lnSpc>
              <a:buFont typeface="Wingdings" panose="05000000000000000000" pitchFamily="2" charset="2"/>
              <a:buChar char="Ø"/>
            </a:pPr>
            <a:r>
              <a:rPr lang="en-US" dirty="0">
                <a:solidFill>
                  <a:schemeClr val="bg1">
                    <a:lumMod val="50000"/>
                  </a:schemeClr>
                </a:solidFill>
                <a:latin typeface="Times New Roman" panose="02020603050405020304" pitchFamily="18" charset="0"/>
                <a:cs typeface="Times New Roman" panose="02020603050405020304" pitchFamily="18" charset="0"/>
              </a:rPr>
              <a:t>Introduction</a:t>
            </a:r>
          </a:p>
          <a:p>
            <a:pPr marL="742950" lvl="1" indent="-285750" algn="just">
              <a:lnSpc>
                <a:spcPct val="150000"/>
              </a:lnSpc>
              <a:buFont typeface="Arial" panose="020B0604020202020204" pitchFamily="34" charset="0"/>
              <a:buChar char="•"/>
            </a:pPr>
            <a:r>
              <a:rPr lang="en-US" dirty="0">
                <a:solidFill>
                  <a:schemeClr val="bg1">
                    <a:lumMod val="50000"/>
                  </a:schemeClr>
                </a:solidFill>
                <a:latin typeface="Times New Roman" panose="02020603050405020304" pitchFamily="18" charset="0"/>
                <a:cs typeface="Times New Roman" panose="02020603050405020304" pitchFamily="18" charset="0"/>
              </a:rPr>
              <a:t>Wire Arc Additive Manufacturing</a:t>
            </a:r>
          </a:p>
          <a:p>
            <a:pPr marL="742950" lvl="1" indent="-285750" algn="just">
              <a:lnSpc>
                <a:spcPct val="150000"/>
              </a:lnSpc>
              <a:buFont typeface="Arial" panose="020B0604020202020204" pitchFamily="34" charset="0"/>
              <a:buChar char="•"/>
            </a:pPr>
            <a:r>
              <a:rPr lang="en-US" dirty="0">
                <a:solidFill>
                  <a:schemeClr val="bg1">
                    <a:lumMod val="50000"/>
                  </a:schemeClr>
                </a:solidFill>
                <a:latin typeface="Times New Roman" panose="02020603050405020304" pitchFamily="18" charset="0"/>
                <a:cs typeface="Times New Roman" panose="02020603050405020304" pitchFamily="18" charset="0"/>
              </a:rPr>
              <a:t>Existing approach and Problem statement</a:t>
            </a:r>
          </a:p>
          <a:p>
            <a:pPr marL="742950" lvl="1" indent="-285750" algn="just">
              <a:lnSpc>
                <a:spcPct val="150000"/>
              </a:lnSpc>
              <a:buFont typeface="Arial" panose="020B0604020202020204" pitchFamily="34" charset="0"/>
              <a:buChar char="•"/>
            </a:pPr>
            <a:r>
              <a:rPr lang="en-US" dirty="0">
                <a:solidFill>
                  <a:schemeClr val="bg1">
                    <a:lumMod val="50000"/>
                  </a:schemeClr>
                </a:solidFill>
                <a:latin typeface="Times New Roman" panose="02020603050405020304" pitchFamily="18" charset="0"/>
                <a:cs typeface="Times New Roman" panose="02020603050405020304" pitchFamily="18" charset="0"/>
              </a:rPr>
              <a:t>PINN Framework</a:t>
            </a:r>
          </a:p>
          <a:p>
            <a:pPr marL="285750" indent="-285750" algn="just">
              <a:lnSpc>
                <a:spcPct val="150000"/>
              </a:lnSpc>
              <a:buFont typeface="Wingdings" panose="05000000000000000000" pitchFamily="2" charset="2"/>
              <a:buChar char="Ø"/>
            </a:pPr>
            <a:r>
              <a:rPr lang="en-US" dirty="0">
                <a:solidFill>
                  <a:schemeClr val="bg1">
                    <a:lumMod val="50000"/>
                  </a:schemeClr>
                </a:solidFill>
                <a:latin typeface="Times New Roman" panose="02020603050405020304" pitchFamily="18" charset="0"/>
                <a:cs typeface="Times New Roman" panose="02020603050405020304" pitchFamily="18" charset="0"/>
              </a:rPr>
              <a:t>Literature Review</a:t>
            </a:r>
          </a:p>
          <a:p>
            <a:pPr marL="742950" lvl="1" indent="-285750" algn="just">
              <a:lnSpc>
                <a:spcPct val="150000"/>
              </a:lnSpc>
              <a:buFont typeface="Arial" panose="020B0604020202020204" pitchFamily="34" charset="0"/>
              <a:buChar char="•"/>
            </a:pPr>
            <a:r>
              <a:rPr lang="en-US" dirty="0">
                <a:solidFill>
                  <a:schemeClr val="bg1">
                    <a:lumMod val="50000"/>
                  </a:schemeClr>
                </a:solidFill>
                <a:latin typeface="Times New Roman" panose="02020603050405020304" pitchFamily="18" charset="0"/>
                <a:cs typeface="Times New Roman" panose="02020603050405020304" pitchFamily="18" charset="0"/>
              </a:rPr>
              <a:t>FEM modelling for WAAM</a:t>
            </a:r>
          </a:p>
          <a:p>
            <a:pPr marL="742950" lvl="1" indent="-285750" algn="just">
              <a:lnSpc>
                <a:spcPct val="150000"/>
              </a:lnSpc>
              <a:buFont typeface="Arial" panose="020B0604020202020204" pitchFamily="34" charset="0"/>
              <a:buChar char="•"/>
            </a:pPr>
            <a:r>
              <a:rPr lang="en-US" dirty="0">
                <a:solidFill>
                  <a:schemeClr val="bg1">
                    <a:lumMod val="50000"/>
                  </a:schemeClr>
                </a:solidFill>
                <a:latin typeface="Times New Roman" panose="02020603050405020304" pitchFamily="18" charset="0"/>
                <a:cs typeface="Times New Roman" panose="02020603050405020304" pitchFamily="18" charset="0"/>
              </a:rPr>
              <a:t>PINNS and applications</a:t>
            </a:r>
          </a:p>
          <a:p>
            <a:pPr marL="285750" indent="-285750" algn="just">
              <a:lnSpc>
                <a:spcPct val="150000"/>
              </a:lnSpc>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Work progress and Results</a:t>
            </a:r>
          </a:p>
          <a:p>
            <a:pPr marL="742950" lvl="1" indent="-285750" algn="just">
              <a:lnSpc>
                <a:spcPct val="150000"/>
              </a:lnSpc>
              <a:buFont typeface="Arial" panose="020B0604020202020204" pitchFamily="34" charset="0"/>
              <a:buChar char="•"/>
            </a:pPr>
            <a:r>
              <a:rPr lang="en-US" dirty="0">
                <a:solidFill>
                  <a:srgbClr val="FF0000"/>
                </a:solidFill>
                <a:latin typeface="Times New Roman" panose="02020603050405020304" pitchFamily="18" charset="0"/>
                <a:cs typeface="Times New Roman" panose="02020603050405020304" pitchFamily="18" charset="0"/>
              </a:rPr>
              <a:t>PINN applied for Thermal modelling of L-DED   </a:t>
            </a:r>
            <a:r>
              <a:rPr lang="en-US" dirty="0">
                <a:solidFill>
                  <a:srgbClr val="FF0000"/>
                </a:solidFill>
                <a:latin typeface="Times New Roman" panose="02020603050405020304" pitchFamily="18" charset="0"/>
                <a:cs typeface="Times New Roman" panose="02020603050405020304" pitchFamily="18" charset="0"/>
                <a:sym typeface="Wingdings" panose="05000000000000000000" pitchFamily="2" charset="2"/>
              </a:rPr>
              <a:t>  Carried out since decent amount of existing literature</a:t>
            </a:r>
            <a:endParaRPr lang="en-US" dirty="0">
              <a:solidFill>
                <a:srgbClr val="FF0000"/>
              </a:solidFill>
              <a:latin typeface="Times New Roman" panose="02020603050405020304" pitchFamily="18" charset="0"/>
              <a:cs typeface="Times New Roman" panose="02020603050405020304" pitchFamily="18" charset="0"/>
            </a:endParaRPr>
          </a:p>
          <a:p>
            <a:pPr marL="742950" lvl="1" indent="-285750" algn="just">
              <a:lnSpc>
                <a:spcPct val="150000"/>
              </a:lnSpc>
              <a:buFont typeface="Arial" panose="020B0604020202020204" pitchFamily="34" charset="0"/>
              <a:buChar char="•"/>
            </a:pPr>
            <a:r>
              <a:rPr lang="en-US" dirty="0">
                <a:solidFill>
                  <a:schemeClr val="bg1">
                    <a:lumMod val="50000"/>
                  </a:schemeClr>
                </a:solidFill>
                <a:latin typeface="Times New Roman" panose="02020603050405020304" pitchFamily="18" charset="0"/>
                <a:cs typeface="Times New Roman" panose="02020603050405020304" pitchFamily="18" charset="0"/>
              </a:rPr>
              <a:t>PINN applied for Thermal modelling of WAAM</a:t>
            </a:r>
          </a:p>
          <a:p>
            <a:pPr marL="285750" indent="-285750" algn="just">
              <a:lnSpc>
                <a:spcPct val="150000"/>
              </a:lnSpc>
              <a:buFont typeface="Wingdings" panose="05000000000000000000" pitchFamily="2" charset="2"/>
              <a:buChar char="Ø"/>
            </a:pPr>
            <a:r>
              <a:rPr lang="en-US" dirty="0">
                <a:solidFill>
                  <a:schemeClr val="bg1">
                    <a:lumMod val="50000"/>
                  </a:schemeClr>
                </a:solidFill>
                <a:latin typeface="Times New Roman" panose="02020603050405020304" pitchFamily="18" charset="0"/>
                <a:cs typeface="Times New Roman" panose="02020603050405020304" pitchFamily="18" charset="0"/>
              </a:rPr>
              <a:t>Challenges encountered and Possible causes</a:t>
            </a:r>
          </a:p>
          <a:p>
            <a:pPr marL="285750" indent="-285750" algn="just">
              <a:lnSpc>
                <a:spcPct val="150000"/>
              </a:lnSpc>
              <a:buFont typeface="Wingdings" panose="05000000000000000000" pitchFamily="2" charset="2"/>
              <a:buChar char="Ø"/>
            </a:pPr>
            <a:r>
              <a:rPr lang="en-US" dirty="0">
                <a:solidFill>
                  <a:schemeClr val="bg1">
                    <a:lumMod val="50000"/>
                  </a:schemeClr>
                </a:solidFill>
                <a:latin typeface="Times New Roman" panose="02020603050405020304" pitchFamily="18" charset="0"/>
                <a:cs typeface="Times New Roman" panose="02020603050405020304" pitchFamily="18" charset="0"/>
              </a:rPr>
              <a:t>Future Plan</a:t>
            </a:r>
          </a:p>
          <a:p>
            <a:pPr marL="285750" indent="-285750" algn="just">
              <a:lnSpc>
                <a:spcPct val="150000"/>
              </a:lnSpc>
              <a:buFont typeface="Wingdings" panose="05000000000000000000" pitchFamily="2" charset="2"/>
              <a:buChar char="Ø"/>
            </a:pPr>
            <a:r>
              <a:rPr lang="en-US" dirty="0">
                <a:solidFill>
                  <a:schemeClr val="bg1">
                    <a:lumMod val="50000"/>
                  </a:schemeClr>
                </a:solidFill>
                <a:latin typeface="Times New Roman" panose="02020603050405020304" pitchFamily="18" charset="0"/>
                <a:cs typeface="Times New Roman" panose="02020603050405020304" pitchFamily="18" charset="0"/>
              </a:rPr>
              <a:t>References</a:t>
            </a:r>
          </a:p>
          <a:p>
            <a:pPr marL="285750" indent="-285750" algn="just">
              <a:lnSpc>
                <a:spcPct val="150000"/>
              </a:lnSpc>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Ø"/>
            </a:pPr>
            <a:endParaRPr lang="en-US" dirty="0">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Ø"/>
            </a:pPr>
            <a:endParaRPr lang="en-US"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Ø"/>
            </a:pPr>
            <a:endParaRPr lang="en-US" dirty="0">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Ø"/>
            </a:pPr>
            <a:endParaRPr lang="en-US" dirty="0">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Ø"/>
            </a:pPr>
            <a:endParaRPr lang="en-US" dirty="0">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Ø"/>
            </a:pP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685192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1">
            <a:extLst>
              <a:ext uri="{FF2B5EF4-FFF2-40B4-BE49-F238E27FC236}">
                <a16:creationId xmlns:a16="http://schemas.microsoft.com/office/drawing/2014/main" id="{8FF6ADC3-A179-4CA6-A752-D087F051354A}"/>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5324DB7-8570-427C-AC75-4A82B2CBF32A}" type="slidenum">
              <a:rPr lang="en-US" smtClean="0">
                <a:latin typeface="Times New Roman" panose="02020603050405020304" pitchFamily="18" charset="0"/>
                <a:cs typeface="Times New Roman" panose="02020603050405020304" pitchFamily="18" charset="0"/>
              </a:rPr>
              <a:pPr/>
              <a:t>19</a:t>
            </a:fld>
            <a:endParaRPr lang="en-US">
              <a:latin typeface="Times New Roman" panose="02020603050405020304" pitchFamily="18" charset="0"/>
              <a:cs typeface="Times New Roman" panose="02020603050405020304" pitchFamily="18" charset="0"/>
            </a:endParaRPr>
          </a:p>
        </p:txBody>
      </p:sp>
      <p:cxnSp>
        <p:nvCxnSpPr>
          <p:cNvPr id="4" name="Straight Connector 3">
            <a:extLst>
              <a:ext uri="{FF2B5EF4-FFF2-40B4-BE49-F238E27FC236}">
                <a16:creationId xmlns:a16="http://schemas.microsoft.com/office/drawing/2014/main" id="{DF8D1226-795F-44FC-B1BB-6BDC3D0AC29D}"/>
              </a:ext>
            </a:extLst>
          </p:cNvPr>
          <p:cNvCxnSpPr>
            <a:cxnSpLocks/>
          </p:cNvCxnSpPr>
          <p:nvPr/>
        </p:nvCxnSpPr>
        <p:spPr>
          <a:xfrm>
            <a:off x="504497" y="756745"/>
            <a:ext cx="10946768" cy="0"/>
          </a:xfrm>
          <a:prstGeom prst="line">
            <a:avLst/>
          </a:prstGeom>
          <a:ln w="38100">
            <a:solidFill>
              <a:schemeClr val="accent1">
                <a:lumMod val="60000"/>
                <a:lumOff val="40000"/>
              </a:schemeClr>
            </a:solidFill>
          </a:ln>
        </p:spPr>
        <p:style>
          <a:lnRef idx="3">
            <a:schemeClr val="dk1"/>
          </a:lnRef>
          <a:fillRef idx="0">
            <a:schemeClr val="dk1"/>
          </a:fillRef>
          <a:effectRef idx="2">
            <a:schemeClr val="dk1"/>
          </a:effectRef>
          <a:fontRef idx="minor">
            <a:schemeClr val="tx1"/>
          </a:fontRef>
        </p:style>
      </p:cxnSp>
      <p:sp>
        <p:nvSpPr>
          <p:cNvPr id="5" name="TextBox 4">
            <a:extLst>
              <a:ext uri="{FF2B5EF4-FFF2-40B4-BE49-F238E27FC236}">
                <a16:creationId xmlns:a16="http://schemas.microsoft.com/office/drawing/2014/main" id="{D4488247-7042-4FD7-903F-0B3817DAF9E3}"/>
              </a:ext>
            </a:extLst>
          </p:cNvPr>
          <p:cNvSpPr txBox="1"/>
          <p:nvPr/>
        </p:nvSpPr>
        <p:spPr>
          <a:xfrm>
            <a:off x="244366" y="156695"/>
            <a:ext cx="11427372" cy="492443"/>
          </a:xfrm>
          <a:prstGeom prst="rect">
            <a:avLst/>
          </a:prstGeom>
          <a:noFill/>
        </p:spPr>
        <p:txBody>
          <a:bodyPr wrap="square" rtlCol="0">
            <a:spAutoFit/>
          </a:bodyPr>
          <a:lstStyle/>
          <a:p>
            <a:r>
              <a:rPr lang="en-US" sz="2600" dirty="0">
                <a:latin typeface="Times New Roman" panose="02020603050405020304" pitchFamily="18" charset="0"/>
                <a:cs typeface="Times New Roman" panose="02020603050405020304" pitchFamily="18" charset="0"/>
              </a:rPr>
              <a:t>Work progress-Applied to Laser-Directed energy deposition (L-DED)</a:t>
            </a:r>
          </a:p>
        </p:txBody>
      </p:sp>
      <p:pic>
        <p:nvPicPr>
          <p:cNvPr id="10" name="Picture 9" descr="IIT Hyderabad Logo_Final Design.jpg">
            <a:extLst>
              <a:ext uri="{FF2B5EF4-FFF2-40B4-BE49-F238E27FC236}">
                <a16:creationId xmlns:a16="http://schemas.microsoft.com/office/drawing/2014/main" id="{78B1433A-9294-428E-8B4E-A890813E8D30}"/>
              </a:ext>
            </a:extLst>
          </p:cNvPr>
          <p:cNvPicPr>
            <a:picLocks noChangeAspect="1"/>
          </p:cNvPicPr>
          <p:nvPr/>
        </p:nvPicPr>
        <p:blipFill>
          <a:blip r:embed="rId3"/>
          <a:stretch>
            <a:fillRect/>
          </a:stretch>
        </p:blipFill>
        <p:spPr>
          <a:xfrm>
            <a:off x="11038490" y="47890"/>
            <a:ext cx="586202" cy="590286"/>
          </a:xfrm>
          <a:prstGeom prst="rect">
            <a:avLst/>
          </a:prstGeom>
        </p:spPr>
      </p:pic>
      <p:sp>
        <p:nvSpPr>
          <p:cNvPr id="8" name="TextBox 7">
            <a:extLst>
              <a:ext uri="{FF2B5EF4-FFF2-40B4-BE49-F238E27FC236}">
                <a16:creationId xmlns:a16="http://schemas.microsoft.com/office/drawing/2014/main" id="{B251B5E9-D774-12B8-3BCB-304847527F20}"/>
              </a:ext>
            </a:extLst>
          </p:cNvPr>
          <p:cNvSpPr txBox="1"/>
          <p:nvPr/>
        </p:nvSpPr>
        <p:spPr>
          <a:xfrm>
            <a:off x="275896" y="930935"/>
            <a:ext cx="11427372" cy="261162"/>
          </a:xfrm>
          <a:prstGeom prst="rect">
            <a:avLst/>
          </a:prstGeom>
          <a:noFill/>
        </p:spPr>
        <p:txBody>
          <a:bodyPr wrap="square" rtlCol="0">
            <a:spAutoFit/>
          </a:bodyPr>
          <a:lstStyle/>
          <a:p>
            <a:pPr>
              <a:lnSpc>
                <a:spcPts val="1200"/>
              </a:lnSpc>
              <a:spcAft>
                <a:spcPts val="1200"/>
              </a:spcAft>
            </a:pP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Governing and Boundary Heat Flux equations:</a:t>
            </a:r>
            <a:endParaRPr lang="en-IN" sz="1800" b="1"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14" name="TextBox 13">
            <a:extLst>
              <a:ext uri="{FF2B5EF4-FFF2-40B4-BE49-F238E27FC236}">
                <a16:creationId xmlns:a16="http://schemas.microsoft.com/office/drawing/2014/main" id="{D7CB1153-3EB6-21C1-B75C-B7B94E183525}"/>
              </a:ext>
            </a:extLst>
          </p:cNvPr>
          <p:cNvSpPr txBox="1"/>
          <p:nvPr/>
        </p:nvSpPr>
        <p:spPr>
          <a:xfrm>
            <a:off x="275897" y="1306008"/>
            <a:ext cx="5820104" cy="873572"/>
          </a:xfrm>
          <a:prstGeom prst="rect">
            <a:avLst/>
          </a:prstGeom>
          <a:noFill/>
        </p:spPr>
        <p:txBody>
          <a:bodyPr wrap="square">
            <a:spAutoFit/>
          </a:bodyPr>
          <a:lstStyle/>
          <a:p>
            <a:pPr marL="342900" lvl="0" indent="-342900">
              <a:lnSpc>
                <a:spcPct val="150000"/>
              </a:lnSpc>
              <a:spcAft>
                <a:spcPts val="600"/>
              </a:spcAft>
              <a:buFont typeface="Symbol" panose="05050102010706020507" pitchFamily="18" charset="2"/>
              <a:buChar char=""/>
              <a:tabLst>
                <a:tab pos="457200" algn="l"/>
              </a:tabLs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The governing equation of the transient heat conduction in AM can be written as:</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16" name="TextBox 15">
            <a:extLst>
              <a:ext uri="{FF2B5EF4-FFF2-40B4-BE49-F238E27FC236}">
                <a16:creationId xmlns:a16="http://schemas.microsoft.com/office/drawing/2014/main" id="{0EADA03C-41ED-BB12-DAF3-EF687DE1518D}"/>
              </a:ext>
            </a:extLst>
          </p:cNvPr>
          <p:cNvSpPr txBox="1"/>
          <p:nvPr/>
        </p:nvSpPr>
        <p:spPr>
          <a:xfrm>
            <a:off x="3048918" y="3247088"/>
            <a:ext cx="6097836" cy="369332"/>
          </a:xfrm>
          <a:prstGeom prst="rect">
            <a:avLst/>
          </a:prstGeom>
          <a:noFill/>
        </p:spPr>
        <p:txBody>
          <a:bodyPr wrap="square">
            <a:spAutoFit/>
          </a:bodyPr>
          <a:lstStyle/>
          <a:p>
            <a:endParaRPr lang="en-IN"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1AE0EB5E-91DF-C0FF-62A0-74F3D56803BE}"/>
                  </a:ext>
                </a:extLst>
              </p:cNvPr>
              <p:cNvSpPr txBox="1"/>
              <p:nvPr/>
            </p:nvSpPr>
            <p:spPr>
              <a:xfrm>
                <a:off x="764509" y="2275597"/>
                <a:ext cx="2783278" cy="369332"/>
              </a:xfrm>
              <a:prstGeom prst="rect">
                <a:avLst/>
              </a:prstGeom>
              <a:solidFill>
                <a:schemeClr val="accent2">
                  <a:lumMod val="60000"/>
                  <a:lumOff val="40000"/>
                </a:schemeClr>
              </a:solid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IN" sz="1800" i="1" smtClean="0">
                              <a:effectLst/>
                              <a:latin typeface="Cambria Math" panose="02040503050406030204" pitchFamily="18" charset="0"/>
                              <a:ea typeface="Calibri" panose="020F0502020204030204" pitchFamily="34" charset="0"/>
                              <a:cs typeface="Times New Roman" panose="02020603050405020304" pitchFamily="18" charset="0"/>
                            </a:rPr>
                          </m:ctrlPr>
                        </m:sSupPr>
                        <m:e>
                          <m:r>
                            <a:rPr lang="en-US" sz="1800" i="1">
                              <a:effectLst/>
                              <a:latin typeface="Cambria Math" panose="02040503050406030204" pitchFamily="18" charset="0"/>
                              <a:ea typeface="Calibri" panose="020F0502020204030204" pitchFamily="34" charset="0"/>
                              <a:cs typeface="Times New Roman" panose="02020603050405020304" pitchFamily="18" charset="0"/>
                            </a:rPr>
                            <m:t>𝜌</m:t>
                          </m:r>
                        </m:e>
                        <m:sup>
                          <m:r>
                            <a:rPr lang="en-US" sz="1800" i="1">
                              <a:effectLst/>
                              <a:latin typeface="Cambria Math" panose="02040503050406030204" pitchFamily="18" charset="0"/>
                              <a:ea typeface="Calibri" panose="020F0502020204030204" pitchFamily="34" charset="0"/>
                              <a:cs typeface="Times New Roman" panose="02020603050405020304" pitchFamily="18" charset="0"/>
                            </a:rPr>
                            <m:t>∗</m:t>
                          </m:r>
                        </m:sup>
                      </m:sSup>
                      <m:r>
                        <a:rPr lang="en-US" sz="1800" i="1">
                          <a:effectLst/>
                          <a:latin typeface="Cambria Math" panose="02040503050406030204" pitchFamily="18" charset="0"/>
                          <a:ea typeface="Calibri" panose="020F0502020204030204" pitchFamily="34" charset="0"/>
                          <a:cs typeface="Times New Roman" panose="02020603050405020304" pitchFamily="18" charset="0"/>
                        </a:rPr>
                        <m:t>𝐶𝑝</m:t>
                      </m:r>
                      <m:r>
                        <a:rPr lang="en-US" sz="1800" i="1">
                          <a:effectLst/>
                          <a:latin typeface="Cambria Math" panose="02040503050406030204" pitchFamily="18" charset="0"/>
                          <a:ea typeface="Calibri" panose="020F0502020204030204" pitchFamily="34" charset="0"/>
                          <a:cs typeface="Times New Roman" panose="02020603050405020304" pitchFamily="18" charset="0"/>
                        </a:rPr>
                        <m:t>∗</m:t>
                      </m:r>
                      <m:r>
                        <a:rPr lang="en-US" sz="1800">
                          <a:effectLst/>
                          <a:latin typeface="Cambria Math" panose="02040503050406030204" pitchFamily="18" charset="0"/>
                          <a:ea typeface="Calibri" panose="020F0502020204030204" pitchFamily="34" charset="0"/>
                          <a:cs typeface="Times New Roman" panose="02020603050405020304" pitchFamily="18" charset="0"/>
                        </a:rPr>
                        <m:t>𝜕</m:t>
                      </m:r>
                      <m:r>
                        <a:rPr lang="en-US" sz="1800" i="1">
                          <a:effectLst/>
                          <a:latin typeface="Cambria Math" panose="02040503050406030204" pitchFamily="18" charset="0"/>
                          <a:ea typeface="Calibri" panose="020F0502020204030204" pitchFamily="34" charset="0"/>
                          <a:cs typeface="Times New Roman" panose="02020603050405020304" pitchFamily="18" charset="0"/>
                        </a:rPr>
                        <m:t>𝑇</m:t>
                      </m:r>
                      <m:r>
                        <a:rPr lang="en-US" sz="1800">
                          <a:effectLst/>
                          <a:latin typeface="Cambria Math" panose="02040503050406030204" pitchFamily="18" charset="0"/>
                          <a:ea typeface="Calibri" panose="020F0502020204030204" pitchFamily="34" charset="0"/>
                          <a:cs typeface="Times New Roman" panose="02020603050405020304" pitchFamily="18" charset="0"/>
                        </a:rPr>
                        <m:t>/</m:t>
                      </m:r>
                      <m:r>
                        <a:rPr lang="en-US" sz="1800">
                          <a:effectLst/>
                          <a:latin typeface="Cambria Math" panose="02040503050406030204" pitchFamily="18" charset="0"/>
                          <a:ea typeface="Calibri" panose="020F0502020204030204" pitchFamily="34" charset="0"/>
                          <a:cs typeface="Times New Roman" panose="02020603050405020304" pitchFamily="18" charset="0"/>
                        </a:rPr>
                        <m:t>𝜕</m:t>
                      </m:r>
                      <m:r>
                        <m:rPr>
                          <m:sty m:val="p"/>
                        </m:rPr>
                        <a:rPr lang="en-US" sz="1800">
                          <a:effectLst/>
                          <a:latin typeface="Cambria Math" panose="02040503050406030204" pitchFamily="18" charset="0"/>
                          <a:ea typeface="Calibri" panose="020F0502020204030204" pitchFamily="34" charset="0"/>
                          <a:cs typeface="Times New Roman" panose="02020603050405020304" pitchFamily="18" charset="0"/>
                        </a:rPr>
                        <m:t>t</m:t>
                      </m:r>
                      <m:r>
                        <a:rPr lang="en-US" sz="1800">
                          <a:effectLst/>
                          <a:latin typeface="Cambria Math" panose="02040503050406030204" pitchFamily="18" charset="0"/>
                          <a:ea typeface="Calibri" panose="020F0502020204030204" pitchFamily="34" charset="0"/>
                          <a:cs typeface="Times New Roman" panose="02020603050405020304" pitchFamily="18" charset="0"/>
                        </a:rPr>
                        <m:t>+</m:t>
                      </m:r>
                      <m:r>
                        <m:rPr>
                          <m:sty m:val="p"/>
                        </m:rPr>
                        <a:rPr lang="en-US" sz="1800">
                          <a:effectLst/>
                          <a:latin typeface="Cambria Math" panose="02040503050406030204" pitchFamily="18" charset="0"/>
                          <a:ea typeface="Calibri" panose="020F0502020204030204" pitchFamily="34" charset="0"/>
                          <a:cs typeface="Times New Roman" panose="02020603050405020304" pitchFamily="18" charset="0"/>
                        </a:rPr>
                        <m:t>∇</m:t>
                      </m:r>
                      <m:r>
                        <a:rPr lang="en-US" sz="1800">
                          <a:effectLst/>
                          <a:latin typeface="Cambria Math" panose="02040503050406030204" pitchFamily="18" charset="0"/>
                          <a:ea typeface="Calibri" panose="020F0502020204030204" pitchFamily="34" charset="0"/>
                          <a:cs typeface="Times New Roman" panose="02020603050405020304" pitchFamily="18" charset="0"/>
                        </a:rPr>
                        <m:t>⋅</m:t>
                      </m:r>
                      <m:r>
                        <a:rPr lang="en-US" sz="1800" i="1">
                          <a:effectLst/>
                          <a:latin typeface="Cambria Math" panose="02040503050406030204" pitchFamily="18" charset="0"/>
                          <a:ea typeface="Calibri" panose="020F0502020204030204" pitchFamily="34" charset="0"/>
                          <a:cs typeface="Times New Roman" panose="02020603050405020304" pitchFamily="18" charset="0"/>
                        </a:rPr>
                        <m:t>𝑞</m:t>
                      </m:r>
                      <m:r>
                        <a:rPr lang="en-US" sz="1800">
                          <a:effectLst/>
                          <a:latin typeface="Cambria Math" panose="02040503050406030204" pitchFamily="18" charset="0"/>
                          <a:ea typeface="Calibri" panose="020F0502020204030204" pitchFamily="34" charset="0"/>
                          <a:cs typeface="Times New Roman" panose="02020603050405020304" pitchFamily="18" charset="0"/>
                        </a:rPr>
                        <m:t>=0</m:t>
                      </m:r>
                      <m:box>
                        <m:boxPr>
                          <m:ctrlPr>
                            <a:rPr lang="en-IN" sz="1800" i="1">
                              <a:effectLst/>
                              <a:latin typeface="Cambria Math" panose="02040503050406030204" pitchFamily="18" charset="0"/>
                              <a:ea typeface="Calibri" panose="020F0502020204030204" pitchFamily="34" charset="0"/>
                              <a:cs typeface="Times New Roman" panose="02020603050405020304" pitchFamily="18" charset="0"/>
                            </a:rPr>
                          </m:ctrlPr>
                        </m:boxPr>
                        <m:e>
                          <m:r>
                            <a:rPr lang="en-US" sz="1800">
                              <a:effectLst/>
                              <a:latin typeface="Cambria Math" panose="02040503050406030204" pitchFamily="18" charset="0"/>
                              <a:ea typeface="Calibri" panose="020F0502020204030204" pitchFamily="34" charset="0"/>
                              <a:cs typeface="Times New Roman" panose="02020603050405020304" pitchFamily="18" charset="0"/>
                            </a:rPr>
                            <m:t> </m:t>
                          </m:r>
                        </m:e>
                      </m:box>
                    </m:oMath>
                  </m:oMathPara>
                </a14:m>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p:txBody>
          </p:sp>
        </mc:Choice>
        <mc:Fallback xmlns="">
          <p:sp>
            <p:nvSpPr>
              <p:cNvPr id="19" name="TextBox 18">
                <a:extLst>
                  <a:ext uri="{FF2B5EF4-FFF2-40B4-BE49-F238E27FC236}">
                    <a16:creationId xmlns:a16="http://schemas.microsoft.com/office/drawing/2014/main" id="{1AE0EB5E-91DF-C0FF-62A0-74F3D56803BE}"/>
                  </a:ext>
                </a:extLst>
              </p:cNvPr>
              <p:cNvSpPr txBox="1">
                <a:spLocks noRot="1" noChangeAspect="1" noMove="1" noResize="1" noEditPoints="1" noAdjustHandles="1" noChangeArrowheads="1" noChangeShapeType="1" noTextEdit="1"/>
              </p:cNvSpPr>
              <p:nvPr/>
            </p:nvSpPr>
            <p:spPr>
              <a:xfrm>
                <a:off x="764509" y="2275597"/>
                <a:ext cx="2783278" cy="369332"/>
              </a:xfrm>
              <a:prstGeom prst="rect">
                <a:avLst/>
              </a:prstGeom>
              <a:blipFill>
                <a:blip r:embed="rId4"/>
                <a:stretch>
                  <a:fillRect b="-14754"/>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7DCF2B0E-F046-6666-05F1-71CBD71BE204}"/>
                  </a:ext>
                </a:extLst>
              </p:cNvPr>
              <p:cNvSpPr txBox="1"/>
              <p:nvPr/>
            </p:nvSpPr>
            <p:spPr>
              <a:xfrm>
                <a:off x="287151" y="3179653"/>
                <a:ext cx="6097836" cy="270377"/>
              </a:xfrm>
              <a:prstGeom prst="rect">
                <a:avLst/>
              </a:prstGeom>
              <a:noFill/>
            </p:spPr>
            <p:txBody>
              <a:bodyPr wrap="square">
                <a:spAutoFit/>
              </a:bodyPr>
              <a:lstStyle/>
              <a:p>
                <a:pPr marL="342900" lvl="0" indent="-342900">
                  <a:lnSpc>
                    <a:spcPts val="1200"/>
                  </a:lnSpc>
                  <a:spcAft>
                    <a:spcPts val="600"/>
                  </a:spcAft>
                  <a:buFont typeface="Symbol" panose="05050102010706020507" pitchFamily="18" charset="2"/>
                  <a:buChar char=""/>
                  <a:tabLst>
                    <a:tab pos="457200" algn="l"/>
                  </a:tabLs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By Fourier Law of heat conduction, heat flux </a:t>
                </a:r>
                <a14:m>
                  <m:oMath xmlns:m="http://schemas.openxmlformats.org/officeDocument/2006/math">
                    <m:r>
                      <a:rPr lang="en-US" sz="1800" i="1">
                        <a:effectLst/>
                        <a:latin typeface="Cambria Math" panose="02040503050406030204" pitchFamily="18" charset="0"/>
                        <a:ea typeface="Calibri" panose="020F0502020204030204" pitchFamily="34" charset="0"/>
                        <a:cs typeface="Times New Roman" panose="02020603050405020304" pitchFamily="18" charset="0"/>
                      </a:rPr>
                      <m:t>𝑞</m:t>
                    </m:r>
                  </m:oMath>
                </a14:m>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is given by:</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p:txBody>
          </p:sp>
        </mc:Choice>
        <mc:Fallback xmlns="">
          <p:sp>
            <p:nvSpPr>
              <p:cNvPr id="24" name="TextBox 23">
                <a:extLst>
                  <a:ext uri="{FF2B5EF4-FFF2-40B4-BE49-F238E27FC236}">
                    <a16:creationId xmlns:a16="http://schemas.microsoft.com/office/drawing/2014/main" id="{7DCF2B0E-F046-6666-05F1-71CBD71BE204}"/>
                  </a:ext>
                </a:extLst>
              </p:cNvPr>
              <p:cNvSpPr txBox="1">
                <a:spLocks noRot="1" noChangeAspect="1" noMove="1" noResize="1" noEditPoints="1" noAdjustHandles="1" noChangeArrowheads="1" noChangeShapeType="1" noTextEdit="1"/>
              </p:cNvSpPr>
              <p:nvPr/>
            </p:nvSpPr>
            <p:spPr>
              <a:xfrm>
                <a:off x="287151" y="3179653"/>
                <a:ext cx="6097836" cy="270377"/>
              </a:xfrm>
              <a:prstGeom prst="rect">
                <a:avLst/>
              </a:prstGeom>
              <a:blipFill>
                <a:blip r:embed="rId5"/>
                <a:stretch>
                  <a:fillRect l="-800" t="-54545" b="-34091"/>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8AD5258A-45ED-BD05-484B-45261A8CAC55}"/>
                  </a:ext>
                </a:extLst>
              </p:cNvPr>
              <p:cNvSpPr txBox="1"/>
              <p:nvPr/>
            </p:nvSpPr>
            <p:spPr>
              <a:xfrm>
                <a:off x="1697217" y="3557805"/>
                <a:ext cx="2476881" cy="369332"/>
              </a:xfrm>
              <a:prstGeom prst="rect">
                <a:avLst/>
              </a:prstGeom>
              <a:solidFill>
                <a:schemeClr val="accent2">
                  <a:lumMod val="60000"/>
                  <a:lumOff val="40000"/>
                </a:schemeClr>
              </a:solid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IN" smtClean="0">
                          <a:latin typeface="Cambria Math" panose="02040503050406030204" pitchFamily="18" charset="0"/>
                        </a:rPr>
                        <m:t>q</m:t>
                      </m:r>
                      <m:r>
                        <a:rPr lang="en-IN" i="0">
                          <a:latin typeface="Cambria Math" panose="02040503050406030204" pitchFamily="18" charset="0"/>
                        </a:rPr>
                        <m:t>=−</m:t>
                      </m:r>
                      <m:r>
                        <a:rPr lang="en-IN" i="1">
                          <a:latin typeface="Cambria Math" panose="02040503050406030204" pitchFamily="18" charset="0"/>
                        </a:rPr>
                        <m:t>𝑘</m:t>
                      </m:r>
                      <m:r>
                        <m:rPr>
                          <m:sty m:val="p"/>
                        </m:rPr>
                        <a:rPr lang="en-IN" i="0">
                          <a:latin typeface="Cambria Math" panose="02040503050406030204" pitchFamily="18" charset="0"/>
                        </a:rPr>
                        <m:t>∇</m:t>
                      </m:r>
                      <m:r>
                        <a:rPr lang="en-IN" i="1">
                          <a:latin typeface="Cambria Math" panose="02040503050406030204" pitchFamily="18" charset="0"/>
                        </a:rPr>
                        <m:t>𝑇</m:t>
                      </m:r>
                      <m:f>
                        <m:fPr>
                          <m:type m:val="lin"/>
                          <m:ctrlPr>
                            <a:rPr lang="en-IN" i="1">
                              <a:latin typeface="Cambria Math" panose="02040503050406030204" pitchFamily="18" charset="0"/>
                            </a:rPr>
                          </m:ctrlPr>
                        </m:fPr>
                        <m:num>
                          <m:r>
                            <a:rPr lang="en-IN" i="1">
                              <a:latin typeface="Cambria Math" panose="02040503050406030204" pitchFamily="18" charset="0"/>
                            </a:rPr>
                            <m:t>𝑊</m:t>
                          </m:r>
                        </m:num>
                        <m:den>
                          <m:sSup>
                            <m:sSupPr>
                              <m:ctrlPr>
                                <a:rPr lang="en-IN" i="1">
                                  <a:solidFill>
                                    <a:srgbClr val="836967"/>
                                  </a:solidFill>
                                  <a:latin typeface="Cambria Math" panose="02040503050406030204" pitchFamily="18" charset="0"/>
                                </a:rPr>
                              </m:ctrlPr>
                            </m:sSupPr>
                            <m:e>
                              <m:r>
                                <a:rPr lang="en-IN" i="1">
                                  <a:latin typeface="Cambria Math" panose="02040503050406030204" pitchFamily="18" charset="0"/>
                                </a:rPr>
                                <m:t>𝑚</m:t>
                              </m:r>
                            </m:e>
                            <m:sup>
                              <m:r>
                                <a:rPr lang="en-IN" i="0">
                                  <a:latin typeface="Cambria Math" panose="02040503050406030204" pitchFamily="18" charset="0"/>
                                </a:rPr>
                                <m:t>2</m:t>
                              </m:r>
                            </m:sup>
                          </m:sSup>
                        </m:den>
                      </m:f>
                    </m:oMath>
                  </m:oMathPara>
                </a14:m>
                <a:endParaRPr lang="en-IN" dirty="0">
                  <a:latin typeface="Times New Roman" panose="02020603050405020304" pitchFamily="18" charset="0"/>
                  <a:cs typeface="Times New Roman" panose="02020603050405020304" pitchFamily="18" charset="0"/>
                </a:endParaRPr>
              </a:p>
            </p:txBody>
          </p:sp>
        </mc:Choice>
        <mc:Fallback xmlns="">
          <p:sp>
            <p:nvSpPr>
              <p:cNvPr id="26" name="TextBox 25">
                <a:extLst>
                  <a:ext uri="{FF2B5EF4-FFF2-40B4-BE49-F238E27FC236}">
                    <a16:creationId xmlns:a16="http://schemas.microsoft.com/office/drawing/2014/main" id="{8AD5258A-45ED-BD05-484B-45261A8CAC55}"/>
                  </a:ext>
                </a:extLst>
              </p:cNvPr>
              <p:cNvSpPr txBox="1">
                <a:spLocks noRot="1" noChangeAspect="1" noMove="1" noResize="1" noEditPoints="1" noAdjustHandles="1" noChangeArrowheads="1" noChangeShapeType="1" noTextEdit="1"/>
              </p:cNvSpPr>
              <p:nvPr/>
            </p:nvSpPr>
            <p:spPr>
              <a:xfrm>
                <a:off x="1697217" y="3557805"/>
                <a:ext cx="2476881" cy="369332"/>
              </a:xfrm>
              <a:prstGeom prst="rect">
                <a:avLst/>
              </a:prstGeom>
              <a:blipFill>
                <a:blip r:embed="rId6"/>
                <a:stretch>
                  <a:fillRect t="-116667" r="-1474" b="-18166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0FEB4945-E7FB-1A09-6CB6-405CA9139D9C}"/>
                  </a:ext>
                </a:extLst>
              </p:cNvPr>
              <p:cNvSpPr txBox="1"/>
              <p:nvPr/>
            </p:nvSpPr>
            <p:spPr>
              <a:xfrm>
                <a:off x="497893" y="4519854"/>
                <a:ext cx="4695332" cy="535659"/>
              </a:xfrm>
              <a:prstGeom prst="rect">
                <a:avLst/>
              </a:prstGeom>
              <a:solidFill>
                <a:schemeClr val="accent2">
                  <a:lumMod val="60000"/>
                  <a:lumOff val="40000"/>
                </a:schemeClr>
              </a:solidFill>
            </p:spPr>
            <p:txBody>
              <a:bodyPr wrap="square">
                <a:spAutoFit/>
              </a:bodyPr>
              <a:lstStyle/>
              <a:p>
                <a:pPr>
                  <a:lnSpc>
                    <a:spcPct val="150000"/>
                  </a:lnSpc>
                  <a:spcAft>
                    <a:spcPts val="1200"/>
                  </a:spcAft>
                </a:pP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q</a:t>
                </a:r>
                <a:r>
                  <a:rPr lang="en-US" sz="1400" baseline="-25000" dirty="0" err="1">
                    <a:effectLst/>
                    <a:latin typeface="Times New Roman" panose="02020603050405020304" pitchFamily="18" charset="0"/>
                    <a:ea typeface="Calibri" panose="020F0502020204030204" pitchFamily="34" charset="0"/>
                    <a:cs typeface="Times New Roman" panose="02020603050405020304" pitchFamily="18" charset="0"/>
                  </a:rPr>
                  <a:t>laser</a:t>
                </a:r>
                <a14:m>
                  <m:oMath xmlns:m="http://schemas.openxmlformats.org/officeDocument/2006/math">
                    <m:r>
                      <a:rPr lang="en-US" sz="1400">
                        <a:effectLst/>
                        <a:latin typeface="Cambria Math" panose="02040503050406030204" pitchFamily="18" charset="0"/>
                        <a:ea typeface="Calibri" panose="020F0502020204030204" pitchFamily="34" charset="0"/>
                        <a:cs typeface="Times New Roman" panose="02020603050405020304" pitchFamily="18" charset="0"/>
                      </a:rPr>
                      <m:t>=</m:t>
                    </m:r>
                    <m:r>
                      <a:rPr lang="en-US" sz="1400" i="1">
                        <a:effectLst/>
                        <a:latin typeface="Cambria Math" panose="02040503050406030204" pitchFamily="18" charset="0"/>
                        <a:ea typeface="Calibri" panose="020F0502020204030204" pitchFamily="34" charset="0"/>
                        <a:cs typeface="Times New Roman" panose="02020603050405020304" pitchFamily="18" charset="0"/>
                      </a:rPr>
                      <m:t>−</m:t>
                    </m:r>
                    <m:d>
                      <m:dPr>
                        <m:ctrlPr>
                          <a:rPr lang="en-IN" sz="1400" i="1">
                            <a:effectLst/>
                            <a:latin typeface="Cambria Math" panose="02040503050406030204" pitchFamily="18" charset="0"/>
                            <a:ea typeface="Calibri" panose="020F0502020204030204" pitchFamily="34" charset="0"/>
                            <a:cs typeface="Times New Roman" panose="02020603050405020304" pitchFamily="18" charset="0"/>
                          </a:rPr>
                        </m:ctrlPr>
                      </m:dPr>
                      <m:e>
                        <m:d>
                          <m:dPr>
                            <m:ctrlPr>
                              <a:rPr lang="en-IN" sz="1400" i="1">
                                <a:effectLst/>
                                <a:latin typeface="Cambria Math" panose="02040503050406030204" pitchFamily="18" charset="0"/>
                                <a:ea typeface="Calibri" panose="020F0502020204030204" pitchFamily="34" charset="0"/>
                                <a:cs typeface="Times New Roman" panose="02020603050405020304" pitchFamily="18" charset="0"/>
                              </a:rPr>
                            </m:ctrlPr>
                          </m:dPr>
                          <m:e>
                            <m:sSup>
                              <m:sSupPr>
                                <m:ctrlPr>
                                  <a:rPr lang="en-IN" sz="1400" i="1">
                                    <a:effectLst/>
                                    <a:latin typeface="Cambria Math" panose="02040503050406030204" pitchFamily="18" charset="0"/>
                                    <a:ea typeface="Calibri" panose="020F0502020204030204" pitchFamily="34" charset="0"/>
                                    <a:cs typeface="Times New Roman" panose="02020603050405020304" pitchFamily="18" charset="0"/>
                                  </a:rPr>
                                </m:ctrlPr>
                              </m:sSupPr>
                              <m:e>
                                <m:r>
                                  <a:rPr lang="en-US" sz="1400">
                                    <a:effectLst/>
                                    <a:latin typeface="Cambria Math" panose="02040503050406030204" pitchFamily="18" charset="0"/>
                                    <a:ea typeface="Calibri" panose="020F0502020204030204" pitchFamily="34" charset="0"/>
                                    <a:cs typeface="Times New Roman" panose="02020603050405020304" pitchFamily="18" charset="0"/>
                                  </a:rPr>
                                  <m:t>2</m:t>
                                </m:r>
                              </m:e>
                              <m:sup>
                                <m:r>
                                  <a:rPr lang="en-US" sz="1400" i="1">
                                    <a:effectLst/>
                                    <a:latin typeface="Cambria Math" panose="02040503050406030204" pitchFamily="18" charset="0"/>
                                    <a:ea typeface="Calibri" panose="020F0502020204030204" pitchFamily="34" charset="0"/>
                                    <a:cs typeface="Times New Roman" panose="02020603050405020304" pitchFamily="18" charset="0"/>
                                  </a:rPr>
                                  <m:t>∗</m:t>
                                </m:r>
                              </m:sup>
                            </m:sSup>
                            <m:r>
                              <a:rPr lang="en-US" sz="1400" i="1">
                                <a:effectLst/>
                                <a:latin typeface="Cambria Math" panose="02040503050406030204" pitchFamily="18" charset="0"/>
                                <a:ea typeface="Calibri" panose="020F0502020204030204" pitchFamily="34" charset="0"/>
                                <a:cs typeface="Times New Roman" panose="02020603050405020304" pitchFamily="18" charset="0"/>
                              </a:rPr>
                              <m:t>𝜂</m:t>
                            </m:r>
                            <m:r>
                              <a:rPr lang="en-US" sz="1400" i="1">
                                <a:effectLst/>
                                <a:latin typeface="Cambria Math" panose="02040503050406030204" pitchFamily="18" charset="0"/>
                                <a:ea typeface="Calibri" panose="020F0502020204030204" pitchFamily="34" charset="0"/>
                                <a:cs typeface="Times New Roman" panose="02020603050405020304" pitchFamily="18" charset="0"/>
                              </a:rPr>
                              <m:t>∗</m:t>
                            </m:r>
                            <m:r>
                              <a:rPr lang="en-US" sz="1400" i="1">
                                <a:effectLst/>
                                <a:latin typeface="Cambria Math" panose="02040503050406030204" pitchFamily="18" charset="0"/>
                                <a:ea typeface="Calibri" panose="020F0502020204030204" pitchFamily="34" charset="0"/>
                                <a:cs typeface="Times New Roman" panose="02020603050405020304" pitchFamily="18" charset="0"/>
                              </a:rPr>
                              <m:t>𝑃</m:t>
                            </m:r>
                          </m:e>
                        </m:d>
                        <m:r>
                          <a:rPr lang="en-US" sz="1400">
                            <a:effectLst/>
                            <a:latin typeface="Cambria Math" panose="02040503050406030204" pitchFamily="18" charset="0"/>
                            <a:ea typeface="Calibri" panose="020F0502020204030204" pitchFamily="34" charset="0"/>
                            <a:cs typeface="Times New Roman" panose="02020603050405020304" pitchFamily="18" charset="0"/>
                          </a:rPr>
                          <m:t>/</m:t>
                        </m:r>
                        <m:d>
                          <m:dPr>
                            <m:ctrlPr>
                              <a:rPr lang="en-IN" sz="1400" i="1">
                                <a:effectLst/>
                                <a:latin typeface="Cambria Math" panose="02040503050406030204" pitchFamily="18" charset="0"/>
                                <a:ea typeface="Calibri" panose="020F0502020204030204" pitchFamily="34" charset="0"/>
                                <a:cs typeface="Times New Roman" panose="02020603050405020304" pitchFamily="18" charset="0"/>
                              </a:rPr>
                            </m:ctrlPr>
                          </m:dPr>
                          <m:e>
                            <m:sSup>
                              <m:sSupPr>
                                <m:ctrlPr>
                                  <a:rPr lang="en-IN" sz="1400" i="1">
                                    <a:effectLst/>
                                    <a:latin typeface="Cambria Math" panose="02040503050406030204" pitchFamily="18" charset="0"/>
                                    <a:ea typeface="Calibri" panose="020F0502020204030204" pitchFamily="34" charset="0"/>
                                    <a:cs typeface="Times New Roman" panose="02020603050405020304" pitchFamily="18" charset="0"/>
                                  </a:rPr>
                                </m:ctrlPr>
                              </m:sSupPr>
                              <m:e>
                                <m:r>
                                  <a:rPr lang="en-US" sz="1400" i="1">
                                    <a:effectLst/>
                                    <a:latin typeface="Cambria Math" panose="02040503050406030204" pitchFamily="18" charset="0"/>
                                    <a:ea typeface="Calibri" panose="020F0502020204030204" pitchFamily="34" charset="0"/>
                                    <a:cs typeface="Times New Roman" panose="02020603050405020304" pitchFamily="18" charset="0"/>
                                  </a:rPr>
                                  <m:t>𝜋</m:t>
                                </m:r>
                              </m:e>
                              <m:sup>
                                <m:r>
                                  <a:rPr lang="en-US" sz="1400" i="1">
                                    <a:effectLst/>
                                    <a:latin typeface="Cambria Math" panose="02040503050406030204" pitchFamily="18" charset="0"/>
                                    <a:ea typeface="Calibri" panose="020F0502020204030204" pitchFamily="34" charset="0"/>
                                    <a:cs typeface="Times New Roman" panose="02020603050405020304" pitchFamily="18" charset="0"/>
                                  </a:rPr>
                                  <m:t>∗</m:t>
                                </m:r>
                              </m:sup>
                            </m:sSup>
                            <m:sSub>
                              <m:sSubPr>
                                <m:ctrlPr>
                                  <a:rPr lang="en-IN" sz="1400" i="1">
                                    <a:effectLst/>
                                    <a:latin typeface="Cambria Math" panose="02040503050406030204" pitchFamily="18" charset="0"/>
                                    <a:ea typeface="Calibri" panose="020F0502020204030204" pitchFamily="34" charset="0"/>
                                    <a:cs typeface="Times New Roman" panose="02020603050405020304" pitchFamily="18" charset="0"/>
                                  </a:rPr>
                                </m:ctrlPr>
                              </m:sSubPr>
                              <m:e>
                                <m:r>
                                  <m:rPr>
                                    <m:sty m:val="p"/>
                                  </m:rPr>
                                  <a:rPr lang="en-US" sz="1400">
                                    <a:effectLst/>
                                    <a:latin typeface="Cambria Math" panose="02040503050406030204" pitchFamily="18" charset="0"/>
                                    <a:ea typeface="Calibri" panose="020F0502020204030204" pitchFamily="34" charset="0"/>
                                    <a:cs typeface="Times New Roman" panose="02020603050405020304" pitchFamily="18" charset="0"/>
                                  </a:rPr>
                                  <m:t>r</m:t>
                                </m:r>
                              </m:e>
                              <m:sub>
                                <m:r>
                                  <m:rPr>
                                    <m:nor/>
                                  </m:rPr>
                                  <a:rPr lang="en-US" sz="1400">
                                    <a:effectLst/>
                                    <a:latin typeface="Times New Roman" panose="02020603050405020304" pitchFamily="18" charset="0"/>
                                    <a:ea typeface="Calibri" panose="020F0502020204030204" pitchFamily="34" charset="0"/>
                                    <a:cs typeface="Times New Roman" panose="02020603050405020304" pitchFamily="18" charset="0"/>
                                  </a:rPr>
                                  <m:t>beam</m:t>
                                </m:r>
                                <m:r>
                                  <m:rPr>
                                    <m:nor/>
                                  </m:rPr>
                                  <a:rPr lang="en-US" sz="1400" i="1">
                                    <a:effectLst/>
                                    <a:latin typeface="Times New Roman" panose="02020603050405020304" pitchFamily="18" charset="0"/>
                                    <a:ea typeface="Calibri" panose="020F0502020204030204" pitchFamily="34" charset="0"/>
                                    <a:cs typeface="Times New Roman" panose="02020603050405020304" pitchFamily="18" charset="0"/>
                                  </a:rPr>
                                  <m:t> </m:t>
                                </m:r>
                              </m:sub>
                            </m:sSub>
                            <m:sSup>
                              <m:sSupPr>
                                <m:ctrlPr>
                                  <a:rPr lang="en-IN" sz="1400" i="1">
                                    <a:effectLst/>
                                    <a:latin typeface="Cambria Math" panose="02040503050406030204" pitchFamily="18" charset="0"/>
                                    <a:ea typeface="Calibri" panose="020F0502020204030204" pitchFamily="34" charset="0"/>
                                    <a:cs typeface="Times New Roman" panose="02020603050405020304" pitchFamily="18" charset="0"/>
                                  </a:rPr>
                                </m:ctrlPr>
                              </m:sSupPr>
                              <m:e>
                                <m:r>
                                  <a:rPr lang="en-US" sz="1400" i="1">
                                    <a:effectLst/>
                                    <a:latin typeface="Cambria Math" panose="02040503050406030204" pitchFamily="18" charset="0"/>
                                    <a:ea typeface="Calibri" panose="020F0502020204030204" pitchFamily="34" charset="0"/>
                                    <a:cs typeface="Times New Roman" panose="02020603050405020304" pitchFamily="18" charset="0"/>
                                  </a:rPr>
                                  <m:t> </m:t>
                                </m:r>
                              </m:e>
                              <m:sup>
                                <m:r>
                                  <a:rPr lang="en-US" sz="1400">
                                    <a:effectLst/>
                                    <a:latin typeface="Cambria Math" panose="02040503050406030204" pitchFamily="18" charset="0"/>
                                    <a:ea typeface="Calibri" panose="020F0502020204030204" pitchFamily="34" charset="0"/>
                                    <a:cs typeface="Times New Roman" panose="02020603050405020304" pitchFamily="18" charset="0"/>
                                  </a:rPr>
                                  <m:t>2</m:t>
                                </m:r>
                              </m:sup>
                            </m:sSup>
                          </m:e>
                        </m:d>
                      </m:e>
                    </m:d>
                    <m:r>
                      <a:rPr lang="en-US" sz="1400" i="1">
                        <a:effectLst/>
                        <a:latin typeface="Cambria Math" panose="02040503050406030204" pitchFamily="18" charset="0"/>
                        <a:ea typeface="Calibri" panose="020F0502020204030204" pitchFamily="34" charset="0"/>
                        <a:cs typeface="Times New Roman" panose="02020603050405020304" pitchFamily="18" charset="0"/>
                      </a:rPr>
                      <m:t>∗</m:t>
                    </m:r>
                    <m:r>
                      <m:rPr>
                        <m:sty m:val="p"/>
                      </m:rPr>
                      <a:rPr lang="en-US" sz="1400">
                        <a:effectLst/>
                        <a:latin typeface="Cambria Math" panose="02040503050406030204" pitchFamily="18" charset="0"/>
                        <a:ea typeface="Calibri" panose="020F0502020204030204" pitchFamily="34" charset="0"/>
                        <a:cs typeface="Times New Roman" panose="02020603050405020304" pitchFamily="18" charset="0"/>
                      </a:rPr>
                      <m:t>exp</m:t>
                    </m:r>
                    <m:r>
                      <a:rPr lang="en-US" sz="1400">
                        <a:effectLst/>
                        <a:latin typeface="Cambria Math" panose="02040503050406030204" pitchFamily="18" charset="0"/>
                        <a:ea typeface="Calibri" panose="020F0502020204030204" pitchFamily="34" charset="0"/>
                        <a:cs typeface="Times New Roman" panose="02020603050405020304" pitchFamily="18" charset="0"/>
                      </a:rPr>
                      <m:t>⁡</m:t>
                    </m:r>
                    <m:d>
                      <m:dPr>
                        <m:ctrlPr>
                          <a:rPr lang="en-IN" sz="1400" i="1">
                            <a:effectLst/>
                            <a:latin typeface="Cambria Math" panose="02040503050406030204" pitchFamily="18" charset="0"/>
                            <a:ea typeface="Calibri" panose="020F0502020204030204" pitchFamily="34" charset="0"/>
                            <a:cs typeface="Times New Roman" panose="02020603050405020304" pitchFamily="18" charset="0"/>
                          </a:rPr>
                        </m:ctrlPr>
                      </m:dPr>
                      <m:e>
                        <m:r>
                          <a:rPr lang="en-US" sz="1400" i="1">
                            <a:effectLst/>
                            <a:latin typeface="Cambria Math" panose="02040503050406030204" pitchFamily="18" charset="0"/>
                            <a:ea typeface="Calibri" panose="020F0502020204030204" pitchFamily="34" charset="0"/>
                            <a:cs typeface="Times New Roman" panose="02020603050405020304" pitchFamily="18" charset="0"/>
                          </a:rPr>
                          <m:t>−</m:t>
                        </m:r>
                        <m:r>
                          <a:rPr lang="en-US" sz="1400">
                            <a:effectLst/>
                            <a:latin typeface="Cambria Math" panose="02040503050406030204" pitchFamily="18" charset="0"/>
                            <a:ea typeface="Calibri" panose="020F0502020204030204" pitchFamily="34" charset="0"/>
                            <a:cs typeface="Times New Roman" panose="02020603050405020304" pitchFamily="18" charset="0"/>
                          </a:rPr>
                          <m:t>2</m:t>
                        </m:r>
                        <m:r>
                          <a:rPr lang="en-US" sz="1400" i="1">
                            <a:effectLst/>
                            <a:latin typeface="Cambria Math" panose="02040503050406030204" pitchFamily="18" charset="0"/>
                            <a:ea typeface="Calibri" panose="020F0502020204030204" pitchFamily="34" charset="0"/>
                            <a:cs typeface="Times New Roman" panose="02020603050405020304" pitchFamily="18" charset="0"/>
                          </a:rPr>
                          <m:t>∗</m:t>
                        </m:r>
                        <m:sSup>
                          <m:sSupPr>
                            <m:ctrlPr>
                              <a:rPr lang="en-IN" sz="1400" i="1">
                                <a:effectLst/>
                                <a:latin typeface="Cambria Math" panose="02040503050406030204" pitchFamily="18" charset="0"/>
                                <a:ea typeface="Calibri" panose="020F0502020204030204" pitchFamily="34" charset="0"/>
                                <a:cs typeface="Times New Roman" panose="02020603050405020304" pitchFamily="18" charset="0"/>
                              </a:rPr>
                            </m:ctrlPr>
                          </m:sSupPr>
                          <m:e>
                            <m:r>
                              <m:rPr>
                                <m:nor/>
                              </m:rPr>
                              <a:rPr lang="en-US" sz="1400">
                                <a:effectLst/>
                                <a:latin typeface="Times New Roman" panose="02020603050405020304" pitchFamily="18" charset="0"/>
                                <a:ea typeface="Calibri" panose="020F0502020204030204" pitchFamily="34" charset="0"/>
                                <a:cs typeface="Times New Roman" panose="02020603050405020304" pitchFamily="18" charset="0"/>
                              </a:rPr>
                              <m:t> </m:t>
                            </m:r>
                            <m:r>
                              <m:rPr>
                                <m:sty m:val="p"/>
                              </m:rPr>
                              <a:rPr lang="en-US" sz="1400">
                                <a:effectLst/>
                                <a:latin typeface="Cambria Math" panose="02040503050406030204" pitchFamily="18" charset="0"/>
                                <a:ea typeface="Calibri" panose="020F0502020204030204" pitchFamily="34" charset="0"/>
                                <a:cs typeface="Times New Roman" panose="02020603050405020304" pitchFamily="18" charset="0"/>
                              </a:rPr>
                              <m:t>d</m:t>
                            </m:r>
                          </m:e>
                          <m:sup>
                            <m:r>
                              <a:rPr lang="en-US" sz="1400">
                                <a:effectLst/>
                                <a:latin typeface="Cambria Math" panose="02040503050406030204" pitchFamily="18" charset="0"/>
                                <a:ea typeface="Calibri" panose="020F0502020204030204" pitchFamily="34" charset="0"/>
                                <a:cs typeface="Times New Roman" panose="02020603050405020304" pitchFamily="18" charset="0"/>
                              </a:rPr>
                              <m:t>2</m:t>
                            </m:r>
                          </m:sup>
                        </m:sSup>
                        <m:r>
                          <a:rPr lang="en-US" sz="1400">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IN" sz="1400" i="1">
                                <a:effectLst/>
                                <a:latin typeface="Cambria Math" panose="02040503050406030204" pitchFamily="18" charset="0"/>
                                <a:ea typeface="Calibri" panose="020F0502020204030204" pitchFamily="34" charset="0"/>
                                <a:cs typeface="Times New Roman" panose="02020603050405020304" pitchFamily="18" charset="0"/>
                              </a:rPr>
                            </m:ctrlPr>
                          </m:sSubPr>
                          <m:e>
                            <m:r>
                              <m:rPr>
                                <m:sty m:val="p"/>
                              </m:rPr>
                              <a:rPr lang="en-US" sz="1400">
                                <a:effectLst/>
                                <a:latin typeface="Cambria Math" panose="02040503050406030204" pitchFamily="18" charset="0"/>
                                <a:ea typeface="Calibri" panose="020F0502020204030204" pitchFamily="34" charset="0"/>
                                <a:cs typeface="Times New Roman" panose="02020603050405020304" pitchFamily="18" charset="0"/>
                              </a:rPr>
                              <m:t>r</m:t>
                            </m:r>
                          </m:e>
                          <m:sub>
                            <m:r>
                              <m:rPr>
                                <m:nor/>
                              </m:rPr>
                              <a:rPr lang="en-US" sz="1400">
                                <a:effectLst/>
                                <a:latin typeface="Times New Roman" panose="02020603050405020304" pitchFamily="18" charset="0"/>
                                <a:ea typeface="Calibri" panose="020F0502020204030204" pitchFamily="34" charset="0"/>
                                <a:cs typeface="Times New Roman" panose="02020603050405020304" pitchFamily="18" charset="0"/>
                              </a:rPr>
                              <m:t>beam</m:t>
                            </m:r>
                            <m:r>
                              <m:rPr>
                                <m:nor/>
                              </m:rPr>
                              <a:rPr lang="en-US" sz="1400" i="1">
                                <a:effectLst/>
                                <a:latin typeface="Times New Roman" panose="02020603050405020304" pitchFamily="18" charset="0"/>
                                <a:ea typeface="Calibri" panose="020F0502020204030204" pitchFamily="34" charset="0"/>
                                <a:cs typeface="Times New Roman" panose="02020603050405020304" pitchFamily="18" charset="0"/>
                              </a:rPr>
                              <m:t> </m:t>
                            </m:r>
                          </m:sub>
                        </m:sSub>
                        <m:sSup>
                          <m:sSupPr>
                            <m:ctrlPr>
                              <a:rPr lang="en-IN" sz="1400" i="1">
                                <a:effectLst/>
                                <a:latin typeface="Cambria Math" panose="02040503050406030204" pitchFamily="18" charset="0"/>
                                <a:ea typeface="Calibri" panose="020F0502020204030204" pitchFamily="34" charset="0"/>
                                <a:cs typeface="Times New Roman" panose="02020603050405020304" pitchFamily="18" charset="0"/>
                              </a:rPr>
                            </m:ctrlPr>
                          </m:sSupPr>
                          <m:e>
                            <m:r>
                              <a:rPr lang="en-US" sz="1400" i="1">
                                <a:effectLst/>
                                <a:latin typeface="Cambria Math" panose="02040503050406030204" pitchFamily="18" charset="0"/>
                                <a:ea typeface="Calibri" panose="020F0502020204030204" pitchFamily="34" charset="0"/>
                                <a:cs typeface="Times New Roman" panose="02020603050405020304" pitchFamily="18" charset="0"/>
                              </a:rPr>
                              <m:t> </m:t>
                            </m:r>
                          </m:e>
                          <m:sup>
                            <m:r>
                              <a:rPr lang="en-US" sz="1400">
                                <a:effectLst/>
                                <a:latin typeface="Cambria Math" panose="02040503050406030204" pitchFamily="18" charset="0"/>
                                <a:ea typeface="Calibri" panose="020F0502020204030204" pitchFamily="34" charset="0"/>
                                <a:cs typeface="Times New Roman" panose="02020603050405020304" pitchFamily="18" charset="0"/>
                              </a:rPr>
                              <m:t>2</m:t>
                            </m:r>
                          </m:sup>
                        </m:sSup>
                      </m:e>
                    </m:d>
                  </m:oMath>
                </a14:m>
                <a:endParaRPr lang="en-IN" sz="1400" dirty="0">
                  <a:effectLst/>
                  <a:latin typeface="Times New Roman" panose="02020603050405020304" pitchFamily="18" charset="0"/>
                  <a:ea typeface="Calibri" panose="020F0502020204030204" pitchFamily="34" charset="0"/>
                  <a:cs typeface="Times New Roman" panose="02020603050405020304" pitchFamily="18" charset="0"/>
                </a:endParaRPr>
              </a:p>
            </p:txBody>
          </p:sp>
        </mc:Choice>
        <mc:Fallback xmlns="">
          <p:sp>
            <p:nvSpPr>
              <p:cNvPr id="35" name="TextBox 34">
                <a:extLst>
                  <a:ext uri="{FF2B5EF4-FFF2-40B4-BE49-F238E27FC236}">
                    <a16:creationId xmlns:a16="http://schemas.microsoft.com/office/drawing/2014/main" id="{0FEB4945-E7FB-1A09-6CB6-405CA9139D9C}"/>
                  </a:ext>
                </a:extLst>
              </p:cNvPr>
              <p:cNvSpPr txBox="1">
                <a:spLocks noRot="1" noChangeAspect="1" noMove="1" noResize="1" noEditPoints="1" noAdjustHandles="1" noChangeArrowheads="1" noChangeShapeType="1" noTextEdit="1"/>
              </p:cNvSpPr>
              <p:nvPr/>
            </p:nvSpPr>
            <p:spPr>
              <a:xfrm>
                <a:off x="497893" y="4519854"/>
                <a:ext cx="4695332" cy="535659"/>
              </a:xfrm>
              <a:prstGeom prst="rect">
                <a:avLst/>
              </a:prstGeom>
              <a:blipFill>
                <a:blip r:embed="rId7"/>
                <a:stretch>
                  <a:fillRect l="-390" b="-1136"/>
                </a:stretch>
              </a:blipFill>
            </p:spPr>
            <p:txBody>
              <a:bodyPr/>
              <a:lstStyle/>
              <a:p>
                <a:r>
                  <a:rPr lang="en-IN">
                    <a:noFill/>
                  </a:rPr>
                  <a:t> </a:t>
                </a:r>
              </a:p>
            </p:txBody>
          </p:sp>
        </mc:Fallback>
      </mc:AlternateContent>
      <p:pic>
        <p:nvPicPr>
          <p:cNvPr id="40" name="Picture 39">
            <a:extLst>
              <a:ext uri="{FF2B5EF4-FFF2-40B4-BE49-F238E27FC236}">
                <a16:creationId xmlns:a16="http://schemas.microsoft.com/office/drawing/2014/main" id="{4E39412B-B4AE-150E-057A-AEADEA8E0672}"/>
              </a:ext>
            </a:extLst>
          </p:cNvPr>
          <p:cNvPicPr>
            <a:picLocks noChangeAspect="1"/>
          </p:cNvPicPr>
          <p:nvPr/>
        </p:nvPicPr>
        <p:blipFill rotWithShape="1">
          <a:blip r:embed="rId8"/>
          <a:srcRect t="9142"/>
          <a:stretch/>
        </p:blipFill>
        <p:spPr>
          <a:xfrm>
            <a:off x="7191910" y="904727"/>
            <a:ext cx="4215734" cy="2362418"/>
          </a:xfrm>
          <a:prstGeom prst="rect">
            <a:avLst/>
          </a:prstGeom>
        </p:spPr>
      </p:pic>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EE9BC707-E5C8-68BA-E153-7B093BCC5352}"/>
                  </a:ext>
                </a:extLst>
              </p:cNvPr>
              <p:cNvSpPr txBox="1"/>
              <p:nvPr/>
            </p:nvSpPr>
            <p:spPr>
              <a:xfrm>
                <a:off x="3843985" y="1802458"/>
                <a:ext cx="2252015" cy="1159292"/>
              </a:xfrm>
              <a:prstGeom prst="rect">
                <a:avLst/>
              </a:prstGeom>
              <a:solidFill>
                <a:schemeClr val="accent6">
                  <a:lumMod val="20000"/>
                  <a:lumOff val="80000"/>
                </a:schemeClr>
              </a:solidFill>
            </p:spPr>
            <p:txBody>
              <a:bodyPr wrap="square">
                <a:spAutoFit/>
              </a:bodyPr>
              <a:lstStyle/>
              <a:p>
                <a:pPr/>
                <a14:m>
                  <m:oMathPara xmlns:m="http://schemas.openxmlformats.org/officeDocument/2006/math">
                    <m:oMathParaPr>
                      <m:jc m:val="centerGroup"/>
                    </m:oMathParaPr>
                    <m:oMath xmlns:m="http://schemas.openxmlformats.org/officeDocument/2006/math">
                      <m:m>
                        <m:mPr>
                          <m:plcHide m:val="on"/>
                          <m:mcs>
                            <m:mc>
                              <m:mcPr>
                                <m:count m:val="2"/>
                                <m:mcJc m:val="center"/>
                              </m:mcPr>
                            </m:mc>
                          </m:mcs>
                          <m:ctrlPr>
                            <a:rPr lang="en-IN" sz="1400" i="1" smtClean="0">
                              <a:effectLst/>
                              <a:latin typeface="Cambria Math" panose="02040503050406030204" pitchFamily="18" charset="0"/>
                              <a:ea typeface="Calibri" panose="020F0502020204030204" pitchFamily="34" charset="0"/>
                              <a:cs typeface="Times New Roman" panose="02020603050405020304" pitchFamily="18" charset="0"/>
                            </a:rPr>
                          </m:ctrlPr>
                        </m:mPr>
                        <m:mr>
                          <m:e/>
                          <m:e>
                            <m:r>
                              <m:rPr>
                                <m:nor/>
                              </m:rPr>
                              <a:rPr lang="en-US" sz="1400">
                                <a:effectLst/>
                                <a:latin typeface="Times New Roman" panose="02020603050405020304" pitchFamily="18" charset="0"/>
                                <a:ea typeface="Calibri" panose="020F0502020204030204" pitchFamily="34" charset="0"/>
                                <a:cs typeface="Times New Roman" panose="02020603050405020304" pitchFamily="18" charset="0"/>
                              </a:rPr>
                              <m:t>Where</m:t>
                            </m:r>
                            <m:r>
                              <m:rPr>
                                <m:nor/>
                              </m:rPr>
                              <a:rPr lang="en-US" sz="1400">
                                <a:effectLst/>
                                <a:latin typeface="Times New Roman" panose="02020603050405020304" pitchFamily="18" charset="0"/>
                                <a:ea typeface="Calibri" panose="020F0502020204030204" pitchFamily="34" charset="0"/>
                                <a:cs typeface="Times New Roman" panose="02020603050405020304" pitchFamily="18" charset="0"/>
                              </a:rPr>
                              <m:t>,</m:t>
                            </m:r>
                            <m:r>
                              <m:rPr>
                                <m:nor/>
                              </m:rPr>
                              <a:rPr lang="en-US" sz="1400" i="1">
                                <a:effectLst/>
                                <a:latin typeface="Times New Roman" panose="02020603050405020304" pitchFamily="18" charset="0"/>
                                <a:ea typeface="Calibri" panose="020F0502020204030204" pitchFamily="34" charset="0"/>
                                <a:cs typeface="Times New Roman" panose="02020603050405020304" pitchFamily="18" charset="0"/>
                              </a:rPr>
                              <m:t> </m:t>
                            </m:r>
                          </m:e>
                        </m:mr>
                        <m:mr>
                          <m:e/>
                          <m:e>
                            <m:r>
                              <m:rPr>
                                <m:nor/>
                              </m:rPr>
                              <a:rPr lang="en-US" sz="1400" i="1">
                                <a:effectLst/>
                                <a:latin typeface="Times New Roman" panose="02020603050405020304" pitchFamily="18" charset="0"/>
                                <a:ea typeface="Calibri" panose="020F0502020204030204" pitchFamily="34" charset="0"/>
                                <a:cs typeface="Times New Roman" panose="02020603050405020304" pitchFamily="18" charset="0"/>
                              </a:rPr>
                              <m:t> </m:t>
                            </m:r>
                            <m:r>
                              <m:rPr>
                                <m:nor/>
                              </m:rPr>
                              <a:rPr lang="en-US" sz="1400">
                                <a:effectLst/>
                                <a:latin typeface="Times New Roman" panose="02020603050405020304" pitchFamily="18" charset="0"/>
                                <a:ea typeface="Calibri" panose="020F0502020204030204" pitchFamily="34" charset="0"/>
                                <a:cs typeface="Times New Roman" panose="02020603050405020304" pitchFamily="18" charset="0"/>
                              </a:rPr>
                              <m:t>Density</m:t>
                            </m:r>
                            <m:r>
                              <m:rPr>
                                <m:nor/>
                              </m:rPr>
                              <a:rPr lang="en-US" sz="1400" i="1">
                                <a:effectLst/>
                                <a:latin typeface="Times New Roman" panose="02020603050405020304" pitchFamily="18" charset="0"/>
                                <a:ea typeface="Calibri" panose="020F0502020204030204" pitchFamily="34" charset="0"/>
                                <a:cs typeface="Times New Roman" panose="02020603050405020304" pitchFamily="18" charset="0"/>
                              </a:rPr>
                              <m:t> </m:t>
                            </m:r>
                            <m:r>
                              <a:rPr lang="en-US" sz="1400">
                                <a:effectLst/>
                                <a:latin typeface="Cambria Math" panose="02040503050406030204" pitchFamily="18" charset="0"/>
                                <a:ea typeface="Calibri" panose="020F0502020204030204" pitchFamily="34" charset="0"/>
                                <a:cs typeface="Times New Roman" panose="02020603050405020304" pitchFamily="18" charset="0"/>
                              </a:rPr>
                              <m:t>(</m:t>
                            </m:r>
                            <m:r>
                              <a:rPr lang="en-US" sz="1400" i="1">
                                <a:effectLst/>
                                <a:latin typeface="Cambria Math" panose="02040503050406030204" pitchFamily="18" charset="0"/>
                                <a:ea typeface="Calibri" panose="020F0502020204030204" pitchFamily="34" charset="0"/>
                                <a:cs typeface="Times New Roman" panose="02020603050405020304" pitchFamily="18" charset="0"/>
                              </a:rPr>
                              <m:t>𝜌</m:t>
                            </m:r>
                            <m:r>
                              <a:rPr lang="en-US" sz="1400">
                                <a:effectLst/>
                                <a:latin typeface="Cambria Math" panose="02040503050406030204" pitchFamily="18" charset="0"/>
                                <a:ea typeface="Calibri" panose="020F0502020204030204" pitchFamily="34" charset="0"/>
                                <a:cs typeface="Times New Roman" panose="02020603050405020304" pitchFamily="18" charset="0"/>
                              </a:rPr>
                              <m:t>),</m:t>
                            </m:r>
                            <m:box>
                              <m:boxPr>
                                <m:ctrlPr>
                                  <a:rPr lang="en-IN" sz="1400" i="1">
                                    <a:effectLst/>
                                    <a:latin typeface="Cambria Math" panose="02040503050406030204" pitchFamily="18" charset="0"/>
                                    <a:ea typeface="Calibri" panose="020F0502020204030204" pitchFamily="34" charset="0"/>
                                    <a:cs typeface="Times New Roman" panose="02020603050405020304" pitchFamily="18" charset="0"/>
                                  </a:rPr>
                                </m:ctrlPr>
                              </m:boxPr>
                              <m:e>
                                <m:r>
                                  <a:rPr lang="en-US" sz="1400">
                                    <a:effectLst/>
                                    <a:latin typeface="Cambria Math" panose="02040503050406030204" pitchFamily="18" charset="0"/>
                                    <a:ea typeface="Calibri" panose="020F0502020204030204" pitchFamily="34" charset="0"/>
                                    <a:cs typeface="Times New Roman" panose="02020603050405020304" pitchFamily="18" charset="0"/>
                                  </a:rPr>
                                  <m:t> </m:t>
                                </m:r>
                              </m:e>
                            </m:box>
                            <m:r>
                              <a:rPr lang="en-US" sz="1400" i="1">
                                <a:effectLst/>
                                <a:latin typeface="Cambria Math" panose="02040503050406030204" pitchFamily="18" charset="0"/>
                                <a:ea typeface="Calibri" panose="020F0502020204030204" pitchFamily="34" charset="0"/>
                                <a:cs typeface="Times New Roman" panose="02020603050405020304" pitchFamily="18" charset="0"/>
                              </a:rPr>
                              <m:t>𝑔</m:t>
                            </m:r>
                            <m:r>
                              <a:rPr lang="en-US" sz="1400">
                                <a:effectLst/>
                                <a:latin typeface="Cambria Math" panose="02040503050406030204" pitchFamily="18" charset="0"/>
                                <a:ea typeface="Calibri" panose="020F0502020204030204" pitchFamily="34" charset="0"/>
                                <a:cs typeface="Times New Roman" panose="02020603050405020304" pitchFamily="18" charset="0"/>
                              </a:rPr>
                              <m:t>/</m:t>
                            </m:r>
                            <m:r>
                              <a:rPr lang="en-US" sz="1400" i="1">
                                <a:effectLst/>
                                <a:latin typeface="Cambria Math" panose="02040503050406030204" pitchFamily="18" charset="0"/>
                                <a:ea typeface="Calibri" panose="020F0502020204030204" pitchFamily="34" charset="0"/>
                                <a:cs typeface="Times New Roman" panose="02020603050405020304" pitchFamily="18" charset="0"/>
                              </a:rPr>
                              <m:t>𝑐𝑚</m:t>
                            </m:r>
                            <m:r>
                              <a:rPr lang="en-US" sz="1400">
                                <a:effectLst/>
                                <a:latin typeface="Cambria Math" panose="02040503050406030204" pitchFamily="18" charset="0"/>
                                <a:ea typeface="Calibri" panose="020F0502020204030204" pitchFamily="34" charset="0"/>
                                <a:cs typeface="Times New Roman" panose="02020603050405020304" pitchFamily="18" charset="0"/>
                              </a:rPr>
                              <m:t>3</m:t>
                            </m:r>
                          </m:e>
                        </m:mr>
                        <m:mr>
                          <m:e/>
                          <m:e>
                            <m:r>
                              <m:rPr>
                                <m:nor/>
                              </m:rPr>
                              <a:rPr lang="en-US" sz="1400" i="1">
                                <a:effectLst/>
                                <a:latin typeface="Times New Roman" panose="02020603050405020304" pitchFamily="18" charset="0"/>
                                <a:ea typeface="Calibri" panose="020F0502020204030204" pitchFamily="34" charset="0"/>
                                <a:cs typeface="Times New Roman" panose="02020603050405020304" pitchFamily="18" charset="0"/>
                              </a:rPr>
                              <m:t> </m:t>
                            </m:r>
                            <m:r>
                              <m:rPr>
                                <m:nor/>
                              </m:rPr>
                              <a:rPr lang="en-US" sz="1400" b="0" i="0" smtClean="0">
                                <a:effectLst/>
                                <a:latin typeface="Times New Roman" panose="02020603050405020304" pitchFamily="18" charset="0"/>
                                <a:ea typeface="Calibri" panose="020F0502020204030204" pitchFamily="34" charset="0"/>
                                <a:cs typeface="Times New Roman" panose="02020603050405020304" pitchFamily="18" charset="0"/>
                              </a:rPr>
                              <m:t>H</m:t>
                            </m:r>
                            <m:r>
                              <m:rPr>
                                <m:nor/>
                              </m:rPr>
                              <a:rPr lang="en-US" sz="1400">
                                <a:effectLst/>
                                <a:latin typeface="Times New Roman" panose="02020603050405020304" pitchFamily="18" charset="0"/>
                                <a:ea typeface="Calibri" panose="020F0502020204030204" pitchFamily="34" charset="0"/>
                                <a:cs typeface="Times New Roman" panose="02020603050405020304" pitchFamily="18" charset="0"/>
                              </a:rPr>
                              <m:t>eat</m:t>
                            </m:r>
                            <m:r>
                              <m:rPr>
                                <m:nor/>
                              </m:rPr>
                              <a:rPr lang="en-US" sz="1400">
                                <a:effectLst/>
                                <a:latin typeface="Times New Roman" panose="02020603050405020304" pitchFamily="18" charset="0"/>
                                <a:ea typeface="Calibri" panose="020F0502020204030204" pitchFamily="34" charset="0"/>
                                <a:cs typeface="Times New Roman" panose="02020603050405020304" pitchFamily="18" charset="0"/>
                              </a:rPr>
                              <m:t> </m:t>
                            </m:r>
                            <m:r>
                              <m:rPr>
                                <m:nor/>
                              </m:rPr>
                              <a:rPr lang="en-US" sz="1400">
                                <a:effectLst/>
                                <a:latin typeface="Times New Roman" panose="02020603050405020304" pitchFamily="18" charset="0"/>
                                <a:ea typeface="Calibri" panose="020F0502020204030204" pitchFamily="34" charset="0"/>
                                <a:cs typeface="Times New Roman" panose="02020603050405020304" pitchFamily="18" charset="0"/>
                              </a:rPr>
                              <m:t>capacity</m:t>
                            </m:r>
                            <m:r>
                              <m:rPr>
                                <m:nor/>
                              </m:rPr>
                              <a:rPr lang="en-US" sz="1400">
                                <a:effectLst/>
                                <a:latin typeface="Times New Roman" panose="02020603050405020304" pitchFamily="18" charset="0"/>
                                <a:ea typeface="Calibri" panose="020F0502020204030204" pitchFamily="34" charset="0"/>
                                <a:cs typeface="Times New Roman" panose="02020603050405020304" pitchFamily="18" charset="0"/>
                              </a:rPr>
                              <m:t>(</m:t>
                            </m:r>
                            <m:r>
                              <m:rPr>
                                <m:nor/>
                              </m:rPr>
                              <a:rPr lang="en-US" sz="1400">
                                <a:effectLst/>
                                <a:latin typeface="Times New Roman" panose="02020603050405020304" pitchFamily="18" charset="0"/>
                                <a:ea typeface="Calibri" panose="020F0502020204030204" pitchFamily="34" charset="0"/>
                                <a:cs typeface="Times New Roman" panose="02020603050405020304" pitchFamily="18" charset="0"/>
                              </a:rPr>
                              <m:t>Cp</m:t>
                            </m:r>
                            <m:r>
                              <m:rPr>
                                <m:nor/>
                              </m:rPr>
                              <a:rPr lang="en-US" sz="1400">
                                <a:effectLst/>
                                <a:latin typeface="Times New Roman" panose="02020603050405020304" pitchFamily="18" charset="0"/>
                                <a:ea typeface="Calibri" panose="020F0502020204030204" pitchFamily="34" charset="0"/>
                                <a:cs typeface="Times New Roman" panose="02020603050405020304" pitchFamily="18" charset="0"/>
                              </a:rPr>
                              <m:t>)</m:t>
                            </m:r>
                            <m:r>
                              <m:rPr>
                                <m:nor/>
                              </m:rPr>
                              <a:rPr lang="en-US" sz="1400" i="1">
                                <a:effectLst/>
                                <a:latin typeface="Times New Roman" panose="02020603050405020304" pitchFamily="18" charset="0"/>
                                <a:ea typeface="Calibri" panose="020F0502020204030204" pitchFamily="34" charset="0"/>
                                <a:cs typeface="Times New Roman" panose="02020603050405020304" pitchFamily="18" charset="0"/>
                              </a:rPr>
                              <m:t> </m:t>
                            </m:r>
                            <m:r>
                              <m:rPr>
                                <m:sty m:val="p"/>
                              </m:rPr>
                              <a:rPr lang="en-US" sz="1400">
                                <a:effectLst/>
                                <a:latin typeface="Cambria Math" panose="02040503050406030204" pitchFamily="18" charset="0"/>
                                <a:ea typeface="Calibri" panose="020F0502020204030204" pitchFamily="34" charset="0"/>
                                <a:cs typeface="Times New Roman" panose="02020603050405020304" pitchFamily="18" charset="0"/>
                              </a:rPr>
                              <m:t>J</m:t>
                            </m:r>
                            <m:r>
                              <a:rPr lang="en-US" sz="1400">
                                <a:effectLst/>
                                <a:latin typeface="Cambria Math" panose="02040503050406030204" pitchFamily="18" charset="0"/>
                                <a:ea typeface="Calibri" panose="020F0502020204030204" pitchFamily="34" charset="0"/>
                                <a:cs typeface="Times New Roman" panose="02020603050405020304" pitchFamily="18" charset="0"/>
                              </a:rPr>
                              <m:t>/</m:t>
                            </m:r>
                            <m:r>
                              <m:rPr>
                                <m:sty m:val="p"/>
                              </m:rPr>
                              <a:rPr lang="en-US" sz="1400">
                                <a:effectLst/>
                                <a:latin typeface="Cambria Math" panose="02040503050406030204" pitchFamily="18" charset="0"/>
                                <a:ea typeface="Calibri" panose="020F0502020204030204" pitchFamily="34" charset="0"/>
                                <a:cs typeface="Times New Roman" panose="02020603050405020304" pitchFamily="18" charset="0"/>
                              </a:rPr>
                              <m:t>gK</m:t>
                            </m:r>
                          </m:e>
                        </m:mr>
                        <m:mr>
                          <m:e/>
                          <m:e>
                            <m:r>
                              <m:rPr>
                                <m:nor/>
                              </m:rPr>
                              <a:rPr lang="en-US" sz="1400" i="1">
                                <a:effectLst/>
                                <a:latin typeface="Times New Roman" panose="02020603050405020304" pitchFamily="18" charset="0"/>
                                <a:ea typeface="Calibri" panose="020F0502020204030204" pitchFamily="34" charset="0"/>
                                <a:cs typeface="Times New Roman" panose="02020603050405020304" pitchFamily="18" charset="0"/>
                              </a:rPr>
                              <m:t> </m:t>
                            </m:r>
                            <m:r>
                              <m:rPr>
                                <m:nor/>
                              </m:rPr>
                              <a:rPr lang="en-US" sz="1400">
                                <a:effectLst/>
                                <a:latin typeface="Times New Roman" panose="02020603050405020304" pitchFamily="18" charset="0"/>
                                <a:ea typeface="Calibri" panose="020F0502020204030204" pitchFamily="34" charset="0"/>
                                <a:cs typeface="Times New Roman" panose="02020603050405020304" pitchFamily="18" charset="0"/>
                              </a:rPr>
                              <m:t>Temperature</m:t>
                            </m:r>
                            <m:r>
                              <m:rPr>
                                <m:nor/>
                              </m:rPr>
                              <a:rPr lang="en-US" sz="1400">
                                <a:effectLst/>
                                <a:latin typeface="Times New Roman" panose="02020603050405020304" pitchFamily="18" charset="0"/>
                                <a:ea typeface="Calibri" panose="020F0502020204030204" pitchFamily="34" charset="0"/>
                                <a:cs typeface="Times New Roman" panose="02020603050405020304" pitchFamily="18" charset="0"/>
                              </a:rPr>
                              <m:t> (</m:t>
                            </m:r>
                            <m:r>
                              <m:rPr>
                                <m:nor/>
                              </m:rPr>
                              <a:rPr lang="en-US" sz="1400">
                                <a:effectLst/>
                                <a:latin typeface="Times New Roman" panose="02020603050405020304" pitchFamily="18" charset="0"/>
                                <a:ea typeface="Calibri" panose="020F0502020204030204" pitchFamily="34" charset="0"/>
                                <a:cs typeface="Times New Roman" panose="02020603050405020304" pitchFamily="18" charset="0"/>
                              </a:rPr>
                              <m:t>T</m:t>
                            </m:r>
                            <m:r>
                              <m:rPr>
                                <m:nor/>
                              </m:rPr>
                              <a:rPr lang="en-US" sz="1400">
                                <a:effectLst/>
                                <a:latin typeface="Times New Roman" panose="02020603050405020304" pitchFamily="18" charset="0"/>
                                <a:ea typeface="Calibri" panose="020F0502020204030204" pitchFamily="34" charset="0"/>
                                <a:cs typeface="Times New Roman" panose="02020603050405020304" pitchFamily="18" charset="0"/>
                              </a:rPr>
                              <m:t>)</m:t>
                            </m:r>
                            <m:r>
                              <m:rPr>
                                <m:nor/>
                              </m:rPr>
                              <a:rPr lang="en-US" sz="1400" i="1">
                                <a:effectLst/>
                                <a:latin typeface="Times New Roman" panose="02020603050405020304" pitchFamily="18" charset="0"/>
                                <a:ea typeface="Calibri" panose="020F0502020204030204" pitchFamily="34" charset="0"/>
                                <a:cs typeface="Times New Roman" panose="02020603050405020304" pitchFamily="18" charset="0"/>
                              </a:rPr>
                              <m:t> </m:t>
                            </m:r>
                            <m:r>
                              <m:rPr>
                                <m:sty m:val="p"/>
                              </m:rPr>
                              <a:rPr lang="en-US" sz="1400">
                                <a:effectLst/>
                                <a:latin typeface="Cambria Math" panose="02040503050406030204" pitchFamily="18" charset="0"/>
                                <a:ea typeface="Calibri" panose="020F0502020204030204" pitchFamily="34" charset="0"/>
                                <a:cs typeface="Times New Roman" panose="02020603050405020304" pitchFamily="18" charset="0"/>
                              </a:rPr>
                              <m:t>K</m:t>
                            </m:r>
                          </m:e>
                        </m:mr>
                        <m:mr>
                          <m:e/>
                          <m:e>
                            <m:r>
                              <m:rPr>
                                <m:nor/>
                              </m:rPr>
                              <a:rPr lang="en-US" sz="1400" i="1">
                                <a:effectLst/>
                                <a:latin typeface="Times New Roman" panose="02020603050405020304" pitchFamily="18" charset="0"/>
                                <a:ea typeface="Calibri" panose="020F0502020204030204" pitchFamily="34" charset="0"/>
                                <a:cs typeface="Times New Roman" panose="02020603050405020304" pitchFamily="18" charset="0"/>
                              </a:rPr>
                              <m:t> </m:t>
                            </m:r>
                            <m:r>
                              <m:rPr>
                                <m:nor/>
                              </m:rPr>
                              <a:rPr lang="en-US" sz="1400">
                                <a:effectLst/>
                                <a:latin typeface="Times New Roman" panose="02020603050405020304" pitchFamily="18" charset="0"/>
                                <a:ea typeface="Calibri" panose="020F0502020204030204" pitchFamily="34" charset="0"/>
                                <a:cs typeface="Times New Roman" panose="02020603050405020304" pitchFamily="18" charset="0"/>
                              </a:rPr>
                              <m:t>time</m:t>
                            </m:r>
                            <m:r>
                              <m:rPr>
                                <m:nor/>
                              </m:rPr>
                              <a:rPr lang="en-US" sz="1400">
                                <a:effectLst/>
                                <a:latin typeface="Times New Roman" panose="02020603050405020304" pitchFamily="18" charset="0"/>
                                <a:ea typeface="Calibri" panose="020F0502020204030204" pitchFamily="34" charset="0"/>
                                <a:cs typeface="Times New Roman" panose="02020603050405020304" pitchFamily="18" charset="0"/>
                              </a:rPr>
                              <m:t> (</m:t>
                            </m:r>
                            <m:r>
                              <m:rPr>
                                <m:nor/>
                              </m:rPr>
                              <a:rPr lang="en-US" sz="1400">
                                <a:effectLst/>
                                <a:latin typeface="Times New Roman" panose="02020603050405020304" pitchFamily="18" charset="0"/>
                                <a:ea typeface="Calibri" panose="020F0502020204030204" pitchFamily="34" charset="0"/>
                                <a:cs typeface="Times New Roman" panose="02020603050405020304" pitchFamily="18" charset="0"/>
                              </a:rPr>
                              <m:t>t</m:t>
                            </m:r>
                            <m:r>
                              <m:rPr>
                                <m:nor/>
                              </m:rPr>
                              <a:rPr lang="en-US" sz="1400">
                                <a:effectLst/>
                                <a:latin typeface="Times New Roman" panose="02020603050405020304" pitchFamily="18" charset="0"/>
                                <a:ea typeface="Calibri" panose="020F0502020204030204" pitchFamily="34" charset="0"/>
                                <a:cs typeface="Times New Roman" panose="02020603050405020304" pitchFamily="18" charset="0"/>
                              </a:rPr>
                              <m:t>)</m:t>
                            </m:r>
                            <m:r>
                              <m:rPr>
                                <m:nor/>
                              </m:rPr>
                              <a:rPr lang="en-US" sz="1400" i="1">
                                <a:effectLst/>
                                <a:latin typeface="Times New Roman" panose="02020603050405020304" pitchFamily="18" charset="0"/>
                                <a:ea typeface="Calibri" panose="020F0502020204030204" pitchFamily="34" charset="0"/>
                                <a:cs typeface="Times New Roman" panose="02020603050405020304" pitchFamily="18" charset="0"/>
                              </a:rPr>
                              <m:t> </m:t>
                            </m:r>
                            <m:r>
                              <m:rPr>
                                <m:sty m:val="p"/>
                              </m:rPr>
                              <a:rPr lang="en-US" sz="1400">
                                <a:effectLst/>
                                <a:latin typeface="Cambria Math" panose="02040503050406030204" pitchFamily="18" charset="0"/>
                                <a:ea typeface="Calibri" panose="020F0502020204030204" pitchFamily="34" charset="0"/>
                                <a:cs typeface="Times New Roman" panose="02020603050405020304" pitchFamily="18" charset="0"/>
                              </a:rPr>
                              <m:t>s</m:t>
                            </m:r>
                          </m:e>
                        </m:mr>
                      </m:m>
                    </m:oMath>
                  </m:oMathPara>
                </a14:m>
                <a:endParaRPr lang="en-IN" sz="1400" dirty="0">
                  <a:latin typeface="Times New Roman" panose="02020603050405020304" pitchFamily="18" charset="0"/>
                  <a:cs typeface="Times New Roman" panose="02020603050405020304" pitchFamily="18" charset="0"/>
                </a:endParaRPr>
              </a:p>
            </p:txBody>
          </p:sp>
        </mc:Choice>
        <mc:Fallback xmlns="">
          <p:sp>
            <p:nvSpPr>
              <p:cNvPr id="56" name="TextBox 55">
                <a:extLst>
                  <a:ext uri="{FF2B5EF4-FFF2-40B4-BE49-F238E27FC236}">
                    <a16:creationId xmlns:a16="http://schemas.microsoft.com/office/drawing/2014/main" id="{EE9BC707-E5C8-68BA-E153-7B093BCC5352}"/>
                  </a:ext>
                </a:extLst>
              </p:cNvPr>
              <p:cNvSpPr txBox="1">
                <a:spLocks noRot="1" noChangeAspect="1" noMove="1" noResize="1" noEditPoints="1" noAdjustHandles="1" noChangeArrowheads="1" noChangeShapeType="1" noTextEdit="1"/>
              </p:cNvSpPr>
              <p:nvPr/>
            </p:nvSpPr>
            <p:spPr>
              <a:xfrm>
                <a:off x="3843985" y="1802458"/>
                <a:ext cx="2252015" cy="1159292"/>
              </a:xfrm>
              <a:prstGeom prst="rect">
                <a:avLst/>
              </a:prstGeom>
              <a:blipFill>
                <a:blip r:embed="rId9"/>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4E8CC665-D084-CEA6-F388-AC7A949701B5}"/>
                  </a:ext>
                </a:extLst>
              </p:cNvPr>
              <p:cNvSpPr txBox="1"/>
              <p:nvPr/>
            </p:nvSpPr>
            <p:spPr>
              <a:xfrm>
                <a:off x="287151" y="4194118"/>
                <a:ext cx="6687238" cy="282000"/>
              </a:xfrm>
              <a:prstGeom prst="rect">
                <a:avLst/>
              </a:prstGeom>
              <a:noFill/>
            </p:spPr>
            <p:txBody>
              <a:bodyPr wrap="square">
                <a:spAutoFit/>
              </a:bodyPr>
              <a:lstStyle/>
              <a:p>
                <a:pPr marL="342900" lvl="0" indent="-342900">
                  <a:lnSpc>
                    <a:spcPts val="1200"/>
                  </a:lnSpc>
                  <a:spcAft>
                    <a:spcPts val="600"/>
                  </a:spcAft>
                  <a:buFont typeface="Symbol" panose="05050102010706020507" pitchFamily="18" charset="2"/>
                  <a:buChar char=""/>
                  <a:tabLst>
                    <a:tab pos="457200" algn="l"/>
                  </a:tabLst>
                </a:pPr>
                <a14:m>
                  <m:oMath xmlns:m="http://schemas.openxmlformats.org/officeDocument/2006/math">
                    <m:sSub>
                      <m:sSubPr>
                        <m:ctrlPr>
                          <a:rPr lang="en-IN" sz="1800" i="1" smtClean="0">
                            <a:effectLst/>
                            <a:latin typeface="Cambria Math" panose="02040503050406030204" pitchFamily="18" charset="0"/>
                            <a:ea typeface="Calibri" panose="020F0502020204030204" pitchFamily="34" charset="0"/>
                            <a:cs typeface="Times New Roman" panose="02020603050405020304" pitchFamily="18" charset="0"/>
                          </a:rPr>
                        </m:ctrlPr>
                      </m:sSubPr>
                      <m:e>
                        <m:r>
                          <m:rPr>
                            <m:sty m:val="p"/>
                          </m:rPr>
                          <a:rPr lang="en-US" sz="1800">
                            <a:effectLst/>
                            <a:latin typeface="Cambria Math" panose="02040503050406030204" pitchFamily="18" charset="0"/>
                            <a:ea typeface="Calibri" panose="020F0502020204030204" pitchFamily="34" charset="0"/>
                            <a:cs typeface="Times New Roman" panose="02020603050405020304" pitchFamily="18" charset="0"/>
                          </a:rPr>
                          <m:t>q</m:t>
                        </m:r>
                      </m:e>
                      <m:sub>
                        <m:r>
                          <m:rPr>
                            <m:nor/>
                          </m:rPr>
                          <a:rPr lang="en-US" sz="1800">
                            <a:effectLst/>
                            <a:latin typeface="Times New Roman" panose="02020603050405020304" pitchFamily="18" charset="0"/>
                            <a:ea typeface="Calibri" panose="020F0502020204030204" pitchFamily="34" charset="0"/>
                            <a:cs typeface="Times New Roman" panose="02020603050405020304" pitchFamily="18" charset="0"/>
                          </a:rPr>
                          <m:t>laser</m:t>
                        </m:r>
                        <m:r>
                          <m:rPr>
                            <m:nor/>
                          </m:rPr>
                          <a:rPr lang="en-US" sz="1800" i="1">
                            <a:effectLst/>
                            <a:latin typeface="Times New Roman" panose="02020603050405020304" pitchFamily="18" charset="0"/>
                            <a:ea typeface="Calibri" panose="020F0502020204030204" pitchFamily="34" charset="0"/>
                            <a:cs typeface="Times New Roman" panose="02020603050405020304" pitchFamily="18" charset="0"/>
                          </a:rPr>
                          <m:t> </m:t>
                        </m:r>
                      </m:sub>
                    </m:sSub>
                  </m:oMath>
                </a14:m>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 Heat flux </a:t>
                </a:r>
                <a:r>
                  <a:rPr lang="en-US" dirty="0">
                    <a:latin typeface="Times New Roman" panose="02020603050405020304" pitchFamily="18" charset="0"/>
                    <a:ea typeface="Calibri" panose="020F0502020204030204" pitchFamily="34" charset="0"/>
                    <a:cs typeface="Times New Roman" panose="02020603050405020304" pitchFamily="18" charset="0"/>
                  </a:rPr>
                  <a:t>of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Laser</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p:txBody>
          </p:sp>
        </mc:Choice>
        <mc:Fallback xmlns="">
          <p:sp>
            <p:nvSpPr>
              <p:cNvPr id="58" name="TextBox 57">
                <a:extLst>
                  <a:ext uri="{FF2B5EF4-FFF2-40B4-BE49-F238E27FC236}">
                    <a16:creationId xmlns:a16="http://schemas.microsoft.com/office/drawing/2014/main" id="{4E8CC665-D084-CEA6-F388-AC7A949701B5}"/>
                  </a:ext>
                </a:extLst>
              </p:cNvPr>
              <p:cNvSpPr txBox="1">
                <a:spLocks noRot="1" noChangeAspect="1" noMove="1" noResize="1" noEditPoints="1" noAdjustHandles="1" noChangeArrowheads="1" noChangeShapeType="1" noTextEdit="1"/>
              </p:cNvSpPr>
              <p:nvPr/>
            </p:nvSpPr>
            <p:spPr>
              <a:xfrm>
                <a:off x="287151" y="4194118"/>
                <a:ext cx="6687238" cy="282000"/>
              </a:xfrm>
              <a:prstGeom prst="rect">
                <a:avLst/>
              </a:prstGeom>
              <a:blipFill>
                <a:blip r:embed="rId10"/>
                <a:stretch>
                  <a:fillRect l="-729" t="-52174" b="-26087"/>
                </a:stretch>
              </a:blipFill>
            </p:spPr>
            <p:txBody>
              <a:bodyPr/>
              <a:lstStyle/>
              <a:p>
                <a:r>
                  <a:rPr lang="en-IN">
                    <a:noFill/>
                  </a:rPr>
                  <a:t> </a:t>
                </a:r>
              </a:p>
            </p:txBody>
          </p:sp>
        </mc:Fallback>
      </mc:AlternateContent>
      <p:sp>
        <p:nvSpPr>
          <p:cNvPr id="65" name="Footer Placeholder 23">
            <a:extLst>
              <a:ext uri="{FF2B5EF4-FFF2-40B4-BE49-F238E27FC236}">
                <a16:creationId xmlns:a16="http://schemas.microsoft.com/office/drawing/2014/main" id="{147FD6B8-5B08-68C5-F075-D2D0D943360C}"/>
              </a:ext>
            </a:extLst>
          </p:cNvPr>
          <p:cNvSpPr>
            <a:spLocks noGrp="1"/>
          </p:cNvSpPr>
          <p:nvPr>
            <p:ph type="ftr" sz="quarter" idx="11"/>
          </p:nvPr>
        </p:nvSpPr>
        <p:spPr>
          <a:xfrm>
            <a:off x="0" y="6418415"/>
            <a:ext cx="12192000" cy="439586"/>
          </a:xfrm>
          <a:solidFill>
            <a:schemeClr val="accent2">
              <a:lumMod val="60000"/>
              <a:lumOff val="40000"/>
            </a:schemeClr>
          </a:solidFill>
        </p:spPr>
        <p:txBody>
          <a:bodyPr/>
          <a:lstStyle/>
          <a:p>
            <a:pPr algn="l"/>
            <a:endParaRPr lang="en-IN" i="1" dirty="0">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1" u="none" strike="noStrike" cap="none" normalizeH="0" baseline="0" dirty="0">
                <a:ln>
                  <a:noFill/>
                </a:ln>
                <a:solidFill>
                  <a:schemeClr val="tx1">
                    <a:lumMod val="95000"/>
                    <a:lumOff val="5000"/>
                  </a:schemeClr>
                </a:solidFill>
                <a:effectLst/>
                <a:latin typeface="Times New Roman" panose="02020603050405020304" pitchFamily="18" charset="0"/>
                <a:cs typeface="Times New Roman" panose="02020603050405020304" pitchFamily="18" charset="0"/>
              </a:rPr>
              <a:t>Ref: </a:t>
            </a:r>
            <a:r>
              <a:rPr kumimoji="0" lang="en-US" altLang="en-US" sz="1200" b="0" i="1" u="none" strike="noStrike" cap="none" normalizeH="0" baseline="0" dirty="0">
                <a:ln>
                  <a:noFill/>
                </a:ln>
                <a:solidFill>
                  <a:srgbClr val="1F1F1F"/>
                </a:solidFill>
                <a:effectLst/>
                <a:latin typeface="Times New Roman" panose="02020603050405020304" pitchFamily="18" charset="0"/>
                <a:cs typeface="Times New Roman" panose="02020603050405020304" pitchFamily="18" charset="0"/>
              </a:rPr>
              <a:t>A physics-informed neural network framework to predict 3D temperature field without labeled data in process of laser metal deposition, </a:t>
            </a:r>
            <a:r>
              <a:rPr kumimoji="0" lang="en-US" altLang="en-US" sz="1200" b="0" i="1" u="none" strike="noStrike" cap="none" normalizeH="0" baseline="0" dirty="0" err="1">
                <a:ln>
                  <a:noFill/>
                </a:ln>
                <a:solidFill>
                  <a:srgbClr val="1F1F1F"/>
                </a:solidFill>
                <a:effectLst/>
                <a:latin typeface="Times New Roman" panose="02020603050405020304" pitchFamily="18" charset="0"/>
                <a:cs typeface="Times New Roman" panose="02020603050405020304" pitchFamily="18" charset="0"/>
              </a:rPr>
              <a:t>Shilin</a:t>
            </a:r>
            <a:r>
              <a:rPr kumimoji="0" lang="en-US" altLang="en-US" sz="1200" b="0" i="1" u="none" strike="noStrike" cap="none" normalizeH="0" baseline="0" dirty="0">
                <a:ln>
                  <a:noFill/>
                </a:ln>
                <a:solidFill>
                  <a:srgbClr val="1F1F1F"/>
                </a:solidFill>
                <a:effectLst/>
                <a:latin typeface="Times New Roman" panose="02020603050405020304" pitchFamily="18" charset="0"/>
                <a:cs typeface="Times New Roman" panose="02020603050405020304" pitchFamily="18" charset="0"/>
              </a:rPr>
              <a:t> Li et al.,[26]         </a:t>
            </a:r>
            <a:endParaRPr kumimoji="0" lang="en-US" altLang="en-US" sz="1400" b="0" i="1"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algn="l"/>
            <a:endParaRPr lang="en-IN" i="1" dirty="0">
              <a:latin typeface="Times New Roman" panose="02020603050405020304" pitchFamily="18" charset="0"/>
              <a:cs typeface="Times New Roman" panose="02020603050405020304" pitchFamily="18" charset="0"/>
            </a:endParaRPr>
          </a:p>
        </p:txBody>
      </p:sp>
      <p:sp>
        <p:nvSpPr>
          <p:cNvPr id="74" name="TextBox 73">
            <a:extLst>
              <a:ext uri="{FF2B5EF4-FFF2-40B4-BE49-F238E27FC236}">
                <a16:creationId xmlns:a16="http://schemas.microsoft.com/office/drawing/2014/main" id="{79263764-C4BA-975A-08D4-4CE17BDB1C3A}"/>
              </a:ext>
            </a:extLst>
          </p:cNvPr>
          <p:cNvSpPr txBox="1"/>
          <p:nvPr/>
        </p:nvSpPr>
        <p:spPr>
          <a:xfrm>
            <a:off x="6974389" y="3325520"/>
            <a:ext cx="5436816" cy="307777"/>
          </a:xfrm>
          <a:prstGeom prst="rect">
            <a:avLst/>
          </a:prstGeom>
          <a:noFill/>
        </p:spPr>
        <p:txBody>
          <a:bodyPr wrap="square" rtlCol="0">
            <a:spAutoFit/>
          </a:bodyPr>
          <a:lstStyle/>
          <a:p>
            <a:r>
              <a:rPr lang="en-US" sz="1400" i="1" dirty="0">
                <a:latin typeface="Times New Roman" panose="02020603050405020304" pitchFamily="18" charset="0"/>
                <a:cs typeface="Times New Roman" panose="02020603050405020304" pitchFamily="18" charset="0"/>
              </a:rPr>
              <a:t>Fig 17: Process physics behind Laser DED [</a:t>
            </a:r>
            <a:r>
              <a:rPr kumimoji="0" lang="en-US" altLang="en-US" sz="1400" b="0" i="1" u="none" strike="noStrike" cap="none" normalizeH="0" baseline="0" dirty="0" err="1">
                <a:ln>
                  <a:noFill/>
                </a:ln>
                <a:solidFill>
                  <a:srgbClr val="1F1F1F"/>
                </a:solidFill>
                <a:effectLst/>
                <a:latin typeface="Times New Roman" panose="02020603050405020304" pitchFamily="18" charset="0"/>
                <a:cs typeface="Times New Roman" panose="02020603050405020304" pitchFamily="18" charset="0"/>
              </a:rPr>
              <a:t>Shilin</a:t>
            </a:r>
            <a:r>
              <a:rPr kumimoji="0" lang="en-US" altLang="en-US" sz="1400" b="0" i="1" u="none" strike="noStrike" cap="none" normalizeH="0" baseline="0" dirty="0">
                <a:ln>
                  <a:noFill/>
                </a:ln>
                <a:solidFill>
                  <a:srgbClr val="1F1F1F"/>
                </a:solidFill>
                <a:effectLst/>
                <a:latin typeface="Times New Roman" panose="02020603050405020304" pitchFamily="18" charset="0"/>
                <a:cs typeface="Times New Roman" panose="02020603050405020304" pitchFamily="18" charset="0"/>
              </a:rPr>
              <a:t> Li et al, 2023</a:t>
            </a:r>
            <a:r>
              <a:rPr lang="en-US" sz="1400" i="1" dirty="0">
                <a:latin typeface="Times New Roman" panose="02020603050405020304" pitchFamily="18" charset="0"/>
                <a:cs typeface="Times New Roman" panose="02020603050405020304" pitchFamily="18" charset="0"/>
              </a:rPr>
              <a:t>]</a:t>
            </a:r>
            <a:endParaRPr lang="en-IN" sz="1400" i="1"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9DB19C2F-1A91-F89F-8FA4-B2BB3939FE70}"/>
              </a:ext>
            </a:extLst>
          </p:cNvPr>
          <p:cNvSpPr txBox="1"/>
          <p:nvPr/>
        </p:nvSpPr>
        <p:spPr>
          <a:xfrm>
            <a:off x="5518219" y="3681743"/>
            <a:ext cx="6386630" cy="1892826"/>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The Heat source flux is assumed to be applied on only the top surface while the convective and radiative heat flux are applied on all surfaces and can be expressed as </a:t>
            </a:r>
          </a:p>
          <a:p>
            <a:pPr marL="274320" indent="-274320" algn="just">
              <a:lnSpc>
                <a:spcPct val="150000"/>
              </a:lnSpc>
            </a:pPr>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A101848A-0718-C008-E7B0-45C5A4C8E28F}"/>
                  </a:ext>
                </a:extLst>
              </p:cNvPr>
              <p:cNvSpPr txBox="1"/>
              <p:nvPr/>
            </p:nvSpPr>
            <p:spPr>
              <a:xfrm>
                <a:off x="7453368" y="4871335"/>
                <a:ext cx="4218370" cy="1076257"/>
              </a:xfrm>
              <a:prstGeom prst="rect">
                <a:avLst/>
              </a:prstGeom>
              <a:solidFill>
                <a:schemeClr val="accent2">
                  <a:lumMod val="60000"/>
                  <a:lumOff val="40000"/>
                </a:schemeClr>
              </a:solidFill>
            </p:spPr>
            <p:txBody>
              <a:bodyPr wrap="square">
                <a:spAutoFit/>
              </a:bodyPr>
              <a:lstStyle/>
              <a:p>
                <a:pPr/>
                <a14:m>
                  <m:oMathPara xmlns:m="http://schemas.openxmlformats.org/officeDocument/2006/math">
                    <m:oMathParaPr>
                      <m:jc m:val="left"/>
                    </m:oMathParaPr>
                    <m:oMath xmlns:m="http://schemas.openxmlformats.org/officeDocument/2006/math">
                      <m:m>
                        <m:mPr>
                          <m:plcHide m:val="on"/>
                          <m:mcs>
                            <m:mc>
                              <m:mcPr>
                                <m:count m:val="2"/>
                                <m:mcJc m:val="center"/>
                              </m:mcPr>
                            </m:mc>
                          </m:mcs>
                          <m:ctrlPr>
                            <a:rPr lang="en-IN" sz="1800" i="1" smtClean="0">
                              <a:effectLst/>
                              <a:latin typeface="Cambria Math" panose="02040503050406030204" pitchFamily="18" charset="0"/>
                            </a:rPr>
                          </m:ctrlPr>
                        </m:mPr>
                        <m:mr>
                          <m:e/>
                          <m:e>
                            <m:r>
                              <a:rPr lang="en-US" i="1" kern="0">
                                <a:latin typeface="Cambria Math" panose="02040503050406030204" pitchFamily="18" charset="0"/>
                                <a:ea typeface="Cambria" panose="02040503050406030204" pitchFamily="18" charset="0"/>
                                <a:cs typeface="Times New Roman" panose="02020603050405020304" pitchFamily="18" charset="0"/>
                              </a:rPr>
                              <m:t>−</m:t>
                            </m:r>
                            <m:r>
                              <a:rPr lang="en-US" i="1" kern="0">
                                <a:latin typeface="Cambria Math" panose="02040503050406030204" pitchFamily="18" charset="0"/>
                                <a:ea typeface="Cambria" panose="02040503050406030204" pitchFamily="18" charset="0"/>
                                <a:cs typeface="Times New Roman" panose="02020603050405020304" pitchFamily="18" charset="0"/>
                              </a:rPr>
                              <m:t>𝑘</m:t>
                            </m:r>
                            <m:acc>
                              <m:accPr>
                                <m:chr m:val="⃗"/>
                                <m:ctrlPr>
                                  <a:rPr lang="en-IN" i="1">
                                    <a:latin typeface="Cambria Math" panose="02040503050406030204" pitchFamily="18" charset="0"/>
                                  </a:rPr>
                                </m:ctrlPr>
                              </m:accPr>
                              <m:e>
                                <m:r>
                                  <m:rPr>
                                    <m:sty m:val="p"/>
                                  </m:rPr>
                                  <a:rPr lang="en-US" kern="0">
                                    <a:latin typeface="Cambria Math" panose="02040503050406030204" pitchFamily="18" charset="0"/>
                                    <a:ea typeface="Cambria" panose="02040503050406030204" pitchFamily="18" charset="0"/>
                                    <a:cs typeface="Times New Roman" panose="02020603050405020304" pitchFamily="18" charset="0"/>
                                  </a:rPr>
                                  <m:t>∇</m:t>
                                </m:r>
                              </m:e>
                            </m:acc>
                            <m:r>
                              <a:rPr lang="en-US" sz="1800" i="1" kern="0">
                                <a:effectLst/>
                                <a:latin typeface="Cambria Math" panose="02040503050406030204" pitchFamily="18" charset="0"/>
                                <a:ea typeface="Cambria" panose="02040503050406030204" pitchFamily="18" charset="0"/>
                                <a:cs typeface="Times New Roman" panose="02020603050405020304" pitchFamily="18" charset="0"/>
                              </a:rPr>
                              <m:t>𝑇</m:t>
                            </m:r>
                            <m:r>
                              <a:rPr lang="en-US" sz="1800" i="1" kern="0">
                                <a:effectLst/>
                                <a:latin typeface="Cambria Math" panose="02040503050406030204" pitchFamily="18" charset="0"/>
                                <a:ea typeface="Cambria" panose="02040503050406030204" pitchFamily="18" charset="0"/>
                                <a:cs typeface="Times New Roman" panose="02020603050405020304" pitchFamily="18" charset="0"/>
                              </a:rPr>
                              <m:t>.</m:t>
                            </m:r>
                            <m:r>
                              <a:rPr lang="en-US" sz="1800" i="1" kern="0">
                                <a:effectLst/>
                                <a:latin typeface="Cambria Math" panose="02040503050406030204" pitchFamily="18" charset="0"/>
                                <a:ea typeface="Cambria" panose="02040503050406030204" pitchFamily="18" charset="0"/>
                                <a:cs typeface="Times New Roman" panose="02020603050405020304" pitchFamily="18" charset="0"/>
                              </a:rPr>
                              <m:t>𝑛</m:t>
                            </m:r>
                            <m:r>
                              <a:rPr lang="en-US" sz="1800" i="1" kern="0">
                                <a:effectLst/>
                                <a:latin typeface="Cambria Math" panose="02040503050406030204" pitchFamily="18" charset="0"/>
                                <a:ea typeface="Cambria" panose="02040503050406030204" pitchFamily="18" charset="0"/>
                                <a:cs typeface="Times New Roman" panose="02020603050405020304" pitchFamily="18" charset="0"/>
                              </a:rPr>
                              <m:t> =</m:t>
                            </m:r>
                            <m:r>
                              <a:rPr lang="en-US" sz="1800" i="1" kern="0">
                                <a:effectLst/>
                                <a:latin typeface="Cambria Math" panose="02040503050406030204" pitchFamily="18" charset="0"/>
                                <a:ea typeface="Cambria" panose="02040503050406030204" pitchFamily="18" charset="0"/>
                                <a:cs typeface="Times New Roman" panose="02020603050405020304" pitchFamily="18" charset="0"/>
                              </a:rPr>
                              <m:t>𝑞𝑙𝑎𝑠𝑒𝑟</m:t>
                            </m:r>
                            <m:r>
                              <a:rPr lang="en-US" sz="1800" i="1" kern="0">
                                <a:effectLst/>
                                <a:latin typeface="Cambria Math" panose="02040503050406030204" pitchFamily="18" charset="0"/>
                                <a:ea typeface="Cambria" panose="02040503050406030204" pitchFamily="18" charset="0"/>
                                <a:cs typeface="Times New Roman" panose="02020603050405020304" pitchFamily="18" charset="0"/>
                              </a:rPr>
                              <m:t>+</m:t>
                            </m:r>
                            <m:r>
                              <a:rPr lang="en-US" sz="1800" i="1" kern="0">
                                <a:effectLst/>
                                <a:latin typeface="Cambria Math" panose="02040503050406030204" pitchFamily="18" charset="0"/>
                                <a:ea typeface="Cambria" panose="02040503050406030204" pitchFamily="18" charset="0"/>
                                <a:cs typeface="Times New Roman" panose="02020603050405020304" pitchFamily="18" charset="0"/>
                              </a:rPr>
                              <m:t>𝑞</m:t>
                            </m:r>
                            <m:r>
                              <a:rPr lang="en-US" sz="1800" i="1" kern="0">
                                <a:effectLst/>
                                <a:latin typeface="Cambria Math" panose="02040503050406030204" pitchFamily="18" charset="0"/>
                                <a:ea typeface="Cambria" panose="02040503050406030204" pitchFamily="18" charset="0"/>
                                <a:cs typeface="Times New Roman" panose="02020603050405020304" pitchFamily="18" charset="0"/>
                              </a:rPr>
                              <m:t> </m:t>
                            </m:r>
                            <m:r>
                              <a:rPr lang="en-US" sz="1800" i="1" kern="0" baseline="-25000">
                                <a:effectLst/>
                                <a:latin typeface="Cambria Math" panose="02040503050406030204" pitchFamily="18" charset="0"/>
                                <a:ea typeface="Cambria" panose="02040503050406030204" pitchFamily="18" charset="0"/>
                                <a:cs typeface="Times New Roman" panose="02020603050405020304" pitchFamily="18" charset="0"/>
                              </a:rPr>
                              <m:t>𝑟𝑎𝑑</m:t>
                            </m:r>
                            <m:r>
                              <a:rPr lang="en-US" sz="1800" i="1" kern="0">
                                <a:effectLst/>
                                <a:latin typeface="Cambria Math" panose="02040503050406030204" pitchFamily="18" charset="0"/>
                                <a:ea typeface="Cambria" panose="02040503050406030204" pitchFamily="18" charset="0"/>
                                <a:cs typeface="Times New Roman" panose="02020603050405020304" pitchFamily="18" charset="0"/>
                              </a:rPr>
                              <m:t>+</m:t>
                            </m:r>
                            <m:r>
                              <a:rPr lang="en-US" sz="1800" i="1" kern="0">
                                <a:effectLst/>
                                <a:latin typeface="Cambria Math" panose="02040503050406030204" pitchFamily="18" charset="0"/>
                                <a:ea typeface="Cambria" panose="02040503050406030204" pitchFamily="18" charset="0"/>
                                <a:cs typeface="Times New Roman" panose="02020603050405020304" pitchFamily="18" charset="0"/>
                              </a:rPr>
                              <m:t>𝑞</m:t>
                            </m:r>
                            <m:r>
                              <a:rPr lang="en-US" sz="1800" i="1" kern="0">
                                <a:effectLst/>
                                <a:latin typeface="Cambria Math" panose="02040503050406030204" pitchFamily="18" charset="0"/>
                                <a:ea typeface="Cambria" panose="02040503050406030204" pitchFamily="18" charset="0"/>
                                <a:cs typeface="Times New Roman" panose="02020603050405020304" pitchFamily="18" charset="0"/>
                              </a:rPr>
                              <m:t> </m:t>
                            </m:r>
                            <m:r>
                              <a:rPr lang="en-US" sz="1800" i="1" kern="0" baseline="-25000">
                                <a:effectLst/>
                                <a:latin typeface="Cambria Math" panose="02040503050406030204" pitchFamily="18" charset="0"/>
                                <a:ea typeface="Cambria" panose="02040503050406030204" pitchFamily="18" charset="0"/>
                                <a:cs typeface="Times New Roman" panose="02020603050405020304" pitchFamily="18" charset="0"/>
                              </a:rPr>
                              <m:t>𝑐𝑜𝑛𝑣</m:t>
                            </m:r>
                          </m:e>
                        </m:mr>
                        <m:mr>
                          <m:e/>
                          <m:e>
                            <m:sSub>
                              <m:sSubPr>
                                <m:ctrlPr>
                                  <a:rPr lang="en-IN" i="1">
                                    <a:latin typeface="Cambria Math" panose="02040503050406030204" pitchFamily="18" charset="0"/>
                                  </a:rPr>
                                </m:ctrlPr>
                              </m:sSubPr>
                              <m:e>
                                <m:r>
                                  <a:rPr lang="en-US" sz="2000" i="1" kern="0">
                                    <a:latin typeface="Cambria Math" panose="02040503050406030204" pitchFamily="18" charset="0"/>
                                    <a:ea typeface="Cambria" panose="02040503050406030204" pitchFamily="18" charset="0"/>
                                    <a:cs typeface="Times New Roman" panose="02020603050405020304" pitchFamily="18" charset="0"/>
                                  </a:rPr>
                                  <m:t>𝑞</m:t>
                                </m:r>
                              </m:e>
                              <m:sub>
                                <m:r>
                                  <a:rPr lang="en-US" sz="2000" i="1" kern="0">
                                    <a:latin typeface="Cambria Math" panose="02040503050406030204" pitchFamily="18" charset="0"/>
                                    <a:ea typeface="Cambria" panose="02040503050406030204" pitchFamily="18" charset="0"/>
                                    <a:cs typeface="Times New Roman" panose="02020603050405020304" pitchFamily="18" charset="0"/>
                                  </a:rPr>
                                  <m:t>𝑐</m:t>
                                </m:r>
                              </m:sub>
                            </m:sSub>
                            <m:r>
                              <a:rPr lang="en-US" sz="2000" kern="0">
                                <a:effectLst/>
                                <a:latin typeface="Cambria Math" panose="02040503050406030204" pitchFamily="18" charset="0"/>
                                <a:ea typeface="Cambria" panose="02040503050406030204" pitchFamily="18" charset="0"/>
                                <a:cs typeface="Times New Roman" panose="02020603050405020304" pitchFamily="18" charset="0"/>
                              </a:rPr>
                              <m:t>=</m:t>
                            </m:r>
                            <m:sSub>
                              <m:sSubPr>
                                <m:ctrlPr>
                                  <a:rPr lang="en-IN" sz="1800" i="1">
                                    <a:effectLst/>
                                    <a:latin typeface="Cambria Math" panose="02040503050406030204" pitchFamily="18" charset="0"/>
                                  </a:rPr>
                                </m:ctrlPr>
                              </m:sSubPr>
                              <m:e>
                                <m:r>
                                  <a:rPr lang="en-US" sz="2000" i="1" kern="0">
                                    <a:effectLst/>
                                    <a:latin typeface="Cambria Math" panose="02040503050406030204" pitchFamily="18" charset="0"/>
                                    <a:ea typeface="Cambria" panose="02040503050406030204" pitchFamily="18" charset="0"/>
                                    <a:cs typeface="Times New Roman" panose="02020603050405020304" pitchFamily="18" charset="0"/>
                                  </a:rPr>
                                  <m:t>h</m:t>
                                </m:r>
                              </m:e>
                              <m:sub>
                                <m:r>
                                  <a:rPr lang="en-US" sz="2000" i="1" kern="0">
                                    <a:effectLst/>
                                    <a:latin typeface="Cambria Math" panose="02040503050406030204" pitchFamily="18" charset="0"/>
                                    <a:ea typeface="Cambria" panose="02040503050406030204" pitchFamily="18" charset="0"/>
                                    <a:cs typeface="Times New Roman" panose="02020603050405020304" pitchFamily="18" charset="0"/>
                                  </a:rPr>
                                  <m:t>𝑐</m:t>
                                </m:r>
                              </m:sub>
                            </m:sSub>
                            <m:d>
                              <m:dPr>
                                <m:ctrlPr>
                                  <a:rPr lang="en-IN" sz="1800" i="1">
                                    <a:effectLst/>
                                    <a:latin typeface="Cambria Math" panose="02040503050406030204" pitchFamily="18" charset="0"/>
                                  </a:rPr>
                                </m:ctrlPr>
                              </m:dPr>
                              <m:e>
                                <m:r>
                                  <a:rPr lang="en-US" sz="2000" i="1" kern="0">
                                    <a:effectLst/>
                                    <a:latin typeface="Cambria Math" panose="02040503050406030204" pitchFamily="18" charset="0"/>
                                    <a:ea typeface="Cambria" panose="02040503050406030204" pitchFamily="18" charset="0"/>
                                    <a:cs typeface="Times New Roman" panose="02020603050405020304" pitchFamily="18" charset="0"/>
                                  </a:rPr>
                                  <m:t>𝑇</m:t>
                                </m:r>
                                <m:r>
                                  <a:rPr lang="en-US" sz="2000" i="1" kern="0">
                                    <a:effectLst/>
                                    <a:latin typeface="Cambria Math" panose="02040503050406030204" pitchFamily="18" charset="0"/>
                                    <a:ea typeface="Cambria" panose="02040503050406030204" pitchFamily="18" charset="0"/>
                                    <a:cs typeface="Times New Roman" panose="02020603050405020304" pitchFamily="18" charset="0"/>
                                  </a:rPr>
                                  <m:t>−</m:t>
                                </m:r>
                                <m:sSub>
                                  <m:sSubPr>
                                    <m:ctrlPr>
                                      <a:rPr lang="en-IN" sz="1800" i="1">
                                        <a:effectLst/>
                                        <a:latin typeface="Cambria Math" panose="02040503050406030204" pitchFamily="18" charset="0"/>
                                      </a:rPr>
                                    </m:ctrlPr>
                                  </m:sSubPr>
                                  <m:e>
                                    <m:r>
                                      <a:rPr lang="en-US" sz="2000" i="1" kern="0">
                                        <a:effectLst/>
                                        <a:latin typeface="Cambria Math" panose="02040503050406030204" pitchFamily="18" charset="0"/>
                                        <a:ea typeface="Cambria" panose="02040503050406030204" pitchFamily="18" charset="0"/>
                                        <a:cs typeface="Times New Roman" panose="02020603050405020304" pitchFamily="18" charset="0"/>
                                      </a:rPr>
                                      <m:t>𝑇</m:t>
                                    </m:r>
                                  </m:e>
                                  <m:sub>
                                    <m:r>
                                      <a:rPr lang="en-US" sz="2000" i="1" kern="0">
                                        <a:effectLst/>
                                        <a:latin typeface="Cambria Math" panose="02040503050406030204" pitchFamily="18" charset="0"/>
                                        <a:ea typeface="Cambria" panose="02040503050406030204" pitchFamily="18" charset="0"/>
                                        <a:cs typeface="Times New Roman" panose="02020603050405020304" pitchFamily="18" charset="0"/>
                                      </a:rPr>
                                      <m:t>𝑎</m:t>
                                    </m:r>
                                  </m:sub>
                                </m:sSub>
                              </m:e>
                            </m:d>
                          </m:e>
                        </m:mr>
                        <m:mr>
                          <m:e/>
                          <m:e>
                            <m:sSub>
                              <m:sSubPr>
                                <m:ctrlPr>
                                  <a:rPr lang="en-IN" i="1">
                                    <a:latin typeface="Cambria Math" panose="02040503050406030204" pitchFamily="18" charset="0"/>
                                  </a:rPr>
                                </m:ctrlPr>
                              </m:sSubPr>
                              <m:e>
                                <m:r>
                                  <a:rPr lang="en-US" sz="2000" i="1" kern="0">
                                    <a:latin typeface="Cambria Math" panose="02040503050406030204" pitchFamily="18" charset="0"/>
                                    <a:ea typeface="Cambria" panose="02040503050406030204" pitchFamily="18" charset="0"/>
                                    <a:cs typeface="Times New Roman" panose="02020603050405020304" pitchFamily="18" charset="0"/>
                                  </a:rPr>
                                  <m:t>𝑞</m:t>
                                </m:r>
                              </m:e>
                              <m:sub>
                                <m:r>
                                  <a:rPr lang="en-US" sz="2000" i="1" kern="0">
                                    <a:latin typeface="Cambria Math" panose="02040503050406030204" pitchFamily="18" charset="0"/>
                                    <a:ea typeface="Cambria" panose="02040503050406030204" pitchFamily="18" charset="0"/>
                                    <a:cs typeface="Times New Roman" panose="02020603050405020304" pitchFamily="18" charset="0"/>
                                  </a:rPr>
                                  <m:t>𝑟</m:t>
                                </m:r>
                              </m:sub>
                            </m:sSub>
                            <m:r>
                              <a:rPr lang="en-US" sz="2000" kern="0">
                                <a:effectLst/>
                                <a:latin typeface="Cambria Math" panose="02040503050406030204" pitchFamily="18" charset="0"/>
                                <a:ea typeface="Cambria" panose="02040503050406030204" pitchFamily="18" charset="0"/>
                                <a:cs typeface="Times New Roman" panose="02020603050405020304" pitchFamily="18" charset="0"/>
                              </a:rPr>
                              <m:t>=</m:t>
                            </m:r>
                            <m:r>
                              <a:rPr lang="en-US" sz="2000" i="1" kern="0">
                                <a:effectLst/>
                                <a:latin typeface="Cambria Math" panose="02040503050406030204" pitchFamily="18" charset="0"/>
                                <a:ea typeface="Cambria" panose="02040503050406030204" pitchFamily="18" charset="0"/>
                                <a:cs typeface="Times New Roman" panose="02020603050405020304" pitchFamily="18" charset="0"/>
                              </a:rPr>
                              <m:t>𝜎𝜖</m:t>
                            </m:r>
                            <m:d>
                              <m:dPr>
                                <m:ctrlPr>
                                  <a:rPr lang="en-IN" sz="1800" i="1">
                                    <a:effectLst/>
                                    <a:latin typeface="Cambria Math" panose="02040503050406030204" pitchFamily="18" charset="0"/>
                                  </a:rPr>
                                </m:ctrlPr>
                              </m:dPr>
                              <m:e>
                                <m:sSup>
                                  <m:sSupPr>
                                    <m:ctrlPr>
                                      <a:rPr lang="en-IN" sz="1800" i="1">
                                        <a:effectLst/>
                                        <a:latin typeface="Cambria Math" panose="02040503050406030204" pitchFamily="18" charset="0"/>
                                      </a:rPr>
                                    </m:ctrlPr>
                                  </m:sSupPr>
                                  <m:e>
                                    <m:r>
                                      <a:rPr lang="en-US" sz="2000" i="1" kern="0">
                                        <a:effectLst/>
                                        <a:latin typeface="Cambria Math" panose="02040503050406030204" pitchFamily="18" charset="0"/>
                                        <a:ea typeface="Cambria" panose="02040503050406030204" pitchFamily="18" charset="0"/>
                                        <a:cs typeface="Times New Roman" panose="02020603050405020304" pitchFamily="18" charset="0"/>
                                      </a:rPr>
                                      <m:t>𝑇</m:t>
                                    </m:r>
                                  </m:e>
                                  <m:sup>
                                    <m:r>
                                      <a:rPr lang="en-US" sz="2000" kern="0">
                                        <a:effectLst/>
                                        <a:latin typeface="Cambria Math" panose="02040503050406030204" pitchFamily="18" charset="0"/>
                                        <a:ea typeface="Cambria" panose="02040503050406030204" pitchFamily="18" charset="0"/>
                                        <a:cs typeface="Times New Roman" panose="02020603050405020304" pitchFamily="18" charset="0"/>
                                      </a:rPr>
                                      <m:t>4</m:t>
                                    </m:r>
                                  </m:sup>
                                </m:sSup>
                                <m:r>
                                  <a:rPr lang="en-US" sz="2000" i="1" kern="0">
                                    <a:effectLst/>
                                    <a:latin typeface="Cambria Math" panose="02040503050406030204" pitchFamily="18" charset="0"/>
                                    <a:ea typeface="Cambria" panose="02040503050406030204" pitchFamily="18" charset="0"/>
                                    <a:cs typeface="Times New Roman" panose="02020603050405020304" pitchFamily="18" charset="0"/>
                                  </a:rPr>
                                  <m:t>−</m:t>
                                </m:r>
                                <m:sSubSup>
                                  <m:sSubSupPr>
                                    <m:ctrlPr>
                                      <a:rPr lang="en-IN" sz="1800" i="1">
                                        <a:effectLst/>
                                        <a:latin typeface="Cambria Math" panose="02040503050406030204" pitchFamily="18" charset="0"/>
                                      </a:rPr>
                                    </m:ctrlPr>
                                  </m:sSubSupPr>
                                  <m:e>
                                    <m:r>
                                      <a:rPr lang="en-US" sz="2000" i="1" kern="0">
                                        <a:effectLst/>
                                        <a:latin typeface="Cambria Math" panose="02040503050406030204" pitchFamily="18" charset="0"/>
                                        <a:ea typeface="Cambria" panose="02040503050406030204" pitchFamily="18" charset="0"/>
                                        <a:cs typeface="Times New Roman" panose="02020603050405020304" pitchFamily="18" charset="0"/>
                                      </a:rPr>
                                      <m:t>𝑇</m:t>
                                    </m:r>
                                  </m:e>
                                  <m:sub>
                                    <m:r>
                                      <a:rPr lang="en-US" sz="2000" i="1" kern="0">
                                        <a:effectLst/>
                                        <a:latin typeface="Cambria Math" panose="02040503050406030204" pitchFamily="18" charset="0"/>
                                        <a:ea typeface="Cambria" panose="02040503050406030204" pitchFamily="18" charset="0"/>
                                        <a:cs typeface="Times New Roman" panose="02020603050405020304" pitchFamily="18" charset="0"/>
                                      </a:rPr>
                                      <m:t>𝑎</m:t>
                                    </m:r>
                                  </m:sub>
                                  <m:sup>
                                    <m:r>
                                      <a:rPr lang="en-US" sz="2000" kern="0">
                                        <a:effectLst/>
                                        <a:latin typeface="Cambria Math" panose="02040503050406030204" pitchFamily="18" charset="0"/>
                                        <a:ea typeface="Cambria" panose="02040503050406030204" pitchFamily="18" charset="0"/>
                                        <a:cs typeface="Times New Roman" panose="02020603050405020304" pitchFamily="18" charset="0"/>
                                      </a:rPr>
                                      <m:t>4</m:t>
                                    </m:r>
                                  </m:sup>
                                </m:sSubSup>
                              </m:e>
                            </m:d>
                          </m:e>
                        </m:mr>
                      </m:m>
                    </m:oMath>
                  </m:oMathPara>
                </a14:m>
                <a:endParaRPr lang="en-IN" dirty="0"/>
              </a:p>
            </p:txBody>
          </p:sp>
        </mc:Choice>
        <mc:Fallback xmlns="">
          <p:sp>
            <p:nvSpPr>
              <p:cNvPr id="9" name="TextBox 8">
                <a:extLst>
                  <a:ext uri="{FF2B5EF4-FFF2-40B4-BE49-F238E27FC236}">
                    <a16:creationId xmlns:a16="http://schemas.microsoft.com/office/drawing/2014/main" id="{A101848A-0718-C008-E7B0-45C5A4C8E28F}"/>
                  </a:ext>
                </a:extLst>
              </p:cNvPr>
              <p:cNvSpPr txBox="1">
                <a:spLocks noRot="1" noChangeAspect="1" noMove="1" noResize="1" noEditPoints="1" noAdjustHandles="1" noChangeArrowheads="1" noChangeShapeType="1" noTextEdit="1"/>
              </p:cNvSpPr>
              <p:nvPr/>
            </p:nvSpPr>
            <p:spPr>
              <a:xfrm>
                <a:off x="7453368" y="4871335"/>
                <a:ext cx="4218370" cy="1076257"/>
              </a:xfrm>
              <a:prstGeom prst="rect">
                <a:avLst/>
              </a:prstGeom>
              <a:blipFill>
                <a:blip r:embed="rId11"/>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79016AD4-CFB6-12D8-F2F2-2DE272B8292C}"/>
                  </a:ext>
                </a:extLst>
              </p:cNvPr>
              <p:cNvSpPr txBox="1"/>
              <p:nvPr/>
            </p:nvSpPr>
            <p:spPr>
              <a:xfrm>
                <a:off x="7693232" y="5981347"/>
                <a:ext cx="3585122" cy="369332"/>
              </a:xfrm>
              <a:prstGeom prst="rect">
                <a:avLst/>
              </a:prstGeom>
              <a:solidFill>
                <a:schemeClr val="accent2">
                  <a:lumMod val="20000"/>
                  <a:lumOff val="80000"/>
                </a:schemeClr>
              </a:solidFill>
            </p:spPr>
            <p:txBody>
              <a:bodyPr wrap="square">
                <a:spAutoFit/>
              </a:bodyPr>
              <a:lstStyle/>
              <a:p>
                <a14:m>
                  <m:oMath xmlns:m="http://schemas.openxmlformats.org/officeDocument/2006/math">
                    <m:r>
                      <a:rPr lang="en-US" sz="1600" b="0" i="1" kern="0" smtClean="0">
                        <a:effectLst/>
                        <a:latin typeface="Cambria Math" panose="02040503050406030204" pitchFamily="18" charset="0"/>
                        <a:ea typeface="Cambria" panose="02040503050406030204" pitchFamily="18" charset="0"/>
                        <a:cs typeface="Times New Roman" panose="02020603050405020304" pitchFamily="18" charset="0"/>
                      </a:rPr>
                      <m:t>𝑛</m:t>
                    </m:r>
                  </m:oMath>
                </a14:m>
                <a:r>
                  <a:rPr lang="en-US" sz="1800" kern="0" dirty="0">
                    <a:effectLst/>
                    <a:latin typeface="CMU Serif Roman"/>
                    <a:ea typeface="Cambria" panose="02040503050406030204" pitchFamily="18" charset="0"/>
                    <a:cs typeface="Times New Roman" panose="02020603050405020304" pitchFamily="18" charset="0"/>
                  </a:rPr>
                  <a:t> </a:t>
                </a:r>
                <a:r>
                  <a:rPr lang="en-US" kern="0" dirty="0">
                    <a:latin typeface="CMU Serif Roman"/>
                    <a:ea typeface="Cambria" panose="02040503050406030204" pitchFamily="18" charset="0"/>
                    <a:cs typeface="Times New Roman" panose="02020603050405020304" pitchFamily="18" charset="0"/>
                  </a:rPr>
                  <a:t> - Unit surface normal   </a:t>
                </a:r>
                <a:r>
                  <a:rPr lang="en-US" sz="1800" kern="0" dirty="0">
                    <a:effectLst/>
                    <a:latin typeface="CMU Serif Roman"/>
                    <a:ea typeface="Cambria" panose="02040503050406030204" pitchFamily="18" charset="0"/>
                    <a:cs typeface="Times New Roman" panose="02020603050405020304" pitchFamily="18" charset="0"/>
                  </a:rPr>
                  <a:t>[</a:t>
                </a:r>
                <a:r>
                  <a:rPr lang="en-US" sz="1800" kern="0" dirty="0" err="1">
                    <a:effectLst/>
                    <a:latin typeface="CMU Serif Roman"/>
                    <a:ea typeface="Cambria" panose="02040503050406030204" pitchFamily="18" charset="0"/>
                    <a:cs typeface="Times New Roman" panose="02020603050405020304" pitchFamily="18" charset="0"/>
                  </a:rPr>
                  <a:t>n</a:t>
                </a:r>
                <a:r>
                  <a:rPr lang="en-US" sz="1800" kern="0" baseline="-25000" dirty="0" err="1">
                    <a:effectLst/>
                    <a:latin typeface="CMU Serif Roman"/>
                    <a:ea typeface="Cambria" panose="02040503050406030204" pitchFamily="18" charset="0"/>
                    <a:cs typeface="Times New Roman" panose="02020603050405020304" pitchFamily="18" charset="0"/>
                  </a:rPr>
                  <a:t>x</a:t>
                </a:r>
                <a:r>
                  <a:rPr lang="en-US" sz="1800" kern="0" dirty="0">
                    <a:effectLst/>
                    <a:latin typeface="CMU Serif Roman"/>
                    <a:ea typeface="Cambria" panose="02040503050406030204" pitchFamily="18" charset="0"/>
                    <a:cs typeface="Times New Roman" panose="02020603050405020304" pitchFamily="18" charset="0"/>
                  </a:rPr>
                  <a:t>, </a:t>
                </a:r>
                <a:r>
                  <a:rPr lang="en-US" sz="1800" kern="0" dirty="0" err="1">
                    <a:effectLst/>
                    <a:latin typeface="CMU Serif Roman"/>
                    <a:ea typeface="Cambria" panose="02040503050406030204" pitchFamily="18" charset="0"/>
                    <a:cs typeface="Times New Roman" panose="02020603050405020304" pitchFamily="18" charset="0"/>
                  </a:rPr>
                  <a:t>n</a:t>
                </a:r>
                <a:r>
                  <a:rPr lang="en-US" sz="1800" kern="0" baseline="-25000" dirty="0" err="1">
                    <a:effectLst/>
                    <a:latin typeface="CMU Serif Roman"/>
                    <a:ea typeface="Cambria" panose="02040503050406030204" pitchFamily="18" charset="0"/>
                    <a:cs typeface="Times New Roman" panose="02020603050405020304" pitchFamily="18" charset="0"/>
                  </a:rPr>
                  <a:t>y</a:t>
                </a:r>
                <a:r>
                  <a:rPr lang="en-US" sz="1800" kern="0" dirty="0">
                    <a:effectLst/>
                    <a:latin typeface="CMU Serif Roman"/>
                    <a:ea typeface="Cambria" panose="02040503050406030204" pitchFamily="18" charset="0"/>
                    <a:cs typeface="Times New Roman" panose="02020603050405020304" pitchFamily="18" charset="0"/>
                  </a:rPr>
                  <a:t>, </a:t>
                </a:r>
                <a:r>
                  <a:rPr lang="en-US" sz="1800" kern="0" dirty="0" err="1">
                    <a:effectLst/>
                    <a:latin typeface="CMU Serif Roman"/>
                    <a:ea typeface="Cambria" panose="02040503050406030204" pitchFamily="18" charset="0"/>
                    <a:cs typeface="Times New Roman" panose="02020603050405020304" pitchFamily="18" charset="0"/>
                  </a:rPr>
                  <a:t>n</a:t>
                </a:r>
                <a:r>
                  <a:rPr lang="en-US" sz="1800" kern="0" baseline="-25000" dirty="0" err="1">
                    <a:effectLst/>
                    <a:latin typeface="CMU Serif Roman"/>
                    <a:ea typeface="Cambria" panose="02040503050406030204" pitchFamily="18" charset="0"/>
                    <a:cs typeface="Times New Roman" panose="02020603050405020304" pitchFamily="18" charset="0"/>
                  </a:rPr>
                  <a:t>z</a:t>
                </a:r>
                <a:r>
                  <a:rPr lang="en-US" sz="1800" kern="0" dirty="0">
                    <a:effectLst/>
                    <a:latin typeface="CMU Serif Roman"/>
                    <a:ea typeface="Cambria" panose="02040503050406030204" pitchFamily="18" charset="0"/>
                    <a:cs typeface="Times New Roman" panose="02020603050405020304" pitchFamily="18" charset="0"/>
                  </a:rPr>
                  <a:t>]</a:t>
                </a:r>
                <a:endParaRPr lang="en-IN" dirty="0"/>
              </a:p>
            </p:txBody>
          </p:sp>
        </mc:Choice>
        <mc:Fallback xmlns="">
          <p:sp>
            <p:nvSpPr>
              <p:cNvPr id="12" name="TextBox 11">
                <a:extLst>
                  <a:ext uri="{FF2B5EF4-FFF2-40B4-BE49-F238E27FC236}">
                    <a16:creationId xmlns:a16="http://schemas.microsoft.com/office/drawing/2014/main" id="{79016AD4-CFB6-12D8-F2F2-2DE272B8292C}"/>
                  </a:ext>
                </a:extLst>
              </p:cNvPr>
              <p:cNvSpPr txBox="1">
                <a:spLocks noRot="1" noChangeAspect="1" noMove="1" noResize="1" noEditPoints="1" noAdjustHandles="1" noChangeArrowheads="1" noChangeShapeType="1" noTextEdit="1"/>
              </p:cNvSpPr>
              <p:nvPr/>
            </p:nvSpPr>
            <p:spPr>
              <a:xfrm>
                <a:off x="7693232" y="5981347"/>
                <a:ext cx="3585122" cy="369332"/>
              </a:xfrm>
              <a:prstGeom prst="rect">
                <a:avLst/>
              </a:prstGeom>
              <a:blipFill>
                <a:blip r:embed="rId12"/>
                <a:stretch>
                  <a:fillRect t="-8197" b="-24590"/>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1F9192B9-B6E4-5BC9-7D74-4F76E856C754}"/>
                  </a:ext>
                </a:extLst>
              </p:cNvPr>
              <p:cNvSpPr txBox="1"/>
              <p:nvPr/>
            </p:nvSpPr>
            <p:spPr>
              <a:xfrm>
                <a:off x="678094" y="5097552"/>
                <a:ext cx="4428162" cy="1350434"/>
              </a:xfrm>
              <a:prstGeom prst="rect">
                <a:avLst/>
              </a:prstGeom>
              <a:solidFill>
                <a:schemeClr val="accent6">
                  <a:lumMod val="20000"/>
                  <a:lumOff val="80000"/>
                </a:schemeClr>
              </a:solidFill>
            </p:spPr>
            <p:txBody>
              <a:bodyPr wrap="square">
                <a:spAutoFit/>
              </a:bodyPr>
              <a:lstStyle/>
              <a:p>
                <a:pPr/>
                <a14:m>
                  <m:oMathPara xmlns:m="http://schemas.openxmlformats.org/officeDocument/2006/math">
                    <m:oMathParaPr>
                      <m:jc m:val="centerGroup"/>
                    </m:oMathParaPr>
                    <m:oMath xmlns:m="http://schemas.openxmlformats.org/officeDocument/2006/math">
                      <m:m>
                        <m:mPr>
                          <m:plcHide m:val="on"/>
                          <m:mcs>
                            <m:mc>
                              <m:mcPr>
                                <m:count m:val="2"/>
                                <m:mcJc m:val="center"/>
                              </m:mcPr>
                            </m:mc>
                          </m:mcs>
                          <m:ctrlPr>
                            <a:rPr lang="en-IN" sz="1400" i="1" smtClean="0">
                              <a:effectLst/>
                              <a:latin typeface="Cambria Math" panose="02040503050406030204" pitchFamily="18" charset="0"/>
                              <a:ea typeface="Calibri" panose="020F0502020204030204" pitchFamily="34" charset="0"/>
                              <a:cs typeface="Times New Roman" panose="02020603050405020304" pitchFamily="18" charset="0"/>
                            </a:rPr>
                          </m:ctrlPr>
                        </m:mPr>
                        <m:mr>
                          <m:e/>
                          <m:e>
                            <m:r>
                              <m:rPr>
                                <m:nor/>
                              </m:rPr>
                              <a:rPr lang="en-US" sz="1400">
                                <a:effectLst/>
                                <a:latin typeface="Times New Roman" panose="02020603050405020304" pitchFamily="18" charset="0"/>
                                <a:ea typeface="Calibri" panose="020F0502020204030204" pitchFamily="34" charset="0"/>
                                <a:cs typeface="Times New Roman" panose="02020603050405020304" pitchFamily="18" charset="0"/>
                              </a:rPr>
                              <m:t>Where</m:t>
                            </m:r>
                            <m:r>
                              <m:rPr>
                                <m:nor/>
                              </m:rPr>
                              <a:rPr lang="en-US" sz="1400">
                                <a:effectLst/>
                                <a:latin typeface="Times New Roman" panose="02020603050405020304" pitchFamily="18" charset="0"/>
                                <a:ea typeface="Calibri" panose="020F0502020204030204" pitchFamily="34" charset="0"/>
                                <a:cs typeface="Times New Roman" panose="02020603050405020304" pitchFamily="18" charset="0"/>
                              </a:rPr>
                              <m:t>, </m:t>
                            </m:r>
                          </m:e>
                        </m:mr>
                        <m:mr>
                          <m:e/>
                          <m:e>
                            <m:eqArr>
                              <m:eqArrPr>
                                <m:ctrlPr>
                                  <a:rPr lang="en-US" sz="1400" b="0" i="1" smtClean="0">
                                    <a:effectLst/>
                                    <a:latin typeface="Cambria Math" panose="02040503050406030204" pitchFamily="18" charset="0"/>
                                    <a:ea typeface="Calibri" panose="020F0502020204030204" pitchFamily="34" charset="0"/>
                                    <a:cs typeface="Times New Roman" panose="02020603050405020304" pitchFamily="18" charset="0"/>
                                  </a:rPr>
                                </m:ctrlPr>
                              </m:eqArrPr>
                              <m:e>
                                <m:r>
                                  <m:rPr>
                                    <m:sty m:val="p"/>
                                  </m:rPr>
                                  <a:rPr lang="en-US" sz="1400" b="0" i="0" smtClean="0">
                                    <a:effectLst/>
                                    <a:latin typeface="Cambria Math" panose="02040503050406030204" pitchFamily="18" charset="0"/>
                                    <a:ea typeface="Calibri" panose="020F0502020204030204" pitchFamily="34" charset="0"/>
                                    <a:cs typeface="Times New Roman" panose="02020603050405020304" pitchFamily="18" charset="0"/>
                                  </a:rPr>
                                  <m:t>Laser</m:t>
                                </m:r>
                                <m:r>
                                  <a:rPr lang="en-US" sz="1400" b="0" i="0" smtClean="0">
                                    <a:effectLst/>
                                    <a:latin typeface="Cambria Math" panose="02040503050406030204" pitchFamily="18" charset="0"/>
                                    <a:ea typeface="Calibri" panose="020F0502020204030204" pitchFamily="34" charset="0"/>
                                    <a:cs typeface="Times New Roman" panose="02020603050405020304" pitchFamily="18" charset="0"/>
                                  </a:rPr>
                                  <m:t> </m:t>
                                </m:r>
                                <m:r>
                                  <m:rPr>
                                    <m:sty m:val="p"/>
                                  </m:rPr>
                                  <a:rPr lang="en-US" sz="1400" b="0" i="0" smtClean="0">
                                    <a:effectLst/>
                                    <a:latin typeface="Cambria Math" panose="02040503050406030204" pitchFamily="18" charset="0"/>
                                    <a:ea typeface="Calibri" panose="020F0502020204030204" pitchFamily="34" charset="0"/>
                                    <a:cs typeface="Times New Roman" panose="02020603050405020304" pitchFamily="18" charset="0"/>
                                  </a:rPr>
                                  <m:t>absor</m:t>
                                </m:r>
                                <m:r>
                                  <m:rPr>
                                    <m:nor/>
                                  </m:rPr>
                                  <a:rPr lang="en-US" sz="1400" b="0" smtClean="0">
                                    <a:effectLst/>
                                    <a:latin typeface="Times New Roman" panose="02020603050405020304" pitchFamily="18" charset="0"/>
                                    <a:ea typeface="Calibri" panose="020F0502020204030204" pitchFamily="34" charset="0"/>
                                    <a:cs typeface="Times New Roman" panose="02020603050405020304" pitchFamily="18" charset="0"/>
                                  </a:rPr>
                                  <m:t>bivity</m:t>
                                </m:r>
                                <m:r>
                                  <m:rPr>
                                    <m:nor/>
                                  </m:rPr>
                                  <a:rPr lang="en-US" sz="1400" b="0" smtClean="0">
                                    <a:effectLst/>
                                    <a:latin typeface="Times New Roman" panose="02020603050405020304" pitchFamily="18" charset="0"/>
                                    <a:ea typeface="Calibri" panose="020F0502020204030204" pitchFamily="34" charset="0"/>
                                    <a:cs typeface="Times New Roman" panose="02020603050405020304" pitchFamily="18" charset="0"/>
                                  </a:rPr>
                                  <m:t>  </m:t>
                                </m:r>
                                <m:d>
                                  <m:dPr>
                                    <m:ctrlPr>
                                      <a:rPr lang="en-US" sz="1400" i="1">
                                        <a:effectLst/>
                                        <a:latin typeface="Cambria Math" panose="02040503050406030204" pitchFamily="18" charset="0"/>
                                        <a:ea typeface="Calibri" panose="020F0502020204030204" pitchFamily="34" charset="0"/>
                                        <a:cs typeface="Times New Roman" panose="02020603050405020304" pitchFamily="18" charset="0"/>
                                      </a:rPr>
                                    </m:ctrlPr>
                                  </m:dPr>
                                  <m:e>
                                    <m:r>
                                      <m:rPr>
                                        <m:sty m:val="p"/>
                                      </m:rPr>
                                      <a:rPr lang="en-US" sz="1400" i="0">
                                        <a:latin typeface="Cambria Math" panose="02040503050406030204" pitchFamily="18" charset="0"/>
                                        <a:ea typeface="Calibri" panose="020F0502020204030204" pitchFamily="34" charset="0"/>
                                        <a:cs typeface="Times New Roman" panose="02020603050405020304" pitchFamily="18" charset="0"/>
                                      </a:rPr>
                                      <m:t>η</m:t>
                                    </m:r>
                                  </m:e>
                                </m:d>
                                <m:r>
                                  <a:rPr lang="en-US" sz="1400" b="0" i="0" smtClean="0">
                                    <a:effectLst/>
                                    <a:latin typeface="Cambria Math" panose="02040503050406030204" pitchFamily="18" charset="0"/>
                                    <a:ea typeface="Calibri" panose="020F0502020204030204" pitchFamily="34" charset="0"/>
                                    <a:cs typeface="Times New Roman" panose="02020603050405020304" pitchFamily="18" charset="0"/>
                                  </a:rPr>
                                  <m:t> </m:t>
                                </m:r>
                              </m:e>
                              <m:e>
                                <m:r>
                                  <m:rPr>
                                    <m:sty m:val="p"/>
                                  </m:rPr>
                                  <a:rPr lang="en-US" sz="1400" b="0" i="0" smtClean="0">
                                    <a:effectLst/>
                                    <a:latin typeface="Cambria Math" panose="02040503050406030204" pitchFamily="18" charset="0"/>
                                    <a:ea typeface="Calibri" panose="020F0502020204030204" pitchFamily="34" charset="0"/>
                                    <a:cs typeface="Times New Roman" panose="02020603050405020304" pitchFamily="18" charset="0"/>
                                  </a:rPr>
                                  <m:t>Laser</m:t>
                                </m:r>
                                <m:r>
                                  <a:rPr lang="en-US" sz="1400" b="0" i="0" smtClean="0">
                                    <a:effectLst/>
                                    <a:latin typeface="Cambria Math" panose="02040503050406030204" pitchFamily="18" charset="0"/>
                                    <a:ea typeface="Calibri" panose="020F0502020204030204" pitchFamily="34" charset="0"/>
                                    <a:cs typeface="Times New Roman" panose="02020603050405020304" pitchFamily="18" charset="0"/>
                                  </a:rPr>
                                  <m:t> </m:t>
                                </m:r>
                                <m:r>
                                  <m:rPr>
                                    <m:sty m:val="p"/>
                                  </m:rPr>
                                  <a:rPr lang="en-US" sz="1400" b="0" i="0" smtClean="0">
                                    <a:effectLst/>
                                    <a:latin typeface="Cambria Math" panose="02040503050406030204" pitchFamily="18" charset="0"/>
                                    <a:ea typeface="Calibri" panose="020F0502020204030204" pitchFamily="34" charset="0"/>
                                    <a:cs typeface="Times New Roman" panose="02020603050405020304" pitchFamily="18" charset="0"/>
                                  </a:rPr>
                                  <m:t>Power</m:t>
                                </m:r>
                                <m:r>
                                  <a:rPr lang="en-US" sz="1400" b="0" i="0" smtClean="0">
                                    <a:effectLst/>
                                    <a:latin typeface="Cambria Math" panose="02040503050406030204" pitchFamily="18" charset="0"/>
                                    <a:ea typeface="Calibri" panose="020F0502020204030204" pitchFamily="34" charset="0"/>
                                    <a:cs typeface="Times New Roman" panose="02020603050405020304" pitchFamily="18" charset="0"/>
                                  </a:rPr>
                                  <m:t> </m:t>
                                </m:r>
                                <m:d>
                                  <m:dPr>
                                    <m:ctrlPr>
                                      <a:rPr lang="en-US" sz="1400" b="0" i="1" smtClean="0">
                                        <a:effectLst/>
                                        <a:latin typeface="Cambria Math" panose="02040503050406030204" pitchFamily="18" charset="0"/>
                                        <a:ea typeface="Calibri" panose="020F0502020204030204" pitchFamily="34" charset="0"/>
                                        <a:cs typeface="Times New Roman" panose="02020603050405020304" pitchFamily="18" charset="0"/>
                                      </a:rPr>
                                    </m:ctrlPr>
                                  </m:dPr>
                                  <m:e>
                                    <m:r>
                                      <m:rPr>
                                        <m:sty m:val="p"/>
                                      </m:rPr>
                                      <a:rPr lang="en-US" sz="1400" b="0" i="0" smtClean="0">
                                        <a:effectLst/>
                                        <a:latin typeface="Cambria Math" panose="02040503050406030204" pitchFamily="18" charset="0"/>
                                        <a:ea typeface="Calibri" panose="020F0502020204030204" pitchFamily="34" charset="0"/>
                                        <a:cs typeface="Times New Roman" panose="02020603050405020304" pitchFamily="18" charset="0"/>
                                      </a:rPr>
                                      <m:t>p</m:t>
                                    </m:r>
                                  </m:e>
                                </m:d>
                                <m:r>
                                  <a:rPr lang="en-US" sz="1400" b="0" i="0" smtClean="0">
                                    <a:effectLst/>
                                    <a:latin typeface="Cambria Math" panose="02040503050406030204" pitchFamily="18" charset="0"/>
                                    <a:ea typeface="Calibri" panose="020F0502020204030204" pitchFamily="34" charset="0"/>
                                    <a:cs typeface="Times New Roman" panose="02020603050405020304" pitchFamily="18" charset="0"/>
                                  </a:rPr>
                                  <m:t>, </m:t>
                                </m:r>
                                <m:r>
                                  <m:rPr>
                                    <m:sty m:val="p"/>
                                  </m:rPr>
                                  <a:rPr lang="en-US" sz="1400" b="0" i="0" smtClean="0">
                                    <a:effectLst/>
                                    <a:latin typeface="Cambria Math" panose="02040503050406030204" pitchFamily="18" charset="0"/>
                                    <a:ea typeface="Calibri" panose="020F0502020204030204" pitchFamily="34" charset="0"/>
                                    <a:cs typeface="Times New Roman" panose="02020603050405020304" pitchFamily="18" charset="0"/>
                                  </a:rPr>
                                  <m:t>W</m:t>
                                </m:r>
                              </m:e>
                            </m:eqArr>
                          </m:e>
                        </m:mr>
                        <m:mr>
                          <m:e/>
                          <m:e>
                            <m:r>
                              <m:rPr>
                                <m:nor/>
                              </m:rPr>
                              <a:rPr lang="en-US" sz="1400">
                                <a:effectLst/>
                                <a:latin typeface="Times New Roman" panose="02020603050405020304" pitchFamily="18" charset="0"/>
                                <a:ea typeface="Calibri" panose="020F0502020204030204" pitchFamily="34" charset="0"/>
                                <a:cs typeface="Times New Roman" panose="02020603050405020304" pitchFamily="18" charset="0"/>
                              </a:rPr>
                              <m:t> </m:t>
                            </m:r>
                            <m:r>
                              <m:rPr>
                                <m:sty m:val="p"/>
                              </m:rPr>
                              <a:rPr lang="en-US" sz="1400" b="0" i="0" smtClean="0">
                                <a:effectLst/>
                                <a:latin typeface="Cambria Math" panose="02040503050406030204" pitchFamily="18" charset="0"/>
                                <a:ea typeface="Calibri" panose="020F0502020204030204" pitchFamily="34" charset="0"/>
                                <a:cs typeface="Times New Roman" panose="02020603050405020304" pitchFamily="18" charset="0"/>
                              </a:rPr>
                              <m:t>Radius</m:t>
                            </m:r>
                            <m:r>
                              <a:rPr lang="en-US" sz="1400" b="0" i="0" smtClean="0">
                                <a:effectLst/>
                                <a:latin typeface="Cambria Math" panose="02040503050406030204" pitchFamily="18" charset="0"/>
                                <a:ea typeface="Calibri" panose="020F0502020204030204" pitchFamily="34" charset="0"/>
                                <a:cs typeface="Times New Roman" panose="02020603050405020304" pitchFamily="18" charset="0"/>
                              </a:rPr>
                              <m:t> </m:t>
                            </m:r>
                            <m:r>
                              <m:rPr>
                                <m:sty m:val="p"/>
                              </m:rPr>
                              <a:rPr lang="en-US" sz="1400" b="0" i="0" smtClean="0">
                                <a:effectLst/>
                                <a:latin typeface="Cambria Math" panose="02040503050406030204" pitchFamily="18" charset="0"/>
                                <a:ea typeface="Calibri" panose="020F0502020204030204" pitchFamily="34" charset="0"/>
                                <a:cs typeface="Times New Roman" panose="02020603050405020304" pitchFamily="18" charset="0"/>
                              </a:rPr>
                              <m:t>of</m:t>
                            </m:r>
                            <m:r>
                              <a:rPr lang="en-US" sz="1400" b="0" i="0" smtClean="0">
                                <a:effectLst/>
                                <a:latin typeface="Cambria Math" panose="02040503050406030204" pitchFamily="18" charset="0"/>
                                <a:ea typeface="Calibri" panose="020F0502020204030204" pitchFamily="34" charset="0"/>
                                <a:cs typeface="Times New Roman" panose="02020603050405020304" pitchFamily="18" charset="0"/>
                              </a:rPr>
                              <m:t> </m:t>
                            </m:r>
                            <m:r>
                              <m:rPr>
                                <m:sty m:val="p"/>
                              </m:rPr>
                              <a:rPr lang="en-US" sz="1400" b="0" i="0" smtClean="0">
                                <a:effectLst/>
                                <a:latin typeface="Cambria Math" panose="02040503050406030204" pitchFamily="18" charset="0"/>
                                <a:ea typeface="Calibri" panose="020F0502020204030204" pitchFamily="34" charset="0"/>
                                <a:cs typeface="Times New Roman" panose="02020603050405020304" pitchFamily="18" charset="0"/>
                              </a:rPr>
                              <m:t>laser</m:t>
                            </m:r>
                            <m:r>
                              <a:rPr lang="en-US" sz="1400" b="0" i="0" smtClean="0">
                                <a:effectLst/>
                                <a:latin typeface="Cambria Math" panose="02040503050406030204" pitchFamily="18" charset="0"/>
                                <a:ea typeface="Calibri" panose="020F0502020204030204" pitchFamily="34" charset="0"/>
                                <a:cs typeface="Times New Roman" panose="02020603050405020304" pitchFamily="18" charset="0"/>
                              </a:rPr>
                              <m:t> </m:t>
                            </m:r>
                            <m:r>
                              <m:rPr>
                                <m:sty m:val="p"/>
                              </m:rPr>
                              <a:rPr lang="en-US" sz="1400" b="0" i="0" smtClean="0">
                                <a:effectLst/>
                                <a:latin typeface="Cambria Math" panose="02040503050406030204" pitchFamily="18" charset="0"/>
                                <a:ea typeface="Calibri" panose="020F0502020204030204" pitchFamily="34" charset="0"/>
                                <a:cs typeface="Times New Roman" panose="02020603050405020304" pitchFamily="18" charset="0"/>
                              </a:rPr>
                              <m:t>beam</m:t>
                            </m:r>
                            <m:r>
                              <a:rPr lang="en-US" sz="1400" b="0" i="0" smtClean="0">
                                <a:effectLst/>
                                <a:latin typeface="Cambria Math" panose="02040503050406030204" pitchFamily="18" charset="0"/>
                                <a:ea typeface="Calibri" panose="020F0502020204030204" pitchFamily="34" charset="0"/>
                                <a:cs typeface="Times New Roman" panose="02020603050405020304" pitchFamily="18" charset="0"/>
                              </a:rPr>
                              <m:t> </m:t>
                            </m:r>
                            <m:d>
                              <m:dPr>
                                <m:ctrlPr>
                                  <a:rPr lang="en-US" sz="1400" b="0" i="1" smtClean="0">
                                    <a:effectLst/>
                                    <a:latin typeface="Cambria Math" panose="02040503050406030204" pitchFamily="18" charset="0"/>
                                    <a:ea typeface="Calibri" panose="020F0502020204030204" pitchFamily="34" charset="0"/>
                                    <a:cs typeface="Times New Roman" panose="02020603050405020304" pitchFamily="18" charset="0"/>
                                  </a:rPr>
                                </m:ctrlPr>
                              </m:dPr>
                              <m:e>
                                <m:r>
                                  <m:rPr>
                                    <m:sty m:val="p"/>
                                  </m:rPr>
                                  <a:rPr lang="en-US" sz="1400" b="0" i="0" smtClean="0">
                                    <a:effectLst/>
                                    <a:latin typeface="Cambria Math" panose="02040503050406030204" pitchFamily="18" charset="0"/>
                                    <a:ea typeface="Calibri" panose="020F0502020204030204" pitchFamily="34" charset="0"/>
                                    <a:cs typeface="Times New Roman" panose="02020603050405020304" pitchFamily="18" charset="0"/>
                                  </a:rPr>
                                  <m:t>r</m:t>
                                </m:r>
                              </m:e>
                            </m:d>
                            <m:r>
                              <a:rPr lang="en-US" sz="1400" b="0" i="0" smtClean="0">
                                <a:effectLst/>
                                <a:latin typeface="Cambria Math" panose="02040503050406030204" pitchFamily="18" charset="0"/>
                                <a:ea typeface="Calibri" panose="020F0502020204030204" pitchFamily="34" charset="0"/>
                                <a:cs typeface="Times New Roman" panose="02020603050405020304" pitchFamily="18" charset="0"/>
                              </a:rPr>
                              <m:t>, </m:t>
                            </m:r>
                            <m:r>
                              <m:rPr>
                                <m:sty m:val="p"/>
                              </m:rPr>
                              <a:rPr lang="en-US" sz="1400" b="0" i="0" smtClean="0">
                                <a:effectLst/>
                                <a:latin typeface="Cambria Math" panose="02040503050406030204" pitchFamily="18" charset="0"/>
                                <a:ea typeface="Calibri" panose="020F0502020204030204" pitchFamily="34" charset="0"/>
                                <a:cs typeface="Times New Roman" panose="02020603050405020304" pitchFamily="18" charset="0"/>
                              </a:rPr>
                              <m:t>mm</m:t>
                            </m:r>
                          </m:e>
                        </m:mr>
                        <m:mr>
                          <m:e/>
                          <m:e>
                            <m:r>
                              <m:rPr>
                                <m:nor/>
                              </m:rPr>
                              <a:rPr lang="en-US" sz="1400">
                                <a:effectLst/>
                                <a:latin typeface="Times New Roman" panose="02020603050405020304" pitchFamily="18" charset="0"/>
                                <a:ea typeface="Calibri" panose="020F0502020204030204" pitchFamily="34" charset="0"/>
                                <a:cs typeface="Times New Roman" panose="02020603050405020304" pitchFamily="18" charset="0"/>
                              </a:rPr>
                              <m:t> </m:t>
                            </m:r>
                            <m:r>
                              <m:rPr>
                                <m:sty m:val="p"/>
                              </m:rPr>
                              <a:rPr lang="en-US" sz="1400" b="0" i="0" smtClean="0">
                                <a:effectLst/>
                                <a:latin typeface="Cambria Math" panose="02040503050406030204" pitchFamily="18" charset="0"/>
                                <a:ea typeface="Calibri" panose="020F0502020204030204" pitchFamily="34" charset="0"/>
                                <a:cs typeface="Times New Roman" panose="02020603050405020304" pitchFamily="18" charset="0"/>
                              </a:rPr>
                              <m:t>d</m:t>
                            </m:r>
                            <m:r>
                              <a:rPr lang="en-US" sz="1400" b="0" i="0" smtClean="0">
                                <a:effectLst/>
                                <a:latin typeface="Cambria Math" panose="02040503050406030204" pitchFamily="18" charset="0"/>
                                <a:ea typeface="Calibri" panose="020F0502020204030204" pitchFamily="34" charset="0"/>
                                <a:cs typeface="Times New Roman" panose="02020603050405020304" pitchFamily="18" charset="0"/>
                              </a:rPr>
                              <m:t>=</m:t>
                            </m:r>
                            <m:r>
                              <m:rPr>
                                <m:sty m:val="p"/>
                              </m:rPr>
                              <a:rPr lang="en-US" sz="1400" b="0" i="0" smtClean="0">
                                <a:effectLst/>
                                <a:latin typeface="Cambria Math" panose="02040503050406030204" pitchFamily="18" charset="0"/>
                                <a:ea typeface="Calibri" panose="020F0502020204030204" pitchFamily="34" charset="0"/>
                                <a:cs typeface="Times New Roman" panose="02020603050405020304" pitchFamily="18" charset="0"/>
                              </a:rPr>
                              <m:t>distance</m:t>
                            </m:r>
                            <m:r>
                              <a:rPr lang="en-US" sz="1400" b="0" i="0" smtClean="0">
                                <a:effectLst/>
                                <a:latin typeface="Cambria Math" panose="02040503050406030204" pitchFamily="18" charset="0"/>
                                <a:ea typeface="Calibri" panose="020F0502020204030204" pitchFamily="34" charset="0"/>
                                <a:cs typeface="Times New Roman" panose="02020603050405020304" pitchFamily="18" charset="0"/>
                              </a:rPr>
                              <m:t> </m:t>
                            </m:r>
                            <m:r>
                              <m:rPr>
                                <m:sty m:val="p"/>
                              </m:rPr>
                              <a:rPr lang="en-US" sz="1400" b="0" i="0" smtClean="0">
                                <a:effectLst/>
                                <a:latin typeface="Cambria Math" panose="02040503050406030204" pitchFamily="18" charset="0"/>
                                <a:ea typeface="Calibri" panose="020F0502020204030204" pitchFamily="34" charset="0"/>
                                <a:cs typeface="Times New Roman" panose="02020603050405020304" pitchFamily="18" charset="0"/>
                              </a:rPr>
                              <m:t>from</m:t>
                            </m:r>
                            <m:r>
                              <a:rPr lang="en-US" sz="1400" b="0" i="0" smtClean="0">
                                <a:effectLst/>
                                <a:latin typeface="Cambria Math" panose="02040503050406030204" pitchFamily="18" charset="0"/>
                                <a:ea typeface="Calibri" panose="020F0502020204030204" pitchFamily="34" charset="0"/>
                                <a:cs typeface="Times New Roman" panose="02020603050405020304" pitchFamily="18" charset="0"/>
                              </a:rPr>
                              <m:t> </m:t>
                            </m:r>
                            <m:r>
                              <m:rPr>
                                <m:sty m:val="p"/>
                              </m:rPr>
                              <a:rPr lang="en-US" sz="1400" b="0" i="0" smtClean="0">
                                <a:effectLst/>
                                <a:latin typeface="Cambria Math" panose="02040503050406030204" pitchFamily="18" charset="0"/>
                                <a:ea typeface="Calibri" panose="020F0502020204030204" pitchFamily="34" charset="0"/>
                                <a:cs typeface="Times New Roman" panose="02020603050405020304" pitchFamily="18" charset="0"/>
                              </a:rPr>
                              <m:t>material</m:t>
                            </m:r>
                            <m:r>
                              <a:rPr lang="en-US" sz="1400" b="0" i="0" smtClean="0">
                                <a:effectLst/>
                                <a:latin typeface="Cambria Math" panose="02040503050406030204" pitchFamily="18" charset="0"/>
                                <a:ea typeface="Calibri" panose="020F0502020204030204" pitchFamily="34" charset="0"/>
                                <a:cs typeface="Times New Roman" panose="02020603050405020304" pitchFamily="18" charset="0"/>
                              </a:rPr>
                              <m:t> </m:t>
                            </m:r>
                            <m:r>
                              <m:rPr>
                                <m:sty m:val="p"/>
                              </m:rPr>
                              <a:rPr lang="en-US" sz="1400" b="0" i="0" smtClean="0">
                                <a:effectLst/>
                                <a:latin typeface="Cambria Math" panose="02040503050406030204" pitchFamily="18" charset="0"/>
                                <a:ea typeface="Calibri" panose="020F0502020204030204" pitchFamily="34" charset="0"/>
                                <a:cs typeface="Times New Roman" panose="02020603050405020304" pitchFamily="18" charset="0"/>
                              </a:rPr>
                              <m:t>point</m:t>
                            </m:r>
                            <m:r>
                              <a:rPr lang="en-US" sz="1400" b="0" i="0" smtClean="0">
                                <a:effectLst/>
                                <a:latin typeface="Cambria Math" panose="02040503050406030204" pitchFamily="18" charset="0"/>
                                <a:ea typeface="Calibri" panose="020F0502020204030204" pitchFamily="34" charset="0"/>
                                <a:cs typeface="Times New Roman" panose="02020603050405020304" pitchFamily="18" charset="0"/>
                              </a:rPr>
                              <m:t> </m:t>
                            </m:r>
                            <m:r>
                              <m:rPr>
                                <m:sty m:val="p"/>
                              </m:rPr>
                              <a:rPr lang="en-US" sz="1400" b="0" i="0" smtClean="0">
                                <a:effectLst/>
                                <a:latin typeface="Cambria Math" panose="02040503050406030204" pitchFamily="18" charset="0"/>
                                <a:ea typeface="Calibri" panose="020F0502020204030204" pitchFamily="34" charset="0"/>
                                <a:cs typeface="Times New Roman" panose="02020603050405020304" pitchFamily="18" charset="0"/>
                              </a:rPr>
                              <m:t>to</m:t>
                            </m:r>
                            <m:r>
                              <a:rPr lang="en-US" sz="1400" b="0" i="0" smtClean="0">
                                <a:effectLst/>
                                <a:latin typeface="Cambria Math" panose="02040503050406030204" pitchFamily="18" charset="0"/>
                                <a:ea typeface="Calibri" panose="020F0502020204030204" pitchFamily="34" charset="0"/>
                                <a:cs typeface="Times New Roman" panose="02020603050405020304" pitchFamily="18" charset="0"/>
                              </a:rPr>
                              <m:t> </m:t>
                            </m:r>
                            <m:r>
                              <m:rPr>
                                <m:sty m:val="p"/>
                              </m:rPr>
                              <a:rPr lang="en-US" sz="1400" b="0" i="0" smtClean="0">
                                <a:effectLst/>
                                <a:latin typeface="Cambria Math" panose="02040503050406030204" pitchFamily="18" charset="0"/>
                                <a:ea typeface="Calibri" panose="020F0502020204030204" pitchFamily="34" charset="0"/>
                                <a:cs typeface="Times New Roman" panose="02020603050405020304" pitchFamily="18" charset="0"/>
                              </a:rPr>
                              <m:t>laser</m:t>
                            </m:r>
                            <m:r>
                              <a:rPr lang="en-US" sz="1400" b="0" i="0" smtClean="0">
                                <a:effectLst/>
                                <a:latin typeface="Cambria Math" panose="02040503050406030204" pitchFamily="18" charset="0"/>
                                <a:ea typeface="Calibri" panose="020F0502020204030204" pitchFamily="34" charset="0"/>
                                <a:cs typeface="Times New Roman" panose="02020603050405020304" pitchFamily="18" charset="0"/>
                              </a:rPr>
                              <m:t> </m:t>
                            </m:r>
                            <m:r>
                              <m:rPr>
                                <m:sty m:val="p"/>
                              </m:rPr>
                              <a:rPr lang="en-US" sz="1400" b="0" i="0" smtClean="0">
                                <a:effectLst/>
                                <a:latin typeface="Cambria Math" panose="02040503050406030204" pitchFamily="18" charset="0"/>
                                <a:ea typeface="Calibri" panose="020F0502020204030204" pitchFamily="34" charset="0"/>
                                <a:cs typeface="Times New Roman" panose="02020603050405020304" pitchFamily="18" charset="0"/>
                              </a:rPr>
                              <m:t>center</m:t>
                            </m:r>
                            <m:r>
                              <a:rPr lang="en-US" sz="1400" b="0" i="0" smtClean="0">
                                <a:effectLst/>
                                <a:latin typeface="Cambria Math" panose="02040503050406030204" pitchFamily="18" charset="0"/>
                                <a:ea typeface="Calibri" panose="020F0502020204030204" pitchFamily="34" charset="0"/>
                                <a:cs typeface="Times New Roman" panose="02020603050405020304" pitchFamily="18" charset="0"/>
                              </a:rPr>
                              <m:t> </m:t>
                            </m:r>
                            <m:r>
                              <m:rPr>
                                <m:sty m:val="p"/>
                              </m:rPr>
                              <a:rPr lang="en-US" sz="1400" b="0" i="0" smtClean="0">
                                <a:effectLst/>
                                <a:latin typeface="Cambria Math" panose="02040503050406030204" pitchFamily="18" charset="0"/>
                                <a:ea typeface="Calibri" panose="020F0502020204030204" pitchFamily="34" charset="0"/>
                                <a:cs typeface="Times New Roman" panose="02020603050405020304" pitchFamily="18" charset="0"/>
                              </a:rPr>
                              <m:t>mm</m:t>
                            </m:r>
                          </m:e>
                        </m:mr>
                        <m:mr>
                          <m:e/>
                          <m:e/>
                        </m:mr>
                      </m:m>
                    </m:oMath>
                  </m:oMathPara>
                </a14:m>
                <a:endParaRPr lang="en-IN" sz="1400" dirty="0">
                  <a:latin typeface="Times New Roman" panose="02020603050405020304" pitchFamily="18" charset="0"/>
                  <a:cs typeface="Times New Roman" panose="02020603050405020304" pitchFamily="18" charset="0"/>
                </a:endParaRPr>
              </a:p>
            </p:txBody>
          </p:sp>
        </mc:Choice>
        <mc:Fallback xmlns="">
          <p:sp>
            <p:nvSpPr>
              <p:cNvPr id="15" name="TextBox 14">
                <a:extLst>
                  <a:ext uri="{FF2B5EF4-FFF2-40B4-BE49-F238E27FC236}">
                    <a16:creationId xmlns:a16="http://schemas.microsoft.com/office/drawing/2014/main" id="{1F9192B9-B6E4-5BC9-7D74-4F76E856C754}"/>
                  </a:ext>
                </a:extLst>
              </p:cNvPr>
              <p:cNvSpPr txBox="1">
                <a:spLocks noRot="1" noChangeAspect="1" noMove="1" noResize="1" noEditPoints="1" noAdjustHandles="1" noChangeArrowheads="1" noChangeShapeType="1" noTextEdit="1"/>
              </p:cNvSpPr>
              <p:nvPr/>
            </p:nvSpPr>
            <p:spPr>
              <a:xfrm>
                <a:off x="678094" y="5097552"/>
                <a:ext cx="4428162" cy="1350434"/>
              </a:xfrm>
              <a:prstGeom prst="rect">
                <a:avLst/>
              </a:prstGeom>
              <a:blipFill>
                <a:blip r:embed="rId13"/>
                <a:stretch>
                  <a:fillRect/>
                </a:stretch>
              </a:blipFill>
            </p:spPr>
            <p:txBody>
              <a:bodyPr/>
              <a:lstStyle/>
              <a:p>
                <a:r>
                  <a:rPr lang="en-IN">
                    <a:noFill/>
                  </a:rPr>
                  <a:t> </a:t>
                </a:r>
              </a:p>
            </p:txBody>
          </p:sp>
        </mc:Fallback>
      </mc:AlternateContent>
    </p:spTree>
    <p:extLst>
      <p:ext uri="{BB962C8B-B14F-4D97-AF65-F5344CB8AC3E}">
        <p14:creationId xmlns:p14="http://schemas.microsoft.com/office/powerpoint/2010/main" val="8944628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3B3480B-CCA5-0D30-D887-3BFFDCE0ACB6}"/>
              </a:ext>
            </a:extLst>
          </p:cNvPr>
          <p:cNvSpPr>
            <a:spLocks noGrp="1"/>
          </p:cNvSpPr>
          <p:nvPr>
            <p:ph type="sldNum" sz="quarter" idx="12"/>
          </p:nvPr>
        </p:nvSpPr>
        <p:spPr/>
        <p:txBody>
          <a:bodyPr/>
          <a:lstStyle/>
          <a:p>
            <a:fld id="{C25B9902-0077-4036-A50E-FC57E35A599C}" type="slidenum">
              <a:rPr lang="en-IN" smtClean="0"/>
              <a:t>2</a:t>
            </a:fld>
            <a:endParaRPr lang="en-IN"/>
          </a:p>
        </p:txBody>
      </p:sp>
      <p:cxnSp>
        <p:nvCxnSpPr>
          <p:cNvPr id="3" name="Straight Connector 2">
            <a:extLst>
              <a:ext uri="{FF2B5EF4-FFF2-40B4-BE49-F238E27FC236}">
                <a16:creationId xmlns:a16="http://schemas.microsoft.com/office/drawing/2014/main" id="{1F771659-747B-9924-1252-9502CC6DF6CF}"/>
              </a:ext>
            </a:extLst>
          </p:cNvPr>
          <p:cNvCxnSpPr>
            <a:cxnSpLocks/>
          </p:cNvCxnSpPr>
          <p:nvPr/>
        </p:nvCxnSpPr>
        <p:spPr>
          <a:xfrm flipV="1">
            <a:off x="500569" y="753804"/>
            <a:ext cx="11263341" cy="1297"/>
          </a:xfrm>
          <a:prstGeom prst="line">
            <a:avLst/>
          </a:prstGeom>
          <a:ln w="38100">
            <a:solidFill>
              <a:schemeClr val="accent1">
                <a:lumMod val="60000"/>
                <a:lumOff val="40000"/>
              </a:schemeClr>
            </a:solidFill>
          </a:ln>
        </p:spPr>
        <p:style>
          <a:lnRef idx="3">
            <a:schemeClr val="dk1"/>
          </a:lnRef>
          <a:fillRef idx="0">
            <a:schemeClr val="dk1"/>
          </a:fillRef>
          <a:effectRef idx="2">
            <a:schemeClr val="dk1"/>
          </a:effectRef>
          <a:fontRef idx="minor">
            <a:schemeClr val="tx1"/>
          </a:fontRef>
        </p:style>
      </p:cxnSp>
      <p:sp>
        <p:nvSpPr>
          <p:cNvPr id="4" name="TextBox 3">
            <a:extLst>
              <a:ext uri="{FF2B5EF4-FFF2-40B4-BE49-F238E27FC236}">
                <a16:creationId xmlns:a16="http://schemas.microsoft.com/office/drawing/2014/main" id="{B1B85069-F139-0192-E095-BA97C3451730}"/>
              </a:ext>
            </a:extLst>
          </p:cNvPr>
          <p:cNvSpPr txBox="1"/>
          <p:nvPr/>
        </p:nvSpPr>
        <p:spPr>
          <a:xfrm>
            <a:off x="500569" y="169029"/>
            <a:ext cx="11183006" cy="584775"/>
          </a:xfrm>
          <a:prstGeom prst="rect">
            <a:avLst/>
          </a:prstGeom>
          <a:noFill/>
        </p:spPr>
        <p:txBody>
          <a:bodyPr wrap="square" rtlCol="0">
            <a:spAutoFit/>
          </a:bodyPr>
          <a:lstStyle/>
          <a:p>
            <a:r>
              <a:rPr lang="en-US" sz="3200" dirty="0">
                <a:latin typeface="Times New Roman" panose="02020603050405020304" pitchFamily="18" charset="0"/>
                <a:cs typeface="Times New Roman" panose="02020603050405020304" pitchFamily="18" charset="0"/>
              </a:rPr>
              <a:t>Contents</a:t>
            </a:r>
          </a:p>
        </p:txBody>
      </p:sp>
      <p:pic>
        <p:nvPicPr>
          <p:cNvPr id="5" name="Picture 4" descr="IIT Hyderabad Logo_Final Design.jpg">
            <a:extLst>
              <a:ext uri="{FF2B5EF4-FFF2-40B4-BE49-F238E27FC236}">
                <a16:creationId xmlns:a16="http://schemas.microsoft.com/office/drawing/2014/main" id="{636130E0-F551-A336-9158-6AA24AC38B7B}"/>
              </a:ext>
            </a:extLst>
          </p:cNvPr>
          <p:cNvPicPr>
            <a:picLocks noChangeAspect="1"/>
          </p:cNvPicPr>
          <p:nvPr/>
        </p:nvPicPr>
        <p:blipFill>
          <a:blip r:embed="rId2"/>
          <a:stretch>
            <a:fillRect/>
          </a:stretch>
        </p:blipFill>
        <p:spPr>
          <a:xfrm>
            <a:off x="11038490" y="47890"/>
            <a:ext cx="580729" cy="584775"/>
          </a:xfrm>
          <a:prstGeom prst="rect">
            <a:avLst/>
          </a:prstGeom>
        </p:spPr>
      </p:pic>
      <p:sp>
        <p:nvSpPr>
          <p:cNvPr id="8" name="TextBox 7">
            <a:extLst>
              <a:ext uri="{FF2B5EF4-FFF2-40B4-BE49-F238E27FC236}">
                <a16:creationId xmlns:a16="http://schemas.microsoft.com/office/drawing/2014/main" id="{F2ABF367-2839-9EBA-8B37-F7103606D387}"/>
              </a:ext>
            </a:extLst>
          </p:cNvPr>
          <p:cNvSpPr txBox="1"/>
          <p:nvPr/>
        </p:nvSpPr>
        <p:spPr>
          <a:xfrm>
            <a:off x="612022" y="874943"/>
            <a:ext cx="9168976" cy="7848302"/>
          </a:xfrm>
          <a:prstGeom prst="rect">
            <a:avLst/>
          </a:prstGeom>
          <a:noFill/>
        </p:spPr>
        <p:txBody>
          <a:bodyPr wrap="square" rtlCol="0">
            <a:spAutoFit/>
          </a:bodyPr>
          <a:lstStyle/>
          <a:p>
            <a:pPr marL="285750" indent="-285750" algn="just">
              <a:lnSpc>
                <a:spcPct val="150000"/>
              </a:lnSpc>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Introduction</a:t>
            </a:r>
          </a:p>
          <a:p>
            <a:pPr marL="742950" lvl="1" indent="-285750" algn="just">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Wire Arc Additive Manufacturing</a:t>
            </a:r>
          </a:p>
          <a:p>
            <a:pPr marL="742950" lvl="1" indent="-285750" algn="just">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Existing approach and Problem statement</a:t>
            </a:r>
          </a:p>
          <a:p>
            <a:pPr marL="742950" lvl="1" indent="-285750" algn="just">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PINN Framework</a:t>
            </a:r>
          </a:p>
          <a:p>
            <a:pPr marL="285750" indent="-285750" algn="just">
              <a:lnSpc>
                <a:spcPct val="150000"/>
              </a:lnSpc>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Literature Review</a:t>
            </a:r>
          </a:p>
          <a:p>
            <a:pPr marL="742950" lvl="1" indent="-285750" algn="just">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Numerical modelling of WAAM</a:t>
            </a:r>
          </a:p>
          <a:p>
            <a:pPr marL="742950" lvl="1" indent="-285750" algn="just">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PINNS and applications</a:t>
            </a:r>
          </a:p>
          <a:p>
            <a:pPr marL="285750" indent="-285750" algn="just">
              <a:lnSpc>
                <a:spcPct val="150000"/>
              </a:lnSpc>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Work progress and Results</a:t>
            </a:r>
          </a:p>
          <a:p>
            <a:pPr marL="742950" lvl="1" indent="-285750" algn="just">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PINN applied for Thermal modelling of L-DED</a:t>
            </a:r>
          </a:p>
          <a:p>
            <a:pPr marL="742950" lvl="1" indent="-285750" algn="just">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PINN applied for Thermal modelling of WAAM</a:t>
            </a:r>
          </a:p>
          <a:p>
            <a:pPr marL="285750" indent="-285750" algn="just">
              <a:lnSpc>
                <a:spcPct val="150000"/>
              </a:lnSpc>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Challenges encountered and Possible causes</a:t>
            </a:r>
          </a:p>
          <a:p>
            <a:pPr marL="285750" indent="-285750" algn="just">
              <a:lnSpc>
                <a:spcPct val="150000"/>
              </a:lnSpc>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Future Plan</a:t>
            </a:r>
          </a:p>
          <a:p>
            <a:pPr marL="285750" indent="-285750" algn="just">
              <a:lnSpc>
                <a:spcPct val="150000"/>
              </a:lnSpc>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References</a:t>
            </a:r>
          </a:p>
          <a:p>
            <a:pPr marL="285750" indent="-285750" algn="just">
              <a:lnSpc>
                <a:spcPct val="150000"/>
              </a:lnSpc>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Ø"/>
            </a:pPr>
            <a:endParaRPr lang="en-US" dirty="0">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Ø"/>
            </a:pPr>
            <a:endParaRPr lang="en-US"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Ø"/>
            </a:pPr>
            <a:endParaRPr lang="en-US" dirty="0">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Ø"/>
            </a:pPr>
            <a:endParaRPr lang="en-US" dirty="0">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Ø"/>
            </a:pPr>
            <a:endParaRPr lang="en-US" dirty="0">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Ø"/>
            </a:pP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746475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3924701-F492-4BD6-BDC6-9F0B5B001E72}"/>
              </a:ext>
            </a:extLst>
          </p:cNvPr>
          <p:cNvSpPr>
            <a:spLocks noGrp="1"/>
          </p:cNvSpPr>
          <p:nvPr>
            <p:ph type="sldNum" sz="quarter" idx="12"/>
          </p:nvPr>
        </p:nvSpPr>
        <p:spPr/>
        <p:txBody>
          <a:bodyPr/>
          <a:lstStyle/>
          <a:p>
            <a:fld id="{35324DB7-8570-427C-AC75-4A82B2CBF32A}" type="slidenum">
              <a:rPr lang="en-US" smtClean="0">
                <a:latin typeface="Times New Roman" panose="02020603050405020304" pitchFamily="18" charset="0"/>
                <a:cs typeface="Times New Roman" panose="02020603050405020304" pitchFamily="18" charset="0"/>
              </a:rPr>
              <a:t>20</a:t>
            </a:fld>
            <a:endParaRPr lang="en-US">
              <a:latin typeface="Times New Roman" panose="02020603050405020304" pitchFamily="18" charset="0"/>
              <a:cs typeface="Times New Roman" panose="02020603050405020304" pitchFamily="18" charset="0"/>
            </a:endParaRPr>
          </a:p>
        </p:txBody>
      </p:sp>
      <p:sp>
        <p:nvSpPr>
          <p:cNvPr id="3" name="Slide Number Placeholder 1">
            <a:extLst>
              <a:ext uri="{FF2B5EF4-FFF2-40B4-BE49-F238E27FC236}">
                <a16:creationId xmlns:a16="http://schemas.microsoft.com/office/drawing/2014/main" id="{8FF6ADC3-A179-4CA6-A752-D087F051354A}"/>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5324DB7-8570-427C-AC75-4A82B2CBF32A}" type="slidenum">
              <a:rPr lang="en-US" smtClean="0">
                <a:latin typeface="Times New Roman" panose="02020603050405020304" pitchFamily="18" charset="0"/>
                <a:cs typeface="Times New Roman" panose="02020603050405020304" pitchFamily="18" charset="0"/>
              </a:rPr>
              <a:pPr/>
              <a:t>20</a:t>
            </a:fld>
            <a:endParaRPr lang="en-US">
              <a:latin typeface="Times New Roman" panose="02020603050405020304" pitchFamily="18" charset="0"/>
              <a:cs typeface="Times New Roman" panose="02020603050405020304" pitchFamily="18" charset="0"/>
            </a:endParaRPr>
          </a:p>
        </p:txBody>
      </p:sp>
      <p:sp>
        <p:nvSpPr>
          <p:cNvPr id="34" name="TextBox 33">
            <a:extLst>
              <a:ext uri="{FF2B5EF4-FFF2-40B4-BE49-F238E27FC236}">
                <a16:creationId xmlns:a16="http://schemas.microsoft.com/office/drawing/2014/main" id="{1B7AC0BE-5408-D90F-C970-0BD8967C0228}"/>
              </a:ext>
            </a:extLst>
          </p:cNvPr>
          <p:cNvSpPr txBox="1"/>
          <p:nvPr/>
        </p:nvSpPr>
        <p:spPr>
          <a:xfrm>
            <a:off x="203781" y="3974456"/>
            <a:ext cx="11867542" cy="2535566"/>
          </a:xfrm>
          <a:prstGeom prst="rect">
            <a:avLst/>
          </a:prstGeom>
          <a:noFill/>
        </p:spPr>
        <p:txBody>
          <a:bodyPr wrap="square" rtlCol="0">
            <a:spAutoFit/>
          </a:bodyPr>
          <a:lstStyle/>
          <a:p>
            <a:pPr>
              <a:lnSpc>
                <a:spcPct val="150000"/>
              </a:lnSpc>
            </a:pPr>
            <a:r>
              <a:rPr lang="en-IN" b="1" dirty="0">
                <a:latin typeface="Times New Roman" panose="02020603050405020304" pitchFamily="18" charset="0"/>
                <a:cs typeface="Times New Roman" panose="02020603050405020304" pitchFamily="18" charset="0"/>
              </a:rPr>
              <a:t>Discretisation of Domain considered:</a:t>
            </a:r>
          </a:p>
          <a:p>
            <a:pPr marL="285750" indent="-285750">
              <a:lnSpc>
                <a:spcPct val="150000"/>
              </a:lnSpc>
              <a:buFont typeface="Wingdings" panose="05000000000000000000" pitchFamily="2" charset="2"/>
              <a:buChar char="Ø"/>
            </a:pPr>
            <a:r>
              <a:rPr lang="en-US" b="0" i="0" dirty="0">
                <a:solidFill>
                  <a:srgbClr val="374151"/>
                </a:solidFill>
                <a:effectLst/>
                <a:latin typeface="Times New Roman" panose="02020603050405020304" pitchFamily="18" charset="0"/>
                <a:cs typeface="Times New Roman" panose="02020603050405020304" pitchFamily="18" charset="0"/>
              </a:rPr>
              <a:t>The domain, measuring 40x10x6 mm, was </a:t>
            </a:r>
            <a:r>
              <a:rPr lang="en-US" dirty="0">
                <a:solidFill>
                  <a:srgbClr val="374151"/>
                </a:solidFill>
                <a:latin typeface="Times New Roman" panose="02020603050405020304" pitchFamily="18" charset="0"/>
                <a:cs typeface="Times New Roman" panose="02020603050405020304" pitchFamily="18" charset="0"/>
              </a:rPr>
              <a:t>point wise distributed</a:t>
            </a:r>
            <a:r>
              <a:rPr lang="en-US" b="0" i="0" dirty="0">
                <a:solidFill>
                  <a:srgbClr val="374151"/>
                </a:solidFill>
                <a:effectLst/>
                <a:latin typeface="Times New Roman" panose="02020603050405020304" pitchFamily="18" charset="0"/>
                <a:cs typeface="Times New Roman" panose="02020603050405020304" pitchFamily="18" charset="0"/>
              </a:rPr>
              <a:t> at 1 mm intervals with a time step of 0.05 seconds </a:t>
            </a:r>
          </a:p>
          <a:p>
            <a:pPr marL="285750" indent="-285750">
              <a:lnSpc>
                <a:spcPct val="150000"/>
              </a:lnSpc>
              <a:buFont typeface="Wingdings" panose="05000000000000000000" pitchFamily="2" charset="2"/>
              <a:buChar char="Ø"/>
            </a:pPr>
            <a:r>
              <a:rPr lang="en-US" dirty="0">
                <a:solidFill>
                  <a:srgbClr val="374151"/>
                </a:solidFill>
                <a:latin typeface="Times New Roman" panose="02020603050405020304" pitchFamily="18" charset="0"/>
                <a:cs typeface="Times New Roman" panose="02020603050405020304" pitchFamily="18" charset="0"/>
              </a:rPr>
              <a:t>T</a:t>
            </a:r>
            <a:r>
              <a:rPr lang="en-US" b="0" i="0" dirty="0">
                <a:solidFill>
                  <a:srgbClr val="374151"/>
                </a:solidFill>
                <a:effectLst/>
                <a:latin typeface="Times New Roman" panose="02020603050405020304" pitchFamily="18" charset="0"/>
                <a:cs typeface="Times New Roman" panose="02020603050405020304" pitchFamily="18" charset="0"/>
              </a:rPr>
              <a:t>he top layer (40x10 mm up to 1 mm depth) was point wise distributed at a finer interval of 0.5 mm due to higher thermal gradients.</a:t>
            </a:r>
          </a:p>
          <a:p>
            <a:pPr marL="285750" indent="-285750">
              <a:lnSpc>
                <a:spcPct val="150000"/>
              </a:lnSpc>
              <a:buFont typeface="Wingdings" panose="05000000000000000000" pitchFamily="2" charset="2"/>
              <a:buChar char="Ø"/>
            </a:pPr>
            <a:r>
              <a:rPr lang="en-US" dirty="0">
                <a:solidFill>
                  <a:srgbClr val="374151"/>
                </a:solidFill>
                <a:latin typeface="Times New Roman" panose="02020603050405020304" pitchFamily="18" charset="0"/>
                <a:cs typeface="Times New Roman" panose="02020603050405020304" pitchFamily="18" charset="0"/>
              </a:rPr>
              <a:t>Near toolpath origin also, more points were sampled with mesh grid of 4*4 mm with 0.5 mm intervals for ease of capturing the temperature of surrounding particles from initial state, when heat source is just about to start from its origin</a:t>
            </a:r>
            <a:endParaRPr lang="en-IN" dirty="0">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75219A39-3FD8-3F4A-9D1E-D0815F191578}"/>
              </a:ext>
            </a:extLst>
          </p:cNvPr>
          <p:cNvPicPr>
            <a:picLocks noChangeAspect="1"/>
          </p:cNvPicPr>
          <p:nvPr/>
        </p:nvPicPr>
        <p:blipFill rotWithShape="1">
          <a:blip r:embed="rId3"/>
          <a:srcRect l="6248" t="5566" b="5329"/>
          <a:stretch/>
        </p:blipFill>
        <p:spPr>
          <a:xfrm>
            <a:off x="203781" y="711681"/>
            <a:ext cx="4247033" cy="2086134"/>
          </a:xfrm>
          <a:prstGeom prst="rect">
            <a:avLst/>
          </a:prstGeom>
        </p:spPr>
      </p:pic>
      <p:pic>
        <p:nvPicPr>
          <p:cNvPr id="12" name="Picture 11">
            <a:extLst>
              <a:ext uri="{FF2B5EF4-FFF2-40B4-BE49-F238E27FC236}">
                <a16:creationId xmlns:a16="http://schemas.microsoft.com/office/drawing/2014/main" id="{0D89CBB7-2F6D-C639-80E6-B459DFF568EE}"/>
              </a:ext>
            </a:extLst>
          </p:cNvPr>
          <p:cNvPicPr>
            <a:picLocks noChangeAspect="1"/>
          </p:cNvPicPr>
          <p:nvPr/>
        </p:nvPicPr>
        <p:blipFill>
          <a:blip r:embed="rId4"/>
          <a:stretch>
            <a:fillRect/>
          </a:stretch>
        </p:blipFill>
        <p:spPr>
          <a:xfrm>
            <a:off x="5885795" y="619526"/>
            <a:ext cx="5255916" cy="2657652"/>
          </a:xfrm>
          <a:prstGeom prst="rect">
            <a:avLst/>
          </a:prstGeom>
        </p:spPr>
      </p:pic>
      <p:cxnSp>
        <p:nvCxnSpPr>
          <p:cNvPr id="13" name="Straight Connector 12">
            <a:extLst>
              <a:ext uri="{FF2B5EF4-FFF2-40B4-BE49-F238E27FC236}">
                <a16:creationId xmlns:a16="http://schemas.microsoft.com/office/drawing/2014/main" id="{96C6E96F-DD24-9434-1E40-E4E03890C628}"/>
              </a:ext>
            </a:extLst>
          </p:cNvPr>
          <p:cNvCxnSpPr>
            <a:cxnSpLocks/>
          </p:cNvCxnSpPr>
          <p:nvPr/>
        </p:nvCxnSpPr>
        <p:spPr>
          <a:xfrm>
            <a:off x="492151" y="649590"/>
            <a:ext cx="10247586" cy="0"/>
          </a:xfrm>
          <a:prstGeom prst="line">
            <a:avLst/>
          </a:prstGeom>
          <a:ln w="38100">
            <a:solidFill>
              <a:schemeClr val="accent1">
                <a:lumMod val="60000"/>
                <a:lumOff val="40000"/>
              </a:schemeClr>
            </a:solidFill>
          </a:ln>
        </p:spPr>
        <p:style>
          <a:lnRef idx="3">
            <a:schemeClr val="dk1"/>
          </a:lnRef>
          <a:fillRef idx="0">
            <a:schemeClr val="dk1"/>
          </a:fillRef>
          <a:effectRef idx="2">
            <a:schemeClr val="dk1"/>
          </a:effectRef>
          <a:fontRef idx="minor">
            <a:schemeClr val="tx1"/>
          </a:fontRef>
        </p:style>
      </p:cxnSp>
      <p:sp>
        <p:nvSpPr>
          <p:cNvPr id="14" name="TextBox 13">
            <a:extLst>
              <a:ext uri="{FF2B5EF4-FFF2-40B4-BE49-F238E27FC236}">
                <a16:creationId xmlns:a16="http://schemas.microsoft.com/office/drawing/2014/main" id="{085F024E-79B0-CE58-64EA-5996198A7E81}"/>
              </a:ext>
            </a:extLst>
          </p:cNvPr>
          <p:cNvSpPr txBox="1"/>
          <p:nvPr/>
        </p:nvSpPr>
        <p:spPr>
          <a:xfrm>
            <a:off x="294291" y="64815"/>
            <a:ext cx="11183006" cy="584775"/>
          </a:xfrm>
          <a:prstGeom prst="rect">
            <a:avLst/>
          </a:prstGeom>
          <a:noFill/>
        </p:spPr>
        <p:txBody>
          <a:bodyPr wrap="square" rtlCol="0">
            <a:spAutoFit/>
          </a:bodyPr>
          <a:lstStyle/>
          <a:p>
            <a:r>
              <a:rPr lang="en-US" sz="3200" dirty="0">
                <a:latin typeface="Times New Roman" panose="02020603050405020304" pitchFamily="18" charset="0"/>
                <a:cs typeface="Times New Roman" panose="02020603050405020304" pitchFamily="18" charset="0"/>
              </a:rPr>
              <a:t>Applied to Laser-Directed energy deposition (L-DED)</a:t>
            </a:r>
          </a:p>
        </p:txBody>
      </p:sp>
      <p:pic>
        <p:nvPicPr>
          <p:cNvPr id="15" name="Picture 14" descr="IIT Hyderabad Logo_Final Design.jpg">
            <a:extLst>
              <a:ext uri="{FF2B5EF4-FFF2-40B4-BE49-F238E27FC236}">
                <a16:creationId xmlns:a16="http://schemas.microsoft.com/office/drawing/2014/main" id="{3DD08A5B-B0D9-A658-9DAB-83AD4E8332DC}"/>
              </a:ext>
            </a:extLst>
          </p:cNvPr>
          <p:cNvPicPr>
            <a:picLocks noChangeAspect="1"/>
          </p:cNvPicPr>
          <p:nvPr/>
        </p:nvPicPr>
        <p:blipFill>
          <a:blip r:embed="rId5"/>
          <a:stretch>
            <a:fillRect/>
          </a:stretch>
        </p:blipFill>
        <p:spPr>
          <a:xfrm>
            <a:off x="11256904" y="47890"/>
            <a:ext cx="659199" cy="663791"/>
          </a:xfrm>
          <a:prstGeom prst="rect">
            <a:avLst/>
          </a:prstGeom>
        </p:spPr>
      </p:pic>
      <p:sp>
        <p:nvSpPr>
          <p:cNvPr id="16" name="Footer Placeholder 23">
            <a:extLst>
              <a:ext uri="{FF2B5EF4-FFF2-40B4-BE49-F238E27FC236}">
                <a16:creationId xmlns:a16="http://schemas.microsoft.com/office/drawing/2014/main" id="{11230E2B-4198-A848-83F3-8D572C91C6BD}"/>
              </a:ext>
            </a:extLst>
          </p:cNvPr>
          <p:cNvSpPr>
            <a:spLocks noGrp="1"/>
          </p:cNvSpPr>
          <p:nvPr>
            <p:ph type="ftr" sz="quarter" idx="11"/>
          </p:nvPr>
        </p:nvSpPr>
        <p:spPr>
          <a:xfrm>
            <a:off x="0" y="6721475"/>
            <a:ext cx="12192000" cy="136526"/>
          </a:xfrm>
          <a:solidFill>
            <a:schemeClr val="accent2">
              <a:lumMod val="60000"/>
              <a:lumOff val="40000"/>
            </a:schemeClr>
          </a:solidFill>
        </p:spPr>
        <p:txBody>
          <a:bodyPr/>
          <a:lstStyle/>
          <a:p>
            <a:pPr algn="l"/>
            <a:r>
              <a:rPr lang="en-US" b="1" i="1" dirty="0">
                <a:latin typeface="Times New Roman" panose="02020603050405020304" pitchFamily="18" charset="0"/>
                <a:cs typeface="Times New Roman" panose="02020603050405020304" pitchFamily="18" charset="0"/>
              </a:rPr>
              <a:t>:</a:t>
            </a:r>
            <a:endParaRPr lang="en-IN" dirty="0">
              <a:latin typeface="Times New Roman" panose="02020603050405020304" pitchFamily="18" charset="0"/>
              <a:cs typeface="Times New Roman" panose="02020603050405020304" pitchFamily="18" charset="0"/>
            </a:endParaRPr>
          </a:p>
        </p:txBody>
      </p:sp>
      <p:sp>
        <p:nvSpPr>
          <p:cNvPr id="17" name="TextBox 16">
            <a:extLst>
              <a:ext uri="{FF2B5EF4-FFF2-40B4-BE49-F238E27FC236}">
                <a16:creationId xmlns:a16="http://schemas.microsoft.com/office/drawing/2014/main" id="{A09E7F9B-B71F-0D44-D1C1-4EFABA2D3C06}"/>
              </a:ext>
            </a:extLst>
          </p:cNvPr>
          <p:cNvSpPr txBox="1"/>
          <p:nvPr/>
        </p:nvSpPr>
        <p:spPr>
          <a:xfrm>
            <a:off x="492151" y="3022120"/>
            <a:ext cx="4836516" cy="323165"/>
          </a:xfrm>
          <a:prstGeom prst="rect">
            <a:avLst/>
          </a:prstGeom>
          <a:noFill/>
        </p:spPr>
        <p:txBody>
          <a:bodyPr wrap="square" rtlCol="0">
            <a:spAutoFit/>
          </a:bodyPr>
          <a:lstStyle/>
          <a:p>
            <a:r>
              <a:rPr lang="en-US" sz="1500" i="1" dirty="0">
                <a:latin typeface="Times New Roman" panose="02020603050405020304" pitchFamily="18" charset="0"/>
                <a:cs typeface="Times New Roman" panose="02020603050405020304" pitchFamily="18" charset="0"/>
              </a:rPr>
              <a:t>Fig 18: Domain considered for the study</a:t>
            </a:r>
            <a:endParaRPr lang="en-IN" sz="1500" i="1" dirty="0">
              <a:latin typeface="Times New Roman" panose="02020603050405020304" pitchFamily="18" charset="0"/>
              <a:cs typeface="Times New Roman" panose="02020603050405020304" pitchFamily="18" charset="0"/>
            </a:endParaRPr>
          </a:p>
        </p:txBody>
      </p:sp>
      <p:sp>
        <p:nvSpPr>
          <p:cNvPr id="18" name="TextBox 17">
            <a:extLst>
              <a:ext uri="{FF2B5EF4-FFF2-40B4-BE49-F238E27FC236}">
                <a16:creationId xmlns:a16="http://schemas.microsoft.com/office/drawing/2014/main" id="{10CC2F25-B84C-A3AA-D370-6C0554AD8C24}"/>
              </a:ext>
            </a:extLst>
          </p:cNvPr>
          <p:cNvSpPr txBox="1"/>
          <p:nvPr/>
        </p:nvSpPr>
        <p:spPr>
          <a:xfrm>
            <a:off x="6096000" y="3221322"/>
            <a:ext cx="5723762" cy="323165"/>
          </a:xfrm>
          <a:prstGeom prst="rect">
            <a:avLst/>
          </a:prstGeom>
          <a:noFill/>
        </p:spPr>
        <p:txBody>
          <a:bodyPr wrap="square" rtlCol="0">
            <a:spAutoFit/>
          </a:bodyPr>
          <a:lstStyle/>
          <a:p>
            <a:r>
              <a:rPr lang="en-US" sz="1500" i="1" dirty="0">
                <a:latin typeface="Times New Roman" panose="02020603050405020304" pitchFamily="18" charset="0"/>
                <a:cs typeface="Times New Roman" panose="02020603050405020304" pitchFamily="18" charset="0"/>
              </a:rPr>
              <a:t>Fig 19: Four times finer point distribution at top layer </a:t>
            </a:r>
            <a:r>
              <a:rPr lang="en-US" sz="1500" i="1" dirty="0" err="1">
                <a:latin typeface="Times New Roman" panose="02020603050405020304" pitchFamily="18" charset="0"/>
                <a:cs typeface="Times New Roman" panose="02020603050405020304" pitchFamily="18" charset="0"/>
              </a:rPr>
              <a:t>upto</a:t>
            </a:r>
            <a:r>
              <a:rPr lang="en-US" sz="1500" i="1" dirty="0">
                <a:latin typeface="Times New Roman" panose="02020603050405020304" pitchFamily="18" charset="0"/>
                <a:cs typeface="Times New Roman" panose="02020603050405020304" pitchFamily="18" charset="0"/>
              </a:rPr>
              <a:t> 1mm depth</a:t>
            </a:r>
            <a:endParaRPr lang="en-IN" sz="1500" i="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717961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EBBB9A9-711B-DCBC-FB0F-8E8D7B9E7619}"/>
              </a:ext>
            </a:extLst>
          </p:cNvPr>
          <p:cNvSpPr>
            <a:spLocks noGrp="1"/>
          </p:cNvSpPr>
          <p:nvPr>
            <p:ph type="sldNum" sz="quarter" idx="12"/>
          </p:nvPr>
        </p:nvSpPr>
        <p:spPr>
          <a:xfrm>
            <a:off x="8806721" y="6201059"/>
            <a:ext cx="2743200" cy="365125"/>
          </a:xfrm>
        </p:spPr>
        <p:txBody>
          <a:bodyPr/>
          <a:lstStyle/>
          <a:p>
            <a:fld id="{C25B9902-0077-4036-A50E-FC57E35A599C}" type="slidenum">
              <a:rPr lang="en-IN" smtClean="0">
                <a:latin typeface="Times New Roman" panose="02020603050405020304" pitchFamily="18" charset="0"/>
                <a:cs typeface="Times New Roman" panose="02020603050405020304" pitchFamily="18" charset="0"/>
              </a:rPr>
              <a:t>21</a:t>
            </a:fld>
            <a:endParaRPr lang="en-IN" dirty="0">
              <a:latin typeface="Times New Roman" panose="02020603050405020304" pitchFamily="18" charset="0"/>
              <a:cs typeface="Times New Roman" panose="02020603050405020304" pitchFamily="18" charset="0"/>
            </a:endParaRPr>
          </a:p>
        </p:txBody>
      </p:sp>
      <p:sp>
        <p:nvSpPr>
          <p:cNvPr id="18" name="TextBox 17">
            <a:extLst>
              <a:ext uri="{FF2B5EF4-FFF2-40B4-BE49-F238E27FC236}">
                <a16:creationId xmlns:a16="http://schemas.microsoft.com/office/drawing/2014/main" id="{4D6687BE-EE73-B2AE-1588-B17A91A29AE7}"/>
              </a:ext>
            </a:extLst>
          </p:cNvPr>
          <p:cNvSpPr txBox="1"/>
          <p:nvPr/>
        </p:nvSpPr>
        <p:spPr>
          <a:xfrm>
            <a:off x="101636" y="3524753"/>
            <a:ext cx="11785457" cy="2951064"/>
          </a:xfrm>
          <a:prstGeom prst="rect">
            <a:avLst/>
          </a:prstGeom>
          <a:noFill/>
        </p:spPr>
        <p:txBody>
          <a:bodyPr wrap="square" rtlCol="0">
            <a:spAutoFit/>
          </a:bodyPr>
          <a:lstStyle/>
          <a:p>
            <a:pPr algn="just">
              <a:lnSpc>
                <a:spcPct val="150000"/>
              </a:lnSpc>
            </a:pPr>
            <a:r>
              <a:rPr lang="en-US" b="1" u="sng" dirty="0">
                <a:latin typeface="Times New Roman" panose="02020603050405020304" pitchFamily="18" charset="0"/>
                <a:cs typeface="Times New Roman" panose="02020603050405020304" pitchFamily="18" charset="0"/>
              </a:rPr>
              <a:t>Assumption made for the analysis:</a:t>
            </a:r>
            <a:endParaRPr lang="en-US" b="1" dirty="0">
              <a:latin typeface="Times New Roman" panose="02020603050405020304" pitchFamily="18" charset="0"/>
              <a:cs typeface="Times New Roman" panose="02020603050405020304" pitchFamily="18" charset="0"/>
            </a:endParaRPr>
          </a:p>
          <a:p>
            <a:pPr marL="342900" lvl="0" indent="-342900" algn="just">
              <a:lnSpc>
                <a:spcPct val="150000"/>
              </a:lnSpc>
              <a:buFont typeface="Symbol" panose="05050102010706020507" pitchFamily="18" charset="2"/>
              <a:buChar char=""/>
            </a:pPr>
            <a:r>
              <a:rPr lang="en-US" dirty="0">
                <a:effectLst/>
                <a:latin typeface="Times New Roman" panose="02020603050405020304" pitchFamily="18" charset="0"/>
                <a:ea typeface="Cambria" panose="02040503050406030204" pitchFamily="18" charset="0"/>
                <a:cs typeface="Times New Roman" panose="02020603050405020304" pitchFamily="18" charset="0"/>
              </a:rPr>
              <a:t>The latent heat of phase change was neglected in the material properties because it had little impact on the temperature distribution (Single phase study only)</a:t>
            </a:r>
            <a:endParaRPr lang="en-IN" dirty="0">
              <a:effectLst/>
              <a:latin typeface="Times New Roman" panose="02020603050405020304" pitchFamily="18" charset="0"/>
              <a:ea typeface="Cambria" panose="02040503050406030204" pitchFamily="18" charset="0"/>
              <a:cs typeface="Times New Roman" panose="02020603050405020304" pitchFamily="18" charset="0"/>
            </a:endParaRPr>
          </a:p>
          <a:p>
            <a:pPr marL="342900" lvl="0" indent="-342900" algn="just">
              <a:lnSpc>
                <a:spcPct val="150000"/>
              </a:lnSpc>
              <a:buFont typeface="Symbol" panose="05050102010706020507" pitchFamily="18" charset="2"/>
              <a:buChar char=""/>
            </a:pPr>
            <a:r>
              <a:rPr lang="en-US" dirty="0">
                <a:effectLst/>
                <a:latin typeface="Times New Roman" panose="02020603050405020304" pitchFamily="18" charset="0"/>
                <a:ea typeface="Cambria" panose="02040503050406030204" pitchFamily="18" charset="0"/>
                <a:cs typeface="Times New Roman" panose="02020603050405020304" pitchFamily="18" charset="0"/>
              </a:rPr>
              <a:t>The internal flow of the melt pool during deposition and heat loss from evaporation were also ignored.</a:t>
            </a:r>
            <a:endParaRPr lang="en-IN" dirty="0">
              <a:effectLst/>
              <a:latin typeface="Times New Roman" panose="02020603050405020304" pitchFamily="18" charset="0"/>
              <a:ea typeface="Cambria" panose="02040503050406030204" pitchFamily="18" charset="0"/>
              <a:cs typeface="Times New Roman" panose="02020603050405020304" pitchFamily="18" charset="0"/>
            </a:endParaRPr>
          </a:p>
          <a:p>
            <a:pPr marL="342900" lvl="0" indent="-342900" algn="just">
              <a:lnSpc>
                <a:spcPct val="150000"/>
              </a:lnSpc>
              <a:buFont typeface="Symbol" panose="05050102010706020507" pitchFamily="18" charset="2"/>
              <a:buChar char=""/>
            </a:pPr>
            <a:r>
              <a:rPr lang="en-US" dirty="0">
                <a:effectLst/>
                <a:latin typeface="Times New Roman" panose="02020603050405020304" pitchFamily="18" charset="0"/>
                <a:ea typeface="Cambria" panose="02040503050406030204" pitchFamily="18" charset="0"/>
                <a:cs typeface="Times New Roman" panose="02020603050405020304" pitchFamily="18" charset="0"/>
              </a:rPr>
              <a:t>Thermal properties are kept as constant. </a:t>
            </a:r>
            <a:endParaRPr lang="en-IN" dirty="0">
              <a:latin typeface="Times New Roman" panose="02020603050405020304" pitchFamily="18" charset="0"/>
              <a:ea typeface="Cambria" panose="02040503050406030204" pitchFamily="18" charset="0"/>
              <a:cs typeface="Times New Roman" panose="02020603050405020304" pitchFamily="18" charset="0"/>
            </a:endParaRPr>
          </a:p>
          <a:p>
            <a:pPr marL="342900" lvl="0" indent="-342900" algn="just">
              <a:lnSpc>
                <a:spcPct val="150000"/>
              </a:lnSpc>
              <a:buFont typeface="Symbol" panose="05050102010706020507" pitchFamily="18" charset="2"/>
              <a:buChar char=""/>
            </a:pPr>
            <a:r>
              <a:rPr lang="en-US" b="0" i="0" dirty="0">
                <a:solidFill>
                  <a:srgbClr val="374151"/>
                </a:solidFill>
                <a:effectLst/>
                <a:latin typeface="Times New Roman" panose="02020603050405020304" pitchFamily="18" charset="0"/>
                <a:cs typeface="Times New Roman" panose="02020603050405020304" pitchFamily="18" charset="0"/>
              </a:rPr>
              <a:t>Heat flux is applied only to the top surface, while convection and radiation are considered on all surfaces except the bottom, where a Dirichlet boundary condition sets the temperature </a:t>
            </a:r>
            <a:r>
              <a:rPr lang="en-US" b="0" i="1" dirty="0">
                <a:solidFill>
                  <a:srgbClr val="374151"/>
                </a:solidFill>
                <a:effectLst/>
                <a:latin typeface="Times New Roman" panose="02020603050405020304" pitchFamily="18" charset="0"/>
                <a:cs typeface="Times New Roman" panose="02020603050405020304" pitchFamily="18" charset="0"/>
              </a:rPr>
              <a:t>T</a:t>
            </a:r>
            <a:r>
              <a:rPr lang="en-US" b="0" i="0" dirty="0">
                <a:solidFill>
                  <a:srgbClr val="374151"/>
                </a:solidFill>
                <a:effectLst/>
                <a:latin typeface="Times New Roman" panose="02020603050405020304" pitchFamily="18" charset="0"/>
                <a:cs typeface="Times New Roman" panose="02020603050405020304" pitchFamily="18" charset="0"/>
              </a:rPr>
              <a:t> at </a:t>
            </a:r>
            <a:r>
              <a:rPr lang="en-US" dirty="0">
                <a:solidFill>
                  <a:srgbClr val="374151"/>
                </a:solidFill>
                <a:latin typeface="Times New Roman" panose="02020603050405020304" pitchFamily="18" charset="0"/>
                <a:cs typeface="Times New Roman" panose="02020603050405020304" pitchFamily="18" charset="0"/>
              </a:rPr>
              <a:t>z=0 = T</a:t>
            </a:r>
            <a:r>
              <a:rPr lang="en-US" baseline="-25000" dirty="0">
                <a:solidFill>
                  <a:srgbClr val="374151"/>
                </a:solidFill>
                <a:latin typeface="Times New Roman" panose="02020603050405020304" pitchFamily="18" charset="0"/>
                <a:cs typeface="Times New Roman" panose="02020603050405020304" pitchFamily="18" charset="0"/>
              </a:rPr>
              <a:t>0</a:t>
            </a:r>
            <a:r>
              <a:rPr lang="en-US" b="0" i="0" dirty="0">
                <a:solidFill>
                  <a:srgbClr val="374151"/>
                </a:solidFill>
                <a:effectLst/>
                <a:latin typeface="Times New Roman" panose="02020603050405020304" pitchFamily="18" charset="0"/>
                <a:cs typeface="Times New Roman" panose="02020603050405020304" pitchFamily="18" charset="0"/>
              </a:rPr>
              <a:t>​.</a:t>
            </a:r>
            <a:endParaRPr lang="en-US" baseline="-25000" dirty="0">
              <a:latin typeface="Times New Roman" panose="02020603050405020304" pitchFamily="18" charset="0"/>
              <a:cs typeface="Times New Roman" panose="02020603050405020304" pitchFamily="18" charset="0"/>
            </a:endParaRPr>
          </a:p>
        </p:txBody>
      </p:sp>
      <p:cxnSp>
        <p:nvCxnSpPr>
          <p:cNvPr id="3" name="Straight Connector 2">
            <a:extLst>
              <a:ext uri="{FF2B5EF4-FFF2-40B4-BE49-F238E27FC236}">
                <a16:creationId xmlns:a16="http://schemas.microsoft.com/office/drawing/2014/main" id="{7A526DBF-3F62-E4C7-55A1-DB601FC6BB33}"/>
              </a:ext>
            </a:extLst>
          </p:cNvPr>
          <p:cNvCxnSpPr>
            <a:cxnSpLocks/>
          </p:cNvCxnSpPr>
          <p:nvPr/>
        </p:nvCxnSpPr>
        <p:spPr>
          <a:xfrm>
            <a:off x="395246" y="588885"/>
            <a:ext cx="10247586" cy="0"/>
          </a:xfrm>
          <a:prstGeom prst="line">
            <a:avLst/>
          </a:prstGeom>
          <a:ln w="38100">
            <a:solidFill>
              <a:schemeClr val="accent1">
                <a:lumMod val="60000"/>
                <a:lumOff val="40000"/>
              </a:schemeClr>
            </a:solidFill>
          </a:ln>
        </p:spPr>
        <p:style>
          <a:lnRef idx="3">
            <a:schemeClr val="dk1"/>
          </a:lnRef>
          <a:fillRef idx="0">
            <a:schemeClr val="dk1"/>
          </a:fillRef>
          <a:effectRef idx="2">
            <a:schemeClr val="dk1"/>
          </a:effectRef>
          <a:fontRef idx="minor">
            <a:schemeClr val="tx1"/>
          </a:fontRef>
        </p:style>
      </p:cxnSp>
      <p:pic>
        <p:nvPicPr>
          <p:cNvPr id="5" name="Picture 4" descr="IIT Hyderabad Logo_Final Design.jpg">
            <a:extLst>
              <a:ext uri="{FF2B5EF4-FFF2-40B4-BE49-F238E27FC236}">
                <a16:creationId xmlns:a16="http://schemas.microsoft.com/office/drawing/2014/main" id="{A2A04E6E-4ABE-94D8-6B88-62ED6748C4ED}"/>
              </a:ext>
            </a:extLst>
          </p:cNvPr>
          <p:cNvPicPr>
            <a:picLocks noChangeAspect="1"/>
          </p:cNvPicPr>
          <p:nvPr/>
        </p:nvPicPr>
        <p:blipFill>
          <a:blip r:embed="rId3"/>
          <a:stretch>
            <a:fillRect/>
          </a:stretch>
        </p:blipFill>
        <p:spPr>
          <a:xfrm>
            <a:off x="11379598" y="54835"/>
            <a:ext cx="609129" cy="613373"/>
          </a:xfrm>
          <a:prstGeom prst="rect">
            <a:avLst/>
          </a:prstGeom>
        </p:spPr>
      </p:pic>
      <p:sp>
        <p:nvSpPr>
          <p:cNvPr id="7" name="TextBox 6">
            <a:extLst>
              <a:ext uri="{FF2B5EF4-FFF2-40B4-BE49-F238E27FC236}">
                <a16:creationId xmlns:a16="http://schemas.microsoft.com/office/drawing/2014/main" id="{8A6AD2F2-9F40-6EF8-B8A2-D951F4D30F52}"/>
              </a:ext>
            </a:extLst>
          </p:cNvPr>
          <p:cNvSpPr txBox="1"/>
          <p:nvPr/>
        </p:nvSpPr>
        <p:spPr>
          <a:xfrm>
            <a:off x="203271" y="683065"/>
            <a:ext cx="11011899" cy="646331"/>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374151"/>
                </a:solidFill>
                <a:effectLst/>
                <a:latin typeface="Times New Roman" panose="02020603050405020304" pitchFamily="18" charset="0"/>
                <a:cs typeface="Times New Roman" panose="02020603050405020304" pitchFamily="18" charset="0"/>
              </a:rPr>
              <a:t>To effectively capture the heat flux </a:t>
            </a:r>
            <a:r>
              <a:rPr lang="en-US" dirty="0">
                <a:solidFill>
                  <a:srgbClr val="374151"/>
                </a:solidFill>
                <a:latin typeface="Times New Roman" panose="02020603050405020304" pitchFamily="18" charset="0"/>
                <a:cs typeface="Times New Roman" panose="02020603050405020304" pitchFamily="18" charset="0"/>
              </a:rPr>
              <a:t>by the source a </a:t>
            </a:r>
            <a:r>
              <a:rPr lang="en-US" b="0" i="0" dirty="0">
                <a:solidFill>
                  <a:srgbClr val="374151"/>
                </a:solidFill>
                <a:effectLst/>
                <a:latin typeface="Times New Roman" panose="02020603050405020304" pitchFamily="18" charset="0"/>
                <a:cs typeface="Times New Roman" panose="02020603050405020304" pitchFamily="18" charset="0"/>
              </a:rPr>
              <a:t>finer </a:t>
            </a:r>
            <a:r>
              <a:rPr lang="en-US" dirty="0">
                <a:solidFill>
                  <a:srgbClr val="374151"/>
                </a:solidFill>
                <a:latin typeface="Times New Roman" panose="02020603050405020304" pitchFamily="18" charset="0"/>
                <a:cs typeface="Times New Roman" panose="02020603050405020304" pitchFamily="18" charset="0"/>
              </a:rPr>
              <a:t>square point</a:t>
            </a:r>
            <a:r>
              <a:rPr lang="en-US" b="0" i="0" dirty="0">
                <a:solidFill>
                  <a:srgbClr val="374151"/>
                </a:solidFill>
                <a:effectLst/>
                <a:latin typeface="Times New Roman" panose="02020603050405020304" pitchFamily="18" charset="0"/>
                <a:cs typeface="Times New Roman" panose="02020603050405020304" pitchFamily="18" charset="0"/>
              </a:rPr>
              <a:t> grid of 6x6 mm with 0.25 mm intervals was used near the source area.</a:t>
            </a:r>
            <a:endParaRPr lang="en-IN" dirty="0">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218A2AA3-81D4-4707-0495-33907711D394}"/>
              </a:ext>
            </a:extLst>
          </p:cNvPr>
          <p:cNvPicPr>
            <a:picLocks noChangeAspect="1"/>
          </p:cNvPicPr>
          <p:nvPr/>
        </p:nvPicPr>
        <p:blipFill>
          <a:blip r:embed="rId4"/>
          <a:stretch>
            <a:fillRect/>
          </a:stretch>
        </p:blipFill>
        <p:spPr>
          <a:xfrm>
            <a:off x="5209896" y="1046228"/>
            <a:ext cx="5901218" cy="2620075"/>
          </a:xfrm>
          <a:prstGeom prst="rect">
            <a:avLst/>
          </a:prstGeom>
        </p:spPr>
      </p:pic>
      <p:sp>
        <p:nvSpPr>
          <p:cNvPr id="11" name="TextBox 10">
            <a:extLst>
              <a:ext uri="{FF2B5EF4-FFF2-40B4-BE49-F238E27FC236}">
                <a16:creationId xmlns:a16="http://schemas.microsoft.com/office/drawing/2014/main" id="{24258F10-2251-28E6-FB12-A1DEA4F902E2}"/>
              </a:ext>
            </a:extLst>
          </p:cNvPr>
          <p:cNvSpPr txBox="1"/>
          <p:nvPr/>
        </p:nvSpPr>
        <p:spPr>
          <a:xfrm>
            <a:off x="504497" y="43000"/>
            <a:ext cx="9190346" cy="523220"/>
          </a:xfrm>
          <a:prstGeom prst="rect">
            <a:avLst/>
          </a:prstGeom>
          <a:noFill/>
        </p:spPr>
        <p:txBody>
          <a:bodyPr wrap="square">
            <a:spAutoFit/>
          </a:bodyPr>
          <a:lstStyle/>
          <a:p>
            <a:r>
              <a:rPr lang="en-US" sz="2800" dirty="0">
                <a:latin typeface="Times New Roman" panose="02020603050405020304" pitchFamily="18" charset="0"/>
                <a:cs typeface="Times New Roman" panose="02020603050405020304" pitchFamily="18" charset="0"/>
              </a:rPr>
              <a:t>Applied to Laser-Directed energy deposition (L-DED)</a:t>
            </a:r>
          </a:p>
        </p:txBody>
      </p:sp>
      <p:sp>
        <p:nvSpPr>
          <p:cNvPr id="12" name="Footer Placeholder 23">
            <a:extLst>
              <a:ext uri="{FF2B5EF4-FFF2-40B4-BE49-F238E27FC236}">
                <a16:creationId xmlns:a16="http://schemas.microsoft.com/office/drawing/2014/main" id="{A002062F-54A7-BA40-B15C-928486722BBF}"/>
              </a:ext>
            </a:extLst>
          </p:cNvPr>
          <p:cNvSpPr>
            <a:spLocks noGrp="1"/>
          </p:cNvSpPr>
          <p:nvPr>
            <p:ph type="ftr" sz="quarter" idx="11"/>
          </p:nvPr>
        </p:nvSpPr>
        <p:spPr>
          <a:xfrm>
            <a:off x="0" y="6562845"/>
            <a:ext cx="12192000" cy="295155"/>
          </a:xfrm>
          <a:solidFill>
            <a:schemeClr val="accent2">
              <a:lumMod val="60000"/>
              <a:lumOff val="40000"/>
            </a:schemeClr>
          </a:solidFill>
        </p:spPr>
        <p:txBody>
          <a:bodyPr/>
          <a:lstStyle/>
          <a:p>
            <a:pPr algn="l"/>
            <a:endParaRPr lang="en-IN" dirty="0">
              <a:latin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id="{E3B59256-33A7-F728-ED38-7FC1EF8D6A19}"/>
              </a:ext>
            </a:extLst>
          </p:cNvPr>
          <p:cNvSpPr txBox="1"/>
          <p:nvPr/>
        </p:nvSpPr>
        <p:spPr>
          <a:xfrm>
            <a:off x="4833137" y="3453944"/>
            <a:ext cx="7257227" cy="323165"/>
          </a:xfrm>
          <a:prstGeom prst="rect">
            <a:avLst/>
          </a:prstGeom>
          <a:noFill/>
        </p:spPr>
        <p:txBody>
          <a:bodyPr wrap="square" rtlCol="0">
            <a:spAutoFit/>
          </a:bodyPr>
          <a:lstStyle/>
          <a:p>
            <a:r>
              <a:rPr lang="en-US" sz="1500" i="1" dirty="0">
                <a:latin typeface="Times New Roman" panose="02020603050405020304" pitchFamily="18" charset="0"/>
                <a:cs typeface="Times New Roman" panose="02020603050405020304" pitchFamily="18" charset="0"/>
              </a:rPr>
              <a:t>Fig 20:Finer square point with 0.25 mm interval in 6*6 mm grid surrounding heat source</a:t>
            </a:r>
            <a:endParaRPr lang="en-IN" sz="1500" i="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66008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EAA0155-D8B6-7D27-3E18-0560D266576E}"/>
              </a:ext>
            </a:extLst>
          </p:cNvPr>
          <p:cNvSpPr>
            <a:spLocks noGrp="1"/>
          </p:cNvSpPr>
          <p:nvPr>
            <p:ph type="sldNum" sz="quarter" idx="12"/>
          </p:nvPr>
        </p:nvSpPr>
        <p:spPr>
          <a:xfrm>
            <a:off x="8692517" y="6199702"/>
            <a:ext cx="2743200" cy="365125"/>
          </a:xfrm>
        </p:spPr>
        <p:txBody>
          <a:bodyPr/>
          <a:lstStyle/>
          <a:p>
            <a:fld id="{C25B9902-0077-4036-A50E-FC57E35A599C}" type="slidenum">
              <a:rPr lang="en-IN" smtClean="0">
                <a:solidFill>
                  <a:schemeClr val="tx1">
                    <a:lumMod val="95000"/>
                    <a:lumOff val="5000"/>
                  </a:schemeClr>
                </a:solidFill>
              </a:rPr>
              <a:t>22</a:t>
            </a:fld>
            <a:endParaRPr lang="en-IN" dirty="0">
              <a:solidFill>
                <a:schemeClr val="tx1">
                  <a:lumMod val="95000"/>
                  <a:lumOff val="5000"/>
                </a:schemeClr>
              </a:solidFill>
            </a:endParaRPr>
          </a:p>
        </p:txBody>
      </p:sp>
      <p:pic>
        <p:nvPicPr>
          <p:cNvPr id="3" name="Picture 2" descr="IIT Hyderabad Logo_Final Design.jpg">
            <a:extLst>
              <a:ext uri="{FF2B5EF4-FFF2-40B4-BE49-F238E27FC236}">
                <a16:creationId xmlns:a16="http://schemas.microsoft.com/office/drawing/2014/main" id="{A2A66689-52CE-2193-8AC1-E1F262F8E7F6}"/>
              </a:ext>
            </a:extLst>
          </p:cNvPr>
          <p:cNvPicPr>
            <a:picLocks noChangeAspect="1"/>
          </p:cNvPicPr>
          <p:nvPr/>
        </p:nvPicPr>
        <p:blipFill>
          <a:blip r:embed="rId3"/>
          <a:stretch>
            <a:fillRect/>
          </a:stretch>
        </p:blipFill>
        <p:spPr>
          <a:xfrm>
            <a:off x="11335374" y="47890"/>
            <a:ext cx="580729" cy="584775"/>
          </a:xfrm>
          <a:prstGeom prst="rect">
            <a:avLst/>
          </a:prstGeom>
        </p:spPr>
      </p:pic>
      <p:sp>
        <p:nvSpPr>
          <p:cNvPr id="5" name="TextBox 4">
            <a:extLst>
              <a:ext uri="{FF2B5EF4-FFF2-40B4-BE49-F238E27FC236}">
                <a16:creationId xmlns:a16="http://schemas.microsoft.com/office/drawing/2014/main" id="{44D194EE-5F2C-7616-929C-24013814B67D}"/>
              </a:ext>
            </a:extLst>
          </p:cNvPr>
          <p:cNvSpPr txBox="1"/>
          <p:nvPr/>
        </p:nvSpPr>
        <p:spPr>
          <a:xfrm>
            <a:off x="170794" y="47890"/>
            <a:ext cx="11183006" cy="584775"/>
          </a:xfrm>
          <a:prstGeom prst="rect">
            <a:avLst/>
          </a:prstGeom>
          <a:noFill/>
        </p:spPr>
        <p:txBody>
          <a:bodyPr wrap="square" rtlCol="0">
            <a:spAutoFit/>
          </a:bodyPr>
          <a:lstStyle/>
          <a:p>
            <a:r>
              <a:rPr lang="en-US" sz="3200" dirty="0">
                <a:solidFill>
                  <a:schemeClr val="tx1">
                    <a:lumMod val="95000"/>
                    <a:lumOff val="5000"/>
                  </a:schemeClr>
                </a:solidFill>
                <a:latin typeface="Times New Roman" panose="02020603050405020304" pitchFamily="18" charset="0"/>
                <a:cs typeface="Times New Roman" panose="02020603050405020304" pitchFamily="18" charset="0"/>
              </a:rPr>
              <a:t>Architecture Followed</a:t>
            </a:r>
          </a:p>
        </p:txBody>
      </p:sp>
      <p:sp>
        <p:nvSpPr>
          <p:cNvPr id="17" name="TextBox 16">
            <a:extLst>
              <a:ext uri="{FF2B5EF4-FFF2-40B4-BE49-F238E27FC236}">
                <a16:creationId xmlns:a16="http://schemas.microsoft.com/office/drawing/2014/main" id="{99244E42-A696-E792-8D34-DE50D4844F5E}"/>
              </a:ext>
            </a:extLst>
          </p:cNvPr>
          <p:cNvSpPr txBox="1"/>
          <p:nvPr/>
        </p:nvSpPr>
        <p:spPr>
          <a:xfrm>
            <a:off x="288640" y="4022895"/>
            <a:ext cx="1654996" cy="369332"/>
          </a:xfrm>
          <a:prstGeom prst="rect">
            <a:avLst/>
          </a:prstGeom>
          <a:noFill/>
        </p:spPr>
        <p:txBody>
          <a:bodyPr wrap="square" rtlCol="0">
            <a:spAutoFit/>
          </a:bodyPr>
          <a:lstStyle/>
          <a:p>
            <a:r>
              <a:rPr lang="en-US" b="1" u="sng" dirty="0">
                <a:solidFill>
                  <a:schemeClr val="tx1">
                    <a:lumMod val="95000"/>
                    <a:lumOff val="5000"/>
                  </a:schemeClr>
                </a:solidFill>
              </a:rPr>
              <a:t>Loss Functions:</a:t>
            </a:r>
            <a:endParaRPr lang="en-IN" b="1" u="sng" dirty="0">
              <a:solidFill>
                <a:schemeClr val="tx1">
                  <a:lumMod val="95000"/>
                  <a:lumOff val="5000"/>
                </a:schemeClr>
              </a:solidFill>
            </a:endParaRPr>
          </a:p>
        </p:txBody>
      </p:sp>
      <p:pic>
        <p:nvPicPr>
          <p:cNvPr id="108" name="Picture 107">
            <a:extLst>
              <a:ext uri="{FF2B5EF4-FFF2-40B4-BE49-F238E27FC236}">
                <a16:creationId xmlns:a16="http://schemas.microsoft.com/office/drawing/2014/main" id="{FCE3123C-8B5D-0D9F-B8F2-2DBBD84A1852}"/>
              </a:ext>
            </a:extLst>
          </p:cNvPr>
          <p:cNvPicPr>
            <a:picLocks noChangeAspect="1"/>
          </p:cNvPicPr>
          <p:nvPr/>
        </p:nvPicPr>
        <p:blipFill>
          <a:blip r:embed="rId4"/>
          <a:stretch>
            <a:fillRect/>
          </a:stretch>
        </p:blipFill>
        <p:spPr>
          <a:xfrm>
            <a:off x="8630554" y="829964"/>
            <a:ext cx="1591212" cy="1001662"/>
          </a:xfrm>
          <a:prstGeom prst="rect">
            <a:avLst/>
          </a:prstGeom>
        </p:spPr>
      </p:pic>
      <p:pic>
        <p:nvPicPr>
          <p:cNvPr id="131" name="Picture 130">
            <a:extLst>
              <a:ext uri="{FF2B5EF4-FFF2-40B4-BE49-F238E27FC236}">
                <a16:creationId xmlns:a16="http://schemas.microsoft.com/office/drawing/2014/main" id="{3A0B34D2-D910-6D36-2C72-B9D5BDA3C578}"/>
              </a:ext>
            </a:extLst>
          </p:cNvPr>
          <p:cNvPicPr>
            <a:picLocks noChangeAspect="1"/>
          </p:cNvPicPr>
          <p:nvPr/>
        </p:nvPicPr>
        <p:blipFill rotWithShape="1">
          <a:blip r:embed="rId5"/>
          <a:srcRect t="4638" b="9675"/>
          <a:stretch/>
        </p:blipFill>
        <p:spPr>
          <a:xfrm>
            <a:off x="784055" y="829963"/>
            <a:ext cx="7601132" cy="2222497"/>
          </a:xfrm>
          <a:prstGeom prst="rect">
            <a:avLst/>
          </a:prstGeom>
        </p:spPr>
      </p:pic>
      <p:cxnSp>
        <p:nvCxnSpPr>
          <p:cNvPr id="132" name="Straight Connector 131">
            <a:extLst>
              <a:ext uri="{FF2B5EF4-FFF2-40B4-BE49-F238E27FC236}">
                <a16:creationId xmlns:a16="http://schemas.microsoft.com/office/drawing/2014/main" id="{518B9DA6-C77B-44B3-83DD-E051AA5A32C9}"/>
              </a:ext>
            </a:extLst>
          </p:cNvPr>
          <p:cNvCxnSpPr>
            <a:cxnSpLocks/>
          </p:cNvCxnSpPr>
          <p:nvPr/>
        </p:nvCxnSpPr>
        <p:spPr>
          <a:xfrm>
            <a:off x="300169" y="599922"/>
            <a:ext cx="10247586" cy="0"/>
          </a:xfrm>
          <a:prstGeom prst="line">
            <a:avLst/>
          </a:prstGeom>
          <a:ln w="38100">
            <a:solidFill>
              <a:schemeClr val="accent1">
                <a:lumMod val="60000"/>
                <a:lumOff val="40000"/>
              </a:schemeClr>
            </a:solidFill>
          </a:ln>
        </p:spPr>
        <p:style>
          <a:lnRef idx="3">
            <a:schemeClr val="dk1"/>
          </a:lnRef>
          <a:fillRef idx="0">
            <a:schemeClr val="dk1"/>
          </a:fillRef>
          <a:effectRef idx="2">
            <a:schemeClr val="dk1"/>
          </a:effectRef>
          <a:fontRef idx="minor">
            <a:schemeClr val="tx1"/>
          </a:fontRef>
        </p:style>
      </p:cxnSp>
      <p:sp>
        <p:nvSpPr>
          <p:cNvPr id="141" name="Arrow: Curved Down 140">
            <a:extLst>
              <a:ext uri="{FF2B5EF4-FFF2-40B4-BE49-F238E27FC236}">
                <a16:creationId xmlns:a16="http://schemas.microsoft.com/office/drawing/2014/main" id="{99CAD07F-39D8-208E-705C-2BCDEEDAF0B3}"/>
              </a:ext>
            </a:extLst>
          </p:cNvPr>
          <p:cNvSpPr/>
          <p:nvPr/>
        </p:nvSpPr>
        <p:spPr>
          <a:xfrm flipH="1" flipV="1">
            <a:off x="907315" y="3310073"/>
            <a:ext cx="6939713" cy="646331"/>
          </a:xfrm>
          <a:prstGeom prst="curved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latin typeface="Times New Roman" panose="02020603050405020304" pitchFamily="18" charset="0"/>
              <a:cs typeface="Times New Roman" panose="02020603050405020304" pitchFamily="18" charset="0"/>
            </a:endParaRPr>
          </a:p>
        </p:txBody>
      </p:sp>
      <p:pic>
        <p:nvPicPr>
          <p:cNvPr id="147" name="Picture 146">
            <a:extLst>
              <a:ext uri="{FF2B5EF4-FFF2-40B4-BE49-F238E27FC236}">
                <a16:creationId xmlns:a16="http://schemas.microsoft.com/office/drawing/2014/main" id="{D835DEE3-A918-5305-47E2-C17A4A579A99}"/>
              </a:ext>
            </a:extLst>
          </p:cNvPr>
          <p:cNvPicPr>
            <a:picLocks noChangeAspect="1"/>
          </p:cNvPicPr>
          <p:nvPr/>
        </p:nvPicPr>
        <p:blipFill>
          <a:blip r:embed="rId6"/>
          <a:stretch>
            <a:fillRect/>
          </a:stretch>
        </p:blipFill>
        <p:spPr>
          <a:xfrm>
            <a:off x="3167248" y="3218348"/>
            <a:ext cx="2151679" cy="798890"/>
          </a:xfrm>
          <a:prstGeom prst="rect">
            <a:avLst/>
          </a:prstGeom>
        </p:spPr>
      </p:pic>
      <p:sp>
        <p:nvSpPr>
          <p:cNvPr id="157" name="Footer Placeholder 23">
            <a:extLst>
              <a:ext uri="{FF2B5EF4-FFF2-40B4-BE49-F238E27FC236}">
                <a16:creationId xmlns:a16="http://schemas.microsoft.com/office/drawing/2014/main" id="{EA53D680-F2BA-D8FC-7F53-5DF25400248E}"/>
              </a:ext>
            </a:extLst>
          </p:cNvPr>
          <p:cNvSpPr>
            <a:spLocks noGrp="1"/>
          </p:cNvSpPr>
          <p:nvPr>
            <p:ph type="ftr" sz="quarter" idx="11"/>
          </p:nvPr>
        </p:nvSpPr>
        <p:spPr>
          <a:xfrm>
            <a:off x="0" y="6621778"/>
            <a:ext cx="12192000" cy="236223"/>
          </a:xfrm>
          <a:solidFill>
            <a:srgbClr val="FF9900"/>
          </a:solidFill>
        </p:spPr>
        <p:txBody>
          <a:bodyPr/>
          <a:lstStyle/>
          <a:p>
            <a:pPr algn="l"/>
            <a:endParaRPr lang="en-IN" dirty="0"/>
          </a:p>
        </p:txBody>
      </p:sp>
      <p:sp>
        <p:nvSpPr>
          <p:cNvPr id="4" name="TextBox 3">
            <a:extLst>
              <a:ext uri="{FF2B5EF4-FFF2-40B4-BE49-F238E27FC236}">
                <a16:creationId xmlns:a16="http://schemas.microsoft.com/office/drawing/2014/main" id="{C74CE83A-5032-913F-96E5-4ABDEF3CA93F}"/>
              </a:ext>
            </a:extLst>
          </p:cNvPr>
          <p:cNvSpPr txBox="1"/>
          <p:nvPr/>
        </p:nvSpPr>
        <p:spPr>
          <a:xfrm>
            <a:off x="2972932" y="3920300"/>
            <a:ext cx="2151680" cy="307777"/>
          </a:xfrm>
          <a:prstGeom prst="rect">
            <a:avLst/>
          </a:prstGeom>
          <a:noFill/>
        </p:spPr>
        <p:txBody>
          <a:bodyPr wrap="square" rtlCol="0">
            <a:spAutoFit/>
          </a:bodyPr>
          <a:lstStyle/>
          <a:p>
            <a:r>
              <a:rPr lang="en-US" sz="1400" i="1" dirty="0">
                <a:latin typeface="Times New Roman" panose="02020603050405020304" pitchFamily="18" charset="0"/>
                <a:cs typeface="Times New Roman" panose="02020603050405020304" pitchFamily="18" charset="0"/>
              </a:rPr>
              <a:t>Fig 21: PINN Architecture</a:t>
            </a:r>
            <a:endParaRPr lang="en-IN" sz="1400" i="1"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DD3A5993-50BA-5340-FF22-326EC89FE722}"/>
                  </a:ext>
                </a:extLst>
              </p:cNvPr>
              <p:cNvSpPr txBox="1"/>
              <p:nvPr/>
            </p:nvSpPr>
            <p:spPr>
              <a:xfrm>
                <a:off x="-282603" y="4272259"/>
                <a:ext cx="6511070" cy="237892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m>
                        <m:mPr>
                          <m:plcHide m:val="on"/>
                          <m:mcs>
                            <m:mc>
                              <m:mcPr>
                                <m:count m:val="2"/>
                                <m:mcJc m:val="center"/>
                              </m:mcPr>
                            </m:mc>
                          </m:mcs>
                          <m:ctrlPr>
                            <a:rPr lang="en-IN" sz="1600" i="1" smtClean="0">
                              <a:solidFill>
                                <a:schemeClr val="tx1"/>
                              </a:solidFill>
                              <a:latin typeface="Cambria Math" panose="02040503050406030204" pitchFamily="18" charset="0"/>
                            </a:rPr>
                          </m:ctrlPr>
                        </m:mPr>
                        <m:mr>
                          <m:e>
                            <m:r>
                              <a:rPr lang="en-IN" sz="1600" i="1">
                                <a:solidFill>
                                  <a:schemeClr val="tx1"/>
                                </a:solidFill>
                                <a:latin typeface="Cambria Math" panose="02040503050406030204" pitchFamily="18" charset="0"/>
                              </a:rPr>
                              <m:t>𝐵𝑜𝑢𝑛𝑑𝑎𝑟𝑦</m:t>
                            </m:r>
                            <m:r>
                              <a:rPr lang="en-IN" sz="1600" i="0">
                                <a:solidFill>
                                  <a:schemeClr val="tx1"/>
                                </a:solidFill>
                                <a:latin typeface="Cambria Math" panose="02040503050406030204" pitchFamily="18" charset="0"/>
                              </a:rPr>
                              <m:t> </m:t>
                            </m:r>
                            <m:r>
                              <a:rPr lang="en-IN" sz="1600" i="1">
                                <a:solidFill>
                                  <a:schemeClr val="tx1"/>
                                </a:solidFill>
                                <a:latin typeface="Cambria Math" panose="02040503050406030204" pitchFamily="18" charset="0"/>
                              </a:rPr>
                              <m:t>𝐿𝑜𝑠𝑠</m:t>
                            </m:r>
                            <m:r>
                              <a:rPr lang="en-IN" sz="1600" i="0">
                                <a:solidFill>
                                  <a:schemeClr val="tx1"/>
                                </a:solidFill>
                                <a:latin typeface="Cambria Math" panose="02040503050406030204" pitchFamily="18" charset="0"/>
                              </a:rPr>
                              <m:t> :        </m:t>
                            </m:r>
                          </m:e>
                          <m:e>
                            <m:sSub>
                              <m:sSubPr>
                                <m:ctrlPr>
                                  <a:rPr lang="en-IN" sz="1600" i="1">
                                    <a:solidFill>
                                      <a:schemeClr val="tx1"/>
                                    </a:solidFill>
                                    <a:latin typeface="Cambria Math" panose="02040503050406030204" pitchFamily="18" charset="0"/>
                                  </a:rPr>
                                </m:ctrlPr>
                              </m:sSubPr>
                              <m:e>
                                <m:r>
                                  <a:rPr lang="en-IN" sz="1600" i="0">
                                    <a:solidFill>
                                      <a:schemeClr val="tx1"/>
                                    </a:solidFill>
                                    <a:latin typeface="Cambria Math" panose="02040503050406030204" pitchFamily="18" charset="0"/>
                                  </a:rPr>
                                  <m:t>ℒ</m:t>
                                </m:r>
                              </m:e>
                              <m:sub>
                                <m:r>
                                  <a:rPr lang="en-IN" sz="1600" i="1">
                                    <a:solidFill>
                                      <a:schemeClr val="tx1"/>
                                    </a:solidFill>
                                    <a:latin typeface="Cambria Math" panose="02040503050406030204" pitchFamily="18" charset="0"/>
                                  </a:rPr>
                                  <m:t>𝑏</m:t>
                                </m:r>
                              </m:sub>
                            </m:sSub>
                            <m:r>
                              <a:rPr lang="en-IN" sz="1600" i="0">
                                <a:solidFill>
                                  <a:schemeClr val="tx1"/>
                                </a:solidFill>
                                <a:latin typeface="Cambria Math" panose="02040503050406030204" pitchFamily="18" charset="0"/>
                              </a:rPr>
                              <m:t>=</m:t>
                            </m:r>
                            <m:sSup>
                              <m:sSupPr>
                                <m:ctrlPr>
                                  <a:rPr lang="en-IN" sz="1600" i="1">
                                    <a:solidFill>
                                      <a:schemeClr val="tx1"/>
                                    </a:solidFill>
                                    <a:latin typeface="Cambria Math" panose="02040503050406030204" pitchFamily="18" charset="0"/>
                                  </a:rPr>
                                </m:ctrlPr>
                              </m:sSupPr>
                              <m:e>
                                <m:d>
                                  <m:dPr>
                                    <m:begChr m:val=""/>
                                    <m:endChr m:val="|"/>
                                    <m:ctrlPr>
                                      <a:rPr lang="en-IN" sz="1600" i="1">
                                        <a:solidFill>
                                          <a:schemeClr val="tx1"/>
                                        </a:solidFill>
                                        <a:latin typeface="Cambria Math" panose="02040503050406030204" pitchFamily="18" charset="0"/>
                                      </a:rPr>
                                    </m:ctrlPr>
                                  </m:dPr>
                                  <m:e>
                                    <m:f>
                                      <m:fPr>
                                        <m:ctrlPr>
                                          <a:rPr lang="en-IN" sz="1600" i="1">
                                            <a:solidFill>
                                              <a:schemeClr val="tx1"/>
                                            </a:solidFill>
                                            <a:latin typeface="Cambria Math" panose="02040503050406030204" pitchFamily="18" charset="0"/>
                                          </a:rPr>
                                        </m:ctrlPr>
                                      </m:fPr>
                                      <m:num>
                                        <m:r>
                                          <a:rPr lang="en-IN" sz="1600" i="0">
                                            <a:solidFill>
                                              <a:schemeClr val="tx1"/>
                                            </a:solidFill>
                                            <a:latin typeface="Cambria Math" panose="02040503050406030204" pitchFamily="18" charset="0"/>
                                          </a:rPr>
                                          <m:t>1</m:t>
                                        </m:r>
                                      </m:num>
                                      <m:den>
                                        <m:sSub>
                                          <m:sSubPr>
                                            <m:ctrlPr>
                                              <a:rPr lang="en-IN" sz="1600" i="1">
                                                <a:solidFill>
                                                  <a:schemeClr val="tx1"/>
                                                </a:solidFill>
                                                <a:latin typeface="Cambria Math" panose="02040503050406030204" pitchFamily="18" charset="0"/>
                                              </a:rPr>
                                            </m:ctrlPr>
                                          </m:sSubPr>
                                          <m:e>
                                            <m:r>
                                              <a:rPr lang="en-IN" sz="1600" i="1">
                                                <a:solidFill>
                                                  <a:schemeClr val="tx1"/>
                                                </a:solidFill>
                                                <a:latin typeface="Cambria Math" panose="02040503050406030204" pitchFamily="18" charset="0"/>
                                              </a:rPr>
                                              <m:t>𝑁</m:t>
                                            </m:r>
                                          </m:e>
                                          <m:sub>
                                            <m:r>
                                              <a:rPr lang="en-IN" sz="1600" i="1">
                                                <a:solidFill>
                                                  <a:schemeClr val="tx1"/>
                                                </a:solidFill>
                                                <a:latin typeface="Cambria Math" panose="02040503050406030204" pitchFamily="18" charset="0"/>
                                              </a:rPr>
                                              <m:t>𝑏</m:t>
                                            </m:r>
                                          </m:sub>
                                        </m:sSub>
                                      </m:den>
                                    </m:f>
                                    <m:nary>
                                      <m:naryPr>
                                        <m:chr m:val="∑"/>
                                        <m:limLoc m:val="undOvr"/>
                                        <m:grow m:val="on"/>
                                        <m:ctrlPr>
                                          <a:rPr lang="en-IN" sz="1600" i="1">
                                            <a:solidFill>
                                              <a:schemeClr val="tx1"/>
                                            </a:solidFill>
                                            <a:latin typeface="Cambria Math" panose="02040503050406030204" pitchFamily="18" charset="0"/>
                                          </a:rPr>
                                        </m:ctrlPr>
                                      </m:naryPr>
                                      <m:sub>
                                        <m:r>
                                          <a:rPr lang="en-IN" sz="1600" i="1">
                                            <a:solidFill>
                                              <a:schemeClr val="tx1"/>
                                            </a:solidFill>
                                            <a:latin typeface="Cambria Math" panose="02040503050406030204" pitchFamily="18" charset="0"/>
                                          </a:rPr>
                                          <m:t>𝑘</m:t>
                                        </m:r>
                                        <m:r>
                                          <a:rPr lang="en-IN" sz="1600" i="0">
                                            <a:solidFill>
                                              <a:schemeClr val="tx1"/>
                                            </a:solidFill>
                                            <a:latin typeface="Cambria Math" panose="02040503050406030204" pitchFamily="18" charset="0"/>
                                          </a:rPr>
                                          <m:t>=1</m:t>
                                        </m:r>
                                      </m:sub>
                                      <m:sup>
                                        <m:sSub>
                                          <m:sSubPr>
                                            <m:ctrlPr>
                                              <a:rPr lang="en-IN" sz="1600" i="1">
                                                <a:solidFill>
                                                  <a:schemeClr val="tx1"/>
                                                </a:solidFill>
                                                <a:latin typeface="Cambria Math" panose="02040503050406030204" pitchFamily="18" charset="0"/>
                                              </a:rPr>
                                            </m:ctrlPr>
                                          </m:sSubPr>
                                          <m:e>
                                            <m:r>
                                              <a:rPr lang="en-IN" sz="1600" i="1">
                                                <a:solidFill>
                                                  <a:schemeClr val="tx1"/>
                                                </a:solidFill>
                                                <a:latin typeface="Cambria Math" panose="02040503050406030204" pitchFamily="18" charset="0"/>
                                              </a:rPr>
                                              <m:t>𝑁</m:t>
                                            </m:r>
                                          </m:e>
                                          <m:sub>
                                            <m:r>
                                              <a:rPr lang="en-IN" sz="1600" i="1">
                                                <a:solidFill>
                                                  <a:schemeClr val="tx1"/>
                                                </a:solidFill>
                                                <a:latin typeface="Cambria Math" panose="02040503050406030204" pitchFamily="18" charset="0"/>
                                              </a:rPr>
                                              <m:t>𝑏</m:t>
                                            </m:r>
                                          </m:sub>
                                        </m:sSub>
                                      </m:sup>
                                      <m:e>
                                        <m:r>
                                          <a:rPr lang="en-IN" sz="1600" i="0">
                                            <a:solidFill>
                                              <a:schemeClr val="tx1"/>
                                            </a:solidFill>
                                            <a:latin typeface="Cambria Math" panose="02040503050406030204" pitchFamily="18" charset="0"/>
                                          </a:rPr>
                                          <m:t> </m:t>
                                        </m:r>
                                      </m:e>
                                    </m:nary>
                                    <m:r>
                                      <a:rPr lang="en-IN" sz="1600" i="0">
                                        <a:solidFill>
                                          <a:schemeClr val="tx1"/>
                                        </a:solidFill>
                                        <a:latin typeface="Cambria Math" panose="02040503050406030204" pitchFamily="18" charset="0"/>
                                      </a:rPr>
                                      <m:t> </m:t>
                                    </m:r>
                                    <m:d>
                                      <m:dPr>
                                        <m:begChr m:val="|"/>
                                        <m:endChr m:val=""/>
                                        <m:ctrlPr>
                                          <a:rPr lang="en-IN" sz="1600" i="1">
                                            <a:solidFill>
                                              <a:schemeClr val="tx1"/>
                                            </a:solidFill>
                                            <a:latin typeface="Cambria Math" panose="02040503050406030204" pitchFamily="18" charset="0"/>
                                          </a:rPr>
                                        </m:ctrlPr>
                                      </m:dPr>
                                      <m:e>
                                        <m:r>
                                          <a:rPr lang="en-IN" sz="1600" i="0">
                                            <a:solidFill>
                                              <a:schemeClr val="tx1"/>
                                            </a:solidFill>
                                            <a:latin typeface="Cambria Math" panose="02040503050406030204" pitchFamily="18" charset="0"/>
                                          </a:rPr>
                                          <m:t>ℬ</m:t>
                                        </m:r>
                                        <m:d>
                                          <m:dPr>
                                            <m:ctrlPr>
                                              <a:rPr lang="en-IN" sz="1600" i="1">
                                                <a:solidFill>
                                                  <a:schemeClr val="tx1"/>
                                                </a:solidFill>
                                                <a:latin typeface="Cambria Math" panose="02040503050406030204" pitchFamily="18" charset="0"/>
                                              </a:rPr>
                                            </m:ctrlPr>
                                          </m:dPr>
                                          <m:e>
                                            <m:limUpp>
                                              <m:limUppPr>
                                                <m:ctrlPr>
                                                  <a:rPr lang="en-IN" sz="1600" i="1">
                                                    <a:solidFill>
                                                      <a:schemeClr val="tx1"/>
                                                    </a:solidFill>
                                                    <a:latin typeface="Cambria Math" panose="02040503050406030204" pitchFamily="18" charset="0"/>
                                                  </a:rPr>
                                                </m:ctrlPr>
                                              </m:limUppPr>
                                              <m:e>
                                                <m:r>
                                                  <a:rPr lang="en-IN" sz="1600" i="1">
                                                    <a:solidFill>
                                                      <a:schemeClr val="tx1"/>
                                                    </a:solidFill>
                                                    <a:latin typeface="Cambria Math" panose="02040503050406030204" pitchFamily="18" charset="0"/>
                                                  </a:rPr>
                                                  <m:t>𝑇</m:t>
                                                </m:r>
                                              </m:e>
                                              <m:lim>
                                                <m:r>
                                                  <a:rPr lang="en-IN" sz="1600" i="0">
                                                    <a:solidFill>
                                                      <a:schemeClr val="tx1"/>
                                                    </a:solidFill>
                                                    <a:latin typeface="Cambria Math" panose="02040503050406030204" pitchFamily="18" charset="0"/>
                                                  </a:rPr>
                                                  <m:t>ˆ</m:t>
                                                </m:r>
                                              </m:lim>
                                            </m:limUpp>
                                            <m:d>
                                              <m:dPr>
                                                <m:ctrlPr>
                                                  <a:rPr lang="en-IN" sz="1600" i="1">
                                                    <a:solidFill>
                                                      <a:schemeClr val="tx1"/>
                                                    </a:solidFill>
                                                    <a:latin typeface="Cambria Math" panose="02040503050406030204" pitchFamily="18" charset="0"/>
                                                  </a:rPr>
                                                </m:ctrlPr>
                                              </m:dPr>
                                              <m:e>
                                                <m:sSubSup>
                                                  <m:sSubSupPr>
                                                    <m:ctrlPr>
                                                      <a:rPr lang="en-IN" sz="1600" i="1">
                                                        <a:solidFill>
                                                          <a:schemeClr val="tx1"/>
                                                        </a:solidFill>
                                                        <a:latin typeface="Cambria Math" panose="02040503050406030204" pitchFamily="18" charset="0"/>
                                                      </a:rPr>
                                                    </m:ctrlPr>
                                                  </m:sSubSupPr>
                                                  <m:e>
                                                    <m:r>
                                                      <a:rPr lang="en-IN" sz="1600" b="1" i="1">
                                                        <a:solidFill>
                                                          <a:schemeClr val="tx1"/>
                                                        </a:solidFill>
                                                        <a:latin typeface="Cambria Math" panose="02040503050406030204" pitchFamily="18" charset="0"/>
                                                      </a:rPr>
                                                      <m:t>𝒙</m:t>
                                                    </m:r>
                                                  </m:e>
                                                  <m:sub>
                                                    <m:r>
                                                      <a:rPr lang="en-IN" sz="1600" b="0" i="1">
                                                        <a:solidFill>
                                                          <a:schemeClr val="tx1"/>
                                                        </a:solidFill>
                                                        <a:latin typeface="Cambria Math" panose="02040503050406030204" pitchFamily="18" charset="0"/>
                                                      </a:rPr>
                                                      <m:t>𝑏</m:t>
                                                    </m:r>
                                                  </m:sub>
                                                  <m:sup>
                                                    <m:r>
                                                      <a:rPr lang="en-IN" sz="1600" b="0" i="1">
                                                        <a:solidFill>
                                                          <a:schemeClr val="tx1"/>
                                                        </a:solidFill>
                                                        <a:latin typeface="Cambria Math" panose="02040503050406030204" pitchFamily="18" charset="0"/>
                                                      </a:rPr>
                                                      <m:t>𝑘</m:t>
                                                    </m:r>
                                                  </m:sup>
                                                </m:sSubSup>
                                                <m:r>
                                                  <a:rPr lang="en-IN" sz="1600" b="0" i="0">
                                                    <a:solidFill>
                                                      <a:schemeClr val="tx1"/>
                                                    </a:solidFill>
                                                    <a:latin typeface="Cambria Math" panose="02040503050406030204" pitchFamily="18" charset="0"/>
                                                  </a:rPr>
                                                  <m:t>,</m:t>
                                                </m:r>
                                                <m:sSubSup>
                                                  <m:sSubSupPr>
                                                    <m:ctrlPr>
                                                      <a:rPr lang="en-IN" sz="1600" b="0" i="1">
                                                        <a:solidFill>
                                                          <a:schemeClr val="tx1"/>
                                                        </a:solidFill>
                                                        <a:latin typeface="Cambria Math" panose="02040503050406030204" pitchFamily="18" charset="0"/>
                                                      </a:rPr>
                                                    </m:ctrlPr>
                                                  </m:sSubSupPr>
                                                  <m:e>
                                                    <m:r>
                                                      <a:rPr lang="en-IN" sz="1600" b="0" i="1">
                                                        <a:solidFill>
                                                          <a:schemeClr val="tx1"/>
                                                        </a:solidFill>
                                                        <a:latin typeface="Cambria Math" panose="02040503050406030204" pitchFamily="18" charset="0"/>
                                                      </a:rPr>
                                                      <m:t>𝑡</m:t>
                                                    </m:r>
                                                  </m:e>
                                                  <m:sub>
                                                    <m:r>
                                                      <a:rPr lang="en-IN" sz="1600" b="0" i="1">
                                                        <a:solidFill>
                                                          <a:schemeClr val="tx1"/>
                                                        </a:solidFill>
                                                        <a:latin typeface="Cambria Math" panose="02040503050406030204" pitchFamily="18" charset="0"/>
                                                      </a:rPr>
                                                      <m:t>𝑏</m:t>
                                                    </m:r>
                                                  </m:sub>
                                                  <m:sup>
                                                    <m:r>
                                                      <a:rPr lang="en-IN" sz="1600" b="0" i="1">
                                                        <a:solidFill>
                                                          <a:schemeClr val="tx1"/>
                                                        </a:solidFill>
                                                        <a:latin typeface="Cambria Math" panose="02040503050406030204" pitchFamily="18" charset="0"/>
                                                      </a:rPr>
                                                      <m:t>𝑘</m:t>
                                                    </m:r>
                                                  </m:sup>
                                                </m:sSubSup>
                                              </m:e>
                                            </m:d>
                                            <m:r>
                                              <a:rPr lang="en-IN" sz="1600" b="0" i="0">
                                                <a:solidFill>
                                                  <a:schemeClr val="tx1"/>
                                                </a:solidFill>
                                                <a:latin typeface="Cambria Math" panose="02040503050406030204" pitchFamily="18" charset="0"/>
                                              </a:rPr>
                                              <m:t>,</m:t>
                                            </m:r>
                                            <m:sSubSup>
                                              <m:sSubSupPr>
                                                <m:ctrlPr>
                                                  <a:rPr lang="en-IN" sz="1600" b="0" i="1">
                                                    <a:solidFill>
                                                      <a:schemeClr val="tx1"/>
                                                    </a:solidFill>
                                                    <a:latin typeface="Cambria Math" panose="02040503050406030204" pitchFamily="18" charset="0"/>
                                                  </a:rPr>
                                                </m:ctrlPr>
                                              </m:sSubSupPr>
                                              <m:e>
                                                <m:r>
                                                  <a:rPr lang="en-IN" sz="1600" b="1" i="1">
                                                    <a:solidFill>
                                                      <a:schemeClr val="tx1"/>
                                                    </a:solidFill>
                                                    <a:latin typeface="Cambria Math" panose="02040503050406030204" pitchFamily="18" charset="0"/>
                                                  </a:rPr>
                                                  <m:t>𝒙</m:t>
                                                </m:r>
                                              </m:e>
                                              <m:sub>
                                                <m:r>
                                                  <a:rPr lang="en-IN" sz="1600" b="0" i="1">
                                                    <a:solidFill>
                                                      <a:schemeClr val="tx1"/>
                                                    </a:solidFill>
                                                    <a:latin typeface="Cambria Math" panose="02040503050406030204" pitchFamily="18" charset="0"/>
                                                  </a:rPr>
                                                  <m:t>𝑏</m:t>
                                                </m:r>
                                              </m:sub>
                                              <m:sup>
                                                <m:r>
                                                  <a:rPr lang="en-IN" sz="1600" b="0" i="1">
                                                    <a:solidFill>
                                                      <a:schemeClr val="tx1"/>
                                                    </a:solidFill>
                                                    <a:latin typeface="Cambria Math" panose="02040503050406030204" pitchFamily="18" charset="0"/>
                                                  </a:rPr>
                                                  <m:t>𝑘</m:t>
                                                </m:r>
                                              </m:sup>
                                            </m:sSubSup>
                                            <m:r>
                                              <a:rPr lang="en-IN" sz="1600" b="0" i="0">
                                                <a:solidFill>
                                                  <a:schemeClr val="tx1"/>
                                                </a:solidFill>
                                                <a:latin typeface="Cambria Math" panose="02040503050406030204" pitchFamily="18" charset="0"/>
                                              </a:rPr>
                                              <m:t>,</m:t>
                                            </m:r>
                                            <m:sSubSup>
                                              <m:sSubSupPr>
                                                <m:ctrlPr>
                                                  <a:rPr lang="en-IN" sz="1600" b="0" i="1">
                                                    <a:solidFill>
                                                      <a:schemeClr val="tx1"/>
                                                    </a:solidFill>
                                                    <a:latin typeface="Cambria Math" panose="02040503050406030204" pitchFamily="18" charset="0"/>
                                                  </a:rPr>
                                                </m:ctrlPr>
                                              </m:sSubSupPr>
                                              <m:e>
                                                <m:r>
                                                  <a:rPr lang="en-IN" sz="1600" b="0" i="1">
                                                    <a:solidFill>
                                                      <a:schemeClr val="tx1"/>
                                                    </a:solidFill>
                                                    <a:latin typeface="Cambria Math" panose="02040503050406030204" pitchFamily="18" charset="0"/>
                                                  </a:rPr>
                                                  <m:t>𝑡</m:t>
                                                </m:r>
                                              </m:e>
                                              <m:sub>
                                                <m:r>
                                                  <a:rPr lang="en-IN" sz="1600" b="0" i="1">
                                                    <a:solidFill>
                                                      <a:schemeClr val="tx1"/>
                                                    </a:solidFill>
                                                    <a:latin typeface="Cambria Math" panose="02040503050406030204" pitchFamily="18" charset="0"/>
                                                  </a:rPr>
                                                  <m:t>𝑏</m:t>
                                                </m:r>
                                              </m:sub>
                                              <m:sup>
                                                <m:r>
                                                  <a:rPr lang="en-IN" sz="1600" b="0" i="1">
                                                    <a:solidFill>
                                                      <a:schemeClr val="tx1"/>
                                                    </a:solidFill>
                                                    <a:latin typeface="Cambria Math" panose="02040503050406030204" pitchFamily="18" charset="0"/>
                                                  </a:rPr>
                                                  <m:t>𝑘</m:t>
                                                </m:r>
                                              </m:sup>
                                            </m:sSubSup>
                                          </m:e>
                                        </m:d>
                                      </m:e>
                                    </m:d>
                                  </m:e>
                                </m:d>
                              </m:e>
                              <m:sup>
                                <m:r>
                                  <a:rPr lang="en-IN" sz="1600" b="0" i="0">
                                    <a:solidFill>
                                      <a:schemeClr val="tx1"/>
                                    </a:solidFill>
                                    <a:latin typeface="Cambria Math" panose="02040503050406030204" pitchFamily="18" charset="0"/>
                                  </a:rPr>
                                  <m:t>2</m:t>
                                </m:r>
                              </m:sup>
                            </m:sSup>
                            <m:r>
                              <a:rPr lang="en-IN" sz="1600" b="0" i="0">
                                <a:solidFill>
                                  <a:schemeClr val="tx1"/>
                                </a:solidFill>
                                <a:latin typeface="Cambria Math" panose="02040503050406030204" pitchFamily="18" charset="0"/>
                              </a:rPr>
                              <m:t>,</m:t>
                            </m:r>
                          </m:e>
                        </m:mr>
                        <m:mr>
                          <m:e>
                            <m:r>
                              <a:rPr lang="en-IN" sz="1600" b="0" i="1">
                                <a:solidFill>
                                  <a:schemeClr val="tx1"/>
                                </a:solidFill>
                                <a:latin typeface="Cambria Math" panose="02040503050406030204" pitchFamily="18" charset="0"/>
                              </a:rPr>
                              <m:t>𝐼𝑛𝑖𝑡𝑖𝑎𝑙</m:t>
                            </m:r>
                            <m:r>
                              <a:rPr lang="en-IN" sz="1600" b="0" i="0">
                                <a:solidFill>
                                  <a:schemeClr val="tx1"/>
                                </a:solidFill>
                                <a:latin typeface="Cambria Math" panose="02040503050406030204" pitchFamily="18" charset="0"/>
                              </a:rPr>
                              <m:t> </m:t>
                            </m:r>
                            <m:r>
                              <a:rPr lang="en-IN" sz="1600" b="0" i="1">
                                <a:solidFill>
                                  <a:schemeClr val="tx1"/>
                                </a:solidFill>
                                <a:latin typeface="Cambria Math" panose="02040503050406030204" pitchFamily="18" charset="0"/>
                              </a:rPr>
                              <m:t>𝐿𝑜𝑠𝑠</m:t>
                            </m:r>
                            <m:r>
                              <a:rPr lang="en-IN" sz="1600" b="0" i="0">
                                <a:solidFill>
                                  <a:schemeClr val="tx1"/>
                                </a:solidFill>
                                <a:latin typeface="Cambria Math" panose="02040503050406030204" pitchFamily="18" charset="0"/>
                              </a:rPr>
                              <m:t>:              </m:t>
                            </m:r>
                          </m:e>
                          <m:e>
                            <m:sSub>
                              <m:sSubPr>
                                <m:ctrlPr>
                                  <a:rPr lang="en-IN" sz="1600" b="0" i="1">
                                    <a:solidFill>
                                      <a:schemeClr val="tx1"/>
                                    </a:solidFill>
                                    <a:latin typeface="Cambria Math" panose="02040503050406030204" pitchFamily="18" charset="0"/>
                                  </a:rPr>
                                </m:ctrlPr>
                              </m:sSubPr>
                              <m:e>
                                <m:r>
                                  <a:rPr lang="en-IN" sz="1600" b="0" i="0">
                                    <a:solidFill>
                                      <a:schemeClr val="tx1"/>
                                    </a:solidFill>
                                    <a:latin typeface="Cambria Math" panose="02040503050406030204" pitchFamily="18" charset="0"/>
                                  </a:rPr>
                                  <m:t>  </m:t>
                                </m:r>
                                <m:r>
                                  <a:rPr lang="en-IN" sz="1600" b="0" i="0">
                                    <a:solidFill>
                                      <a:schemeClr val="tx1"/>
                                    </a:solidFill>
                                    <a:latin typeface="Cambria Math" panose="02040503050406030204" pitchFamily="18" charset="0"/>
                                  </a:rPr>
                                  <m:t>ℒ</m:t>
                                </m:r>
                              </m:e>
                              <m:sub>
                                <m:r>
                                  <a:rPr lang="en-IN" sz="1600" b="0" i="1">
                                    <a:solidFill>
                                      <a:schemeClr val="tx1"/>
                                    </a:solidFill>
                                    <a:latin typeface="Cambria Math" panose="02040503050406030204" pitchFamily="18" charset="0"/>
                                  </a:rPr>
                                  <m:t>𝑖</m:t>
                                </m:r>
                              </m:sub>
                            </m:sSub>
                            <m:r>
                              <a:rPr lang="en-IN" sz="1600" b="0" i="0">
                                <a:solidFill>
                                  <a:schemeClr val="tx1"/>
                                </a:solidFill>
                                <a:latin typeface="Cambria Math" panose="02040503050406030204" pitchFamily="18" charset="0"/>
                              </a:rPr>
                              <m:t>=</m:t>
                            </m:r>
                            <m:f>
                              <m:fPr>
                                <m:ctrlPr>
                                  <a:rPr lang="en-IN" sz="1600" b="0" i="1">
                                    <a:solidFill>
                                      <a:schemeClr val="tx1"/>
                                    </a:solidFill>
                                    <a:latin typeface="Cambria Math" panose="02040503050406030204" pitchFamily="18" charset="0"/>
                                  </a:rPr>
                                </m:ctrlPr>
                              </m:fPr>
                              <m:num>
                                <m:r>
                                  <a:rPr lang="en-IN" sz="1600" b="0" i="0">
                                    <a:solidFill>
                                      <a:schemeClr val="tx1"/>
                                    </a:solidFill>
                                    <a:latin typeface="Cambria Math" panose="02040503050406030204" pitchFamily="18" charset="0"/>
                                  </a:rPr>
                                  <m:t>1</m:t>
                                </m:r>
                              </m:num>
                              <m:den>
                                <m:sSub>
                                  <m:sSubPr>
                                    <m:ctrlPr>
                                      <a:rPr lang="en-IN" sz="1600" b="0" i="1">
                                        <a:solidFill>
                                          <a:schemeClr val="tx1"/>
                                        </a:solidFill>
                                        <a:latin typeface="Cambria Math" panose="02040503050406030204" pitchFamily="18" charset="0"/>
                                      </a:rPr>
                                    </m:ctrlPr>
                                  </m:sSubPr>
                                  <m:e>
                                    <m:r>
                                      <a:rPr lang="en-IN" sz="1600" b="0" i="1">
                                        <a:solidFill>
                                          <a:schemeClr val="tx1"/>
                                        </a:solidFill>
                                        <a:latin typeface="Cambria Math" panose="02040503050406030204" pitchFamily="18" charset="0"/>
                                      </a:rPr>
                                      <m:t>𝑁</m:t>
                                    </m:r>
                                  </m:e>
                                  <m:sub>
                                    <m:r>
                                      <a:rPr lang="en-IN" sz="1600" b="0" i="1">
                                        <a:solidFill>
                                          <a:schemeClr val="tx1"/>
                                        </a:solidFill>
                                        <a:latin typeface="Cambria Math" panose="02040503050406030204" pitchFamily="18" charset="0"/>
                                      </a:rPr>
                                      <m:t>𝑖</m:t>
                                    </m:r>
                                  </m:sub>
                                </m:sSub>
                              </m:den>
                            </m:f>
                            <m:nary>
                              <m:naryPr>
                                <m:chr m:val="∑"/>
                                <m:limLoc m:val="undOvr"/>
                                <m:grow m:val="on"/>
                                <m:ctrlPr>
                                  <a:rPr lang="en-IN" sz="1600" b="0" i="1">
                                    <a:solidFill>
                                      <a:schemeClr val="tx1"/>
                                    </a:solidFill>
                                    <a:latin typeface="Cambria Math" panose="02040503050406030204" pitchFamily="18" charset="0"/>
                                  </a:rPr>
                                </m:ctrlPr>
                              </m:naryPr>
                              <m:sub>
                                <m:r>
                                  <a:rPr lang="en-IN" sz="1600" b="0" i="1">
                                    <a:solidFill>
                                      <a:schemeClr val="tx1"/>
                                    </a:solidFill>
                                    <a:latin typeface="Cambria Math" panose="02040503050406030204" pitchFamily="18" charset="0"/>
                                  </a:rPr>
                                  <m:t>𝑘</m:t>
                                </m:r>
                                <m:r>
                                  <a:rPr lang="en-IN" sz="1600" b="0" i="0">
                                    <a:solidFill>
                                      <a:schemeClr val="tx1"/>
                                    </a:solidFill>
                                    <a:latin typeface="Cambria Math" panose="02040503050406030204" pitchFamily="18" charset="0"/>
                                  </a:rPr>
                                  <m:t>=1</m:t>
                                </m:r>
                              </m:sub>
                              <m:sup>
                                <m:sSub>
                                  <m:sSubPr>
                                    <m:ctrlPr>
                                      <a:rPr lang="en-IN" sz="1600" b="0" i="1">
                                        <a:solidFill>
                                          <a:schemeClr val="tx1"/>
                                        </a:solidFill>
                                        <a:latin typeface="Cambria Math" panose="02040503050406030204" pitchFamily="18" charset="0"/>
                                      </a:rPr>
                                    </m:ctrlPr>
                                  </m:sSubPr>
                                  <m:e>
                                    <m:r>
                                      <a:rPr lang="en-IN" sz="1600" b="0" i="1">
                                        <a:solidFill>
                                          <a:schemeClr val="tx1"/>
                                        </a:solidFill>
                                        <a:latin typeface="Cambria Math" panose="02040503050406030204" pitchFamily="18" charset="0"/>
                                      </a:rPr>
                                      <m:t>𝑁</m:t>
                                    </m:r>
                                  </m:e>
                                  <m:sub>
                                    <m:r>
                                      <a:rPr lang="en-IN" sz="1600" b="0" i="1">
                                        <a:solidFill>
                                          <a:schemeClr val="tx1"/>
                                        </a:solidFill>
                                        <a:latin typeface="Cambria Math" panose="02040503050406030204" pitchFamily="18" charset="0"/>
                                      </a:rPr>
                                      <m:t>𝑖</m:t>
                                    </m:r>
                                  </m:sub>
                                </m:sSub>
                              </m:sup>
                              <m:e>
                                <m:r>
                                  <a:rPr lang="en-IN" sz="1600" b="0" i="0">
                                    <a:solidFill>
                                      <a:schemeClr val="tx1"/>
                                    </a:solidFill>
                                    <a:latin typeface="Cambria Math" panose="02040503050406030204" pitchFamily="18" charset="0"/>
                                  </a:rPr>
                                  <m:t> </m:t>
                                </m:r>
                              </m:e>
                            </m:nary>
                            <m:r>
                              <a:rPr lang="en-IN" sz="1600" b="0" i="0">
                                <a:solidFill>
                                  <a:schemeClr val="tx1"/>
                                </a:solidFill>
                                <a:latin typeface="Cambria Math" panose="02040503050406030204" pitchFamily="18" charset="0"/>
                              </a:rPr>
                              <m:t> </m:t>
                            </m:r>
                            <m:sSup>
                              <m:sSupPr>
                                <m:ctrlPr>
                                  <a:rPr lang="en-IN" sz="1600" b="0" i="1">
                                    <a:solidFill>
                                      <a:schemeClr val="tx1"/>
                                    </a:solidFill>
                                    <a:latin typeface="Cambria Math" panose="02040503050406030204" pitchFamily="18" charset="0"/>
                                  </a:rPr>
                                </m:ctrlPr>
                              </m:sSupPr>
                              <m:e>
                                <m:d>
                                  <m:dPr>
                                    <m:begChr m:val="|"/>
                                    <m:endChr m:val="|"/>
                                    <m:ctrlPr>
                                      <a:rPr lang="en-IN" sz="1600" b="0" i="1">
                                        <a:solidFill>
                                          <a:schemeClr val="tx1"/>
                                        </a:solidFill>
                                        <a:latin typeface="Cambria Math" panose="02040503050406030204" pitchFamily="18" charset="0"/>
                                      </a:rPr>
                                    </m:ctrlPr>
                                  </m:dPr>
                                  <m:e>
                                    <m:limUpp>
                                      <m:limUppPr>
                                        <m:ctrlPr>
                                          <a:rPr lang="en-IN" sz="1600" b="0" i="1">
                                            <a:solidFill>
                                              <a:schemeClr val="tx1"/>
                                            </a:solidFill>
                                            <a:latin typeface="Cambria Math" panose="02040503050406030204" pitchFamily="18" charset="0"/>
                                          </a:rPr>
                                        </m:ctrlPr>
                                      </m:limUppPr>
                                      <m:e>
                                        <m:r>
                                          <a:rPr lang="en-IN" sz="1600" b="0" i="1">
                                            <a:solidFill>
                                              <a:schemeClr val="tx1"/>
                                            </a:solidFill>
                                            <a:latin typeface="Cambria Math" panose="02040503050406030204" pitchFamily="18" charset="0"/>
                                          </a:rPr>
                                          <m:t>𝑇</m:t>
                                        </m:r>
                                      </m:e>
                                      <m:lim>
                                        <m:r>
                                          <a:rPr lang="en-IN" sz="1600" b="0" i="0">
                                            <a:solidFill>
                                              <a:schemeClr val="tx1"/>
                                            </a:solidFill>
                                            <a:latin typeface="Cambria Math" panose="02040503050406030204" pitchFamily="18" charset="0"/>
                                          </a:rPr>
                                          <m:t>ˆ</m:t>
                                        </m:r>
                                      </m:lim>
                                    </m:limUpp>
                                    <m:d>
                                      <m:dPr>
                                        <m:ctrlPr>
                                          <a:rPr lang="en-IN" sz="1600" b="0" i="1">
                                            <a:solidFill>
                                              <a:schemeClr val="tx1"/>
                                            </a:solidFill>
                                            <a:latin typeface="Cambria Math" panose="02040503050406030204" pitchFamily="18" charset="0"/>
                                          </a:rPr>
                                        </m:ctrlPr>
                                      </m:dPr>
                                      <m:e>
                                        <m:sSubSup>
                                          <m:sSubSupPr>
                                            <m:ctrlPr>
                                              <a:rPr lang="en-IN" sz="1600" b="0" i="1">
                                                <a:solidFill>
                                                  <a:schemeClr val="tx1"/>
                                                </a:solidFill>
                                                <a:latin typeface="Cambria Math" panose="02040503050406030204" pitchFamily="18" charset="0"/>
                                              </a:rPr>
                                            </m:ctrlPr>
                                          </m:sSubSupPr>
                                          <m:e>
                                            <m:r>
                                              <a:rPr lang="en-IN" sz="1600" b="1" i="1">
                                                <a:solidFill>
                                                  <a:schemeClr val="tx1"/>
                                                </a:solidFill>
                                                <a:latin typeface="Cambria Math" panose="02040503050406030204" pitchFamily="18" charset="0"/>
                                              </a:rPr>
                                              <m:t>𝒙</m:t>
                                            </m:r>
                                          </m:e>
                                          <m:sub>
                                            <m:r>
                                              <a:rPr lang="en-IN" sz="1600" b="0" i="1">
                                                <a:solidFill>
                                                  <a:schemeClr val="tx1"/>
                                                </a:solidFill>
                                                <a:latin typeface="Cambria Math" panose="02040503050406030204" pitchFamily="18" charset="0"/>
                                              </a:rPr>
                                              <m:t>𝑖</m:t>
                                            </m:r>
                                          </m:sub>
                                          <m:sup>
                                            <m:r>
                                              <a:rPr lang="en-IN" sz="1600" b="0" i="1">
                                                <a:solidFill>
                                                  <a:schemeClr val="tx1"/>
                                                </a:solidFill>
                                                <a:latin typeface="Cambria Math" panose="02040503050406030204" pitchFamily="18" charset="0"/>
                                              </a:rPr>
                                              <m:t>𝑘</m:t>
                                            </m:r>
                                          </m:sup>
                                        </m:sSubSup>
                                        <m:r>
                                          <a:rPr lang="en-IN" sz="1600" b="0" i="0">
                                            <a:solidFill>
                                              <a:schemeClr val="tx1"/>
                                            </a:solidFill>
                                            <a:latin typeface="Cambria Math" panose="02040503050406030204" pitchFamily="18" charset="0"/>
                                          </a:rPr>
                                          <m:t>,0</m:t>
                                        </m:r>
                                      </m:e>
                                    </m:d>
                                    <m:r>
                                      <a:rPr lang="en-IN" sz="1600" b="0" i="0">
                                        <a:solidFill>
                                          <a:schemeClr val="tx1"/>
                                        </a:solidFill>
                                        <a:latin typeface="Cambria Math" panose="02040503050406030204" pitchFamily="18" charset="0"/>
                                      </a:rPr>
                                      <m:t>−</m:t>
                                    </m:r>
                                    <m:r>
                                      <a:rPr lang="en-IN" sz="1600" b="0" i="1">
                                        <a:solidFill>
                                          <a:schemeClr val="tx1"/>
                                        </a:solidFill>
                                        <a:latin typeface="Cambria Math" panose="02040503050406030204" pitchFamily="18" charset="0"/>
                                      </a:rPr>
                                      <m:t>𝐼</m:t>
                                    </m:r>
                                    <m:d>
                                      <m:dPr>
                                        <m:ctrlPr>
                                          <a:rPr lang="en-IN" sz="1600" b="0" i="1">
                                            <a:solidFill>
                                              <a:schemeClr val="tx1"/>
                                            </a:solidFill>
                                            <a:latin typeface="Cambria Math" panose="02040503050406030204" pitchFamily="18" charset="0"/>
                                          </a:rPr>
                                        </m:ctrlPr>
                                      </m:dPr>
                                      <m:e>
                                        <m:sSubSup>
                                          <m:sSubSupPr>
                                            <m:ctrlPr>
                                              <a:rPr lang="en-IN" sz="1600" b="0" i="1">
                                                <a:solidFill>
                                                  <a:schemeClr val="tx1"/>
                                                </a:solidFill>
                                                <a:latin typeface="Cambria Math" panose="02040503050406030204" pitchFamily="18" charset="0"/>
                                              </a:rPr>
                                            </m:ctrlPr>
                                          </m:sSubSupPr>
                                          <m:e>
                                            <m:r>
                                              <a:rPr lang="en-IN" sz="1600" b="1" i="1">
                                                <a:solidFill>
                                                  <a:schemeClr val="tx1"/>
                                                </a:solidFill>
                                                <a:latin typeface="Cambria Math" panose="02040503050406030204" pitchFamily="18" charset="0"/>
                                              </a:rPr>
                                              <m:t>𝒙</m:t>
                                            </m:r>
                                          </m:e>
                                          <m:sub>
                                            <m:r>
                                              <a:rPr lang="en-IN" sz="1600" b="0" i="1">
                                                <a:solidFill>
                                                  <a:schemeClr val="tx1"/>
                                                </a:solidFill>
                                                <a:latin typeface="Cambria Math" panose="02040503050406030204" pitchFamily="18" charset="0"/>
                                              </a:rPr>
                                              <m:t>𝑖</m:t>
                                            </m:r>
                                          </m:sub>
                                          <m:sup>
                                            <m:r>
                                              <a:rPr lang="en-IN" sz="1600" b="0" i="1">
                                                <a:solidFill>
                                                  <a:schemeClr val="tx1"/>
                                                </a:solidFill>
                                                <a:latin typeface="Cambria Math" panose="02040503050406030204" pitchFamily="18" charset="0"/>
                                              </a:rPr>
                                              <m:t>𝑘</m:t>
                                            </m:r>
                                          </m:sup>
                                        </m:sSubSup>
                                      </m:e>
                                    </m:d>
                                  </m:e>
                                </m:d>
                              </m:e>
                              <m:sup>
                                <m:r>
                                  <a:rPr lang="en-IN" sz="1600" b="0" i="0">
                                    <a:solidFill>
                                      <a:schemeClr val="tx1"/>
                                    </a:solidFill>
                                    <a:latin typeface="Cambria Math" panose="02040503050406030204" pitchFamily="18" charset="0"/>
                                  </a:rPr>
                                  <m:t>2</m:t>
                                </m:r>
                              </m:sup>
                            </m:sSup>
                            <m:r>
                              <a:rPr lang="en-IN" sz="1600" b="0" i="0">
                                <a:solidFill>
                                  <a:schemeClr val="tx1"/>
                                </a:solidFill>
                                <a:latin typeface="Cambria Math" panose="02040503050406030204" pitchFamily="18" charset="0"/>
                              </a:rPr>
                              <m:t>,</m:t>
                            </m:r>
                          </m:e>
                        </m:mr>
                        <m:mr>
                          <m:e>
                            <m:r>
                              <a:rPr lang="en-IN" sz="1600" b="0" i="1">
                                <a:solidFill>
                                  <a:schemeClr val="tx1"/>
                                </a:solidFill>
                                <a:latin typeface="Cambria Math" panose="02040503050406030204" pitchFamily="18" charset="0"/>
                              </a:rPr>
                              <m:t>𝑃𝐷𝐸</m:t>
                            </m:r>
                            <m:r>
                              <a:rPr lang="en-IN" sz="1600" b="0" i="0">
                                <a:solidFill>
                                  <a:schemeClr val="tx1"/>
                                </a:solidFill>
                                <a:latin typeface="Cambria Math" panose="02040503050406030204" pitchFamily="18" charset="0"/>
                              </a:rPr>
                              <m:t> </m:t>
                            </m:r>
                            <m:r>
                              <a:rPr lang="en-IN" sz="1600" b="0" i="1">
                                <a:solidFill>
                                  <a:schemeClr val="tx1"/>
                                </a:solidFill>
                                <a:latin typeface="Cambria Math" panose="02040503050406030204" pitchFamily="18" charset="0"/>
                              </a:rPr>
                              <m:t>𝐿𝑜𝑠𝑠</m:t>
                            </m:r>
                            <m:r>
                              <a:rPr lang="en-IN" sz="1600" b="0" i="0">
                                <a:solidFill>
                                  <a:schemeClr val="tx1"/>
                                </a:solidFill>
                                <a:latin typeface="Cambria Math" panose="02040503050406030204" pitchFamily="18" charset="0"/>
                              </a:rPr>
                              <m:t> :                 </m:t>
                            </m:r>
                          </m:e>
                          <m:e>
                            <m:sSub>
                              <m:sSubPr>
                                <m:ctrlPr>
                                  <a:rPr lang="en-IN" sz="1600" b="0" i="1">
                                    <a:solidFill>
                                      <a:schemeClr val="tx1"/>
                                    </a:solidFill>
                                    <a:latin typeface="Cambria Math" panose="02040503050406030204" pitchFamily="18" charset="0"/>
                                  </a:rPr>
                                </m:ctrlPr>
                              </m:sSubPr>
                              <m:e>
                                <m:r>
                                  <a:rPr lang="en-IN" sz="1600" b="0" i="0">
                                    <a:solidFill>
                                      <a:schemeClr val="tx1"/>
                                    </a:solidFill>
                                    <a:latin typeface="Cambria Math" panose="02040503050406030204" pitchFamily="18" charset="0"/>
                                  </a:rPr>
                                  <m:t>ℒ</m:t>
                                </m:r>
                              </m:e>
                              <m:sub>
                                <m:r>
                                  <a:rPr lang="en-IN" sz="1600" b="0" i="1">
                                    <a:solidFill>
                                      <a:schemeClr val="tx1"/>
                                    </a:solidFill>
                                    <a:latin typeface="Cambria Math" panose="02040503050406030204" pitchFamily="18" charset="0"/>
                                  </a:rPr>
                                  <m:t>𝑟</m:t>
                                </m:r>
                              </m:sub>
                            </m:sSub>
                            <m:r>
                              <a:rPr lang="en-IN" sz="1600" b="0" i="0">
                                <a:solidFill>
                                  <a:schemeClr val="tx1"/>
                                </a:solidFill>
                                <a:latin typeface="Cambria Math" panose="02040503050406030204" pitchFamily="18" charset="0"/>
                              </a:rPr>
                              <m:t>=</m:t>
                            </m:r>
                            <m:f>
                              <m:fPr>
                                <m:ctrlPr>
                                  <a:rPr lang="en-IN" sz="1600" b="0" i="1">
                                    <a:solidFill>
                                      <a:schemeClr val="tx1"/>
                                    </a:solidFill>
                                    <a:latin typeface="Cambria Math" panose="02040503050406030204" pitchFamily="18" charset="0"/>
                                  </a:rPr>
                                </m:ctrlPr>
                              </m:fPr>
                              <m:num>
                                <m:r>
                                  <a:rPr lang="en-IN" sz="1600" b="0" i="0">
                                    <a:solidFill>
                                      <a:schemeClr val="tx1"/>
                                    </a:solidFill>
                                    <a:latin typeface="Cambria Math" panose="02040503050406030204" pitchFamily="18" charset="0"/>
                                  </a:rPr>
                                  <m:t>1</m:t>
                                </m:r>
                              </m:num>
                              <m:den>
                                <m:sSub>
                                  <m:sSubPr>
                                    <m:ctrlPr>
                                      <a:rPr lang="en-IN" sz="1600" b="0" i="1">
                                        <a:solidFill>
                                          <a:schemeClr val="tx1"/>
                                        </a:solidFill>
                                        <a:latin typeface="Cambria Math" panose="02040503050406030204" pitchFamily="18" charset="0"/>
                                      </a:rPr>
                                    </m:ctrlPr>
                                  </m:sSubPr>
                                  <m:e>
                                    <m:r>
                                      <a:rPr lang="en-IN" sz="1600" b="0" i="1">
                                        <a:solidFill>
                                          <a:schemeClr val="tx1"/>
                                        </a:solidFill>
                                        <a:latin typeface="Cambria Math" panose="02040503050406030204" pitchFamily="18" charset="0"/>
                                      </a:rPr>
                                      <m:t>𝑁</m:t>
                                    </m:r>
                                  </m:e>
                                  <m:sub>
                                    <m:r>
                                      <a:rPr lang="en-IN" sz="1600" b="0" i="1">
                                        <a:solidFill>
                                          <a:schemeClr val="tx1"/>
                                        </a:solidFill>
                                        <a:latin typeface="Cambria Math" panose="02040503050406030204" pitchFamily="18" charset="0"/>
                                      </a:rPr>
                                      <m:t>𝑟</m:t>
                                    </m:r>
                                  </m:sub>
                                </m:sSub>
                              </m:den>
                            </m:f>
                            <m:nary>
                              <m:naryPr>
                                <m:chr m:val="∑"/>
                                <m:limLoc m:val="undOvr"/>
                                <m:grow m:val="on"/>
                                <m:ctrlPr>
                                  <a:rPr lang="en-IN" sz="1600" b="0" i="1">
                                    <a:solidFill>
                                      <a:schemeClr val="tx1"/>
                                    </a:solidFill>
                                    <a:latin typeface="Cambria Math" panose="02040503050406030204" pitchFamily="18" charset="0"/>
                                  </a:rPr>
                                </m:ctrlPr>
                              </m:naryPr>
                              <m:sub>
                                <m:r>
                                  <a:rPr lang="en-IN" sz="1600" b="0" i="1">
                                    <a:solidFill>
                                      <a:schemeClr val="tx1"/>
                                    </a:solidFill>
                                    <a:latin typeface="Cambria Math" panose="02040503050406030204" pitchFamily="18" charset="0"/>
                                  </a:rPr>
                                  <m:t>𝑘</m:t>
                                </m:r>
                                <m:r>
                                  <a:rPr lang="en-IN" sz="1600" b="0" i="0">
                                    <a:solidFill>
                                      <a:schemeClr val="tx1"/>
                                    </a:solidFill>
                                    <a:latin typeface="Cambria Math" panose="02040503050406030204" pitchFamily="18" charset="0"/>
                                  </a:rPr>
                                  <m:t>=1</m:t>
                                </m:r>
                              </m:sub>
                              <m:sup>
                                <m:sSub>
                                  <m:sSubPr>
                                    <m:ctrlPr>
                                      <a:rPr lang="en-IN" sz="1600" b="0" i="1">
                                        <a:solidFill>
                                          <a:schemeClr val="tx1"/>
                                        </a:solidFill>
                                        <a:latin typeface="Cambria Math" panose="02040503050406030204" pitchFamily="18" charset="0"/>
                                      </a:rPr>
                                    </m:ctrlPr>
                                  </m:sSubPr>
                                  <m:e>
                                    <m:r>
                                      <a:rPr lang="en-IN" sz="1600" b="0" i="1">
                                        <a:solidFill>
                                          <a:schemeClr val="tx1"/>
                                        </a:solidFill>
                                        <a:latin typeface="Cambria Math" panose="02040503050406030204" pitchFamily="18" charset="0"/>
                                      </a:rPr>
                                      <m:t>𝑁</m:t>
                                    </m:r>
                                  </m:e>
                                  <m:sub>
                                    <m:r>
                                      <a:rPr lang="en-IN" sz="1600" b="0" i="1">
                                        <a:solidFill>
                                          <a:schemeClr val="tx1"/>
                                        </a:solidFill>
                                        <a:latin typeface="Cambria Math" panose="02040503050406030204" pitchFamily="18" charset="0"/>
                                      </a:rPr>
                                      <m:t>𝑟</m:t>
                                    </m:r>
                                  </m:sub>
                                </m:sSub>
                              </m:sup>
                              <m:e>
                                <m:r>
                                  <a:rPr lang="en-IN" sz="1600" b="0" i="0">
                                    <a:solidFill>
                                      <a:schemeClr val="tx1"/>
                                    </a:solidFill>
                                    <a:latin typeface="Cambria Math" panose="02040503050406030204" pitchFamily="18" charset="0"/>
                                  </a:rPr>
                                  <m:t> </m:t>
                                </m:r>
                              </m:e>
                            </m:nary>
                            <m:r>
                              <a:rPr lang="en-IN" sz="1600" b="0" i="0">
                                <a:solidFill>
                                  <a:schemeClr val="tx1"/>
                                </a:solidFill>
                                <a:latin typeface="Cambria Math" panose="02040503050406030204" pitchFamily="18" charset="0"/>
                              </a:rPr>
                              <m:t> </m:t>
                            </m:r>
                            <m:sSup>
                              <m:sSupPr>
                                <m:ctrlPr>
                                  <a:rPr lang="en-IN" sz="1600" b="0" i="1">
                                    <a:solidFill>
                                      <a:schemeClr val="tx1"/>
                                    </a:solidFill>
                                    <a:latin typeface="Cambria Math" panose="02040503050406030204" pitchFamily="18" charset="0"/>
                                  </a:rPr>
                                </m:ctrlPr>
                              </m:sSupPr>
                              <m:e>
                                <m:d>
                                  <m:dPr>
                                    <m:begChr m:val="|"/>
                                    <m:endChr m:val="|"/>
                                    <m:ctrlPr>
                                      <a:rPr lang="en-IN" sz="1600" b="0" i="1">
                                        <a:solidFill>
                                          <a:schemeClr val="tx1"/>
                                        </a:solidFill>
                                        <a:latin typeface="Cambria Math" panose="02040503050406030204" pitchFamily="18" charset="0"/>
                                      </a:rPr>
                                    </m:ctrlPr>
                                  </m:dPr>
                                  <m:e>
                                    <m:limUpp>
                                      <m:limUppPr>
                                        <m:ctrlPr>
                                          <a:rPr lang="en-IN" sz="1600" b="0" i="1">
                                            <a:solidFill>
                                              <a:schemeClr val="tx1"/>
                                            </a:solidFill>
                                            <a:latin typeface="Cambria Math" panose="02040503050406030204" pitchFamily="18" charset="0"/>
                                          </a:rPr>
                                        </m:ctrlPr>
                                      </m:limUppPr>
                                      <m:e>
                                        <m:r>
                                          <a:rPr lang="en-IN" sz="1600" b="0" i="1">
                                            <a:solidFill>
                                              <a:schemeClr val="tx1"/>
                                            </a:solidFill>
                                            <a:latin typeface="Cambria Math" panose="02040503050406030204" pitchFamily="18" charset="0"/>
                                          </a:rPr>
                                          <m:t>𝑇</m:t>
                                        </m:r>
                                      </m:e>
                                      <m:lim>
                                        <m:r>
                                          <a:rPr lang="en-IN" sz="1600" b="0" i="0">
                                            <a:solidFill>
                                              <a:schemeClr val="tx1"/>
                                            </a:solidFill>
                                            <a:latin typeface="Cambria Math" panose="02040503050406030204" pitchFamily="18" charset="0"/>
                                          </a:rPr>
                                          <m:t>ˆ</m:t>
                                        </m:r>
                                      </m:lim>
                                    </m:limUpp>
                                    <m:d>
                                      <m:dPr>
                                        <m:ctrlPr>
                                          <a:rPr lang="en-IN" sz="1600" b="0" i="1">
                                            <a:solidFill>
                                              <a:schemeClr val="tx1"/>
                                            </a:solidFill>
                                            <a:latin typeface="Cambria Math" panose="02040503050406030204" pitchFamily="18" charset="0"/>
                                          </a:rPr>
                                        </m:ctrlPr>
                                      </m:dPr>
                                      <m:e>
                                        <m:sSubSup>
                                          <m:sSubSupPr>
                                            <m:ctrlPr>
                                              <a:rPr lang="en-IN" sz="1600" b="0" i="1">
                                                <a:solidFill>
                                                  <a:schemeClr val="tx1"/>
                                                </a:solidFill>
                                                <a:latin typeface="Cambria Math" panose="02040503050406030204" pitchFamily="18" charset="0"/>
                                              </a:rPr>
                                            </m:ctrlPr>
                                          </m:sSubSupPr>
                                          <m:e>
                                            <m:r>
                                              <a:rPr lang="en-IN" sz="1600" b="0" i="1">
                                                <a:solidFill>
                                                  <a:schemeClr val="tx1"/>
                                                </a:solidFill>
                                                <a:latin typeface="Cambria Math" panose="02040503050406030204" pitchFamily="18" charset="0"/>
                                              </a:rPr>
                                              <m:t>𝑥</m:t>
                                            </m:r>
                                          </m:e>
                                          <m:sub>
                                            <m:r>
                                              <a:rPr lang="en-IN" sz="1600" b="0" i="1">
                                                <a:solidFill>
                                                  <a:schemeClr val="tx1"/>
                                                </a:solidFill>
                                                <a:latin typeface="Cambria Math" panose="02040503050406030204" pitchFamily="18" charset="0"/>
                                              </a:rPr>
                                              <m:t>𝑟</m:t>
                                            </m:r>
                                          </m:sub>
                                          <m:sup>
                                            <m:r>
                                              <a:rPr lang="en-IN" sz="1600" b="0" i="1">
                                                <a:solidFill>
                                                  <a:schemeClr val="tx1"/>
                                                </a:solidFill>
                                                <a:latin typeface="Cambria Math" panose="02040503050406030204" pitchFamily="18" charset="0"/>
                                              </a:rPr>
                                              <m:t>𝑘</m:t>
                                            </m:r>
                                          </m:sup>
                                        </m:sSubSup>
                                        <m:r>
                                          <a:rPr lang="en-IN" sz="1600" b="0" i="0">
                                            <a:solidFill>
                                              <a:schemeClr val="tx1"/>
                                            </a:solidFill>
                                            <a:latin typeface="Cambria Math" panose="02040503050406030204" pitchFamily="18" charset="0"/>
                                          </a:rPr>
                                          <m:t>,</m:t>
                                        </m:r>
                                        <m:sSubSup>
                                          <m:sSubSupPr>
                                            <m:ctrlPr>
                                              <a:rPr lang="en-IN" sz="1600" b="0" i="1">
                                                <a:solidFill>
                                                  <a:schemeClr val="tx1"/>
                                                </a:solidFill>
                                                <a:latin typeface="Cambria Math" panose="02040503050406030204" pitchFamily="18" charset="0"/>
                                              </a:rPr>
                                            </m:ctrlPr>
                                          </m:sSubSupPr>
                                          <m:e>
                                            <m:r>
                                              <a:rPr lang="en-IN" sz="1600" b="0" i="1">
                                                <a:solidFill>
                                                  <a:schemeClr val="tx1"/>
                                                </a:solidFill>
                                                <a:latin typeface="Cambria Math" panose="02040503050406030204" pitchFamily="18" charset="0"/>
                                              </a:rPr>
                                              <m:t>𝑡</m:t>
                                            </m:r>
                                          </m:e>
                                          <m:sub>
                                            <m:r>
                                              <a:rPr lang="en-IN" sz="1600" b="0" i="1">
                                                <a:solidFill>
                                                  <a:schemeClr val="tx1"/>
                                                </a:solidFill>
                                                <a:latin typeface="Cambria Math" panose="02040503050406030204" pitchFamily="18" charset="0"/>
                                              </a:rPr>
                                              <m:t>𝑟</m:t>
                                            </m:r>
                                          </m:sub>
                                          <m:sup>
                                            <m:r>
                                              <a:rPr lang="en-IN" sz="1600" b="0" i="1">
                                                <a:solidFill>
                                                  <a:schemeClr val="tx1"/>
                                                </a:solidFill>
                                                <a:latin typeface="Cambria Math" panose="02040503050406030204" pitchFamily="18" charset="0"/>
                                              </a:rPr>
                                              <m:t>𝑘</m:t>
                                            </m:r>
                                          </m:sup>
                                        </m:sSubSup>
                                      </m:e>
                                    </m:d>
                                    <m:r>
                                      <a:rPr lang="en-IN" sz="1600" b="0" i="0">
                                        <a:solidFill>
                                          <a:schemeClr val="tx1"/>
                                        </a:solidFill>
                                        <a:latin typeface="Cambria Math" panose="02040503050406030204" pitchFamily="18" charset="0"/>
                                      </a:rPr>
                                      <m:t>−</m:t>
                                    </m:r>
                                    <m:r>
                                      <a:rPr lang="en-IN" sz="1600" b="0" i="0">
                                        <a:solidFill>
                                          <a:schemeClr val="tx1"/>
                                        </a:solidFill>
                                        <a:latin typeface="Cambria Math" panose="02040503050406030204" pitchFamily="18" charset="0"/>
                                      </a:rPr>
                                      <m:t>𝒩</m:t>
                                    </m:r>
                                    <m:d>
                                      <m:dPr>
                                        <m:begChr m:val="["/>
                                        <m:endChr m:val="]"/>
                                        <m:ctrlPr>
                                          <a:rPr lang="en-IN" sz="1600" b="0" i="1">
                                            <a:solidFill>
                                              <a:schemeClr val="tx1"/>
                                            </a:solidFill>
                                            <a:latin typeface="Cambria Math" panose="02040503050406030204" pitchFamily="18" charset="0"/>
                                          </a:rPr>
                                        </m:ctrlPr>
                                      </m:dPr>
                                      <m:e>
                                        <m:limUpp>
                                          <m:limUppPr>
                                            <m:ctrlPr>
                                              <a:rPr lang="en-IN" sz="1600" b="0" i="1">
                                                <a:solidFill>
                                                  <a:schemeClr val="tx1"/>
                                                </a:solidFill>
                                                <a:latin typeface="Cambria Math" panose="02040503050406030204" pitchFamily="18" charset="0"/>
                                              </a:rPr>
                                            </m:ctrlPr>
                                          </m:limUppPr>
                                          <m:e>
                                            <m:r>
                                              <a:rPr lang="en-IN" sz="1600" b="0" i="1">
                                                <a:solidFill>
                                                  <a:schemeClr val="tx1"/>
                                                </a:solidFill>
                                                <a:latin typeface="Cambria Math" panose="02040503050406030204" pitchFamily="18" charset="0"/>
                                              </a:rPr>
                                              <m:t>𝑇</m:t>
                                            </m:r>
                                          </m:e>
                                          <m:lim>
                                            <m:r>
                                              <a:rPr lang="en-IN" sz="1600" b="0" i="0">
                                                <a:solidFill>
                                                  <a:schemeClr val="tx1"/>
                                                </a:solidFill>
                                                <a:latin typeface="Cambria Math" panose="02040503050406030204" pitchFamily="18" charset="0"/>
                                              </a:rPr>
                                              <m:t>ˆ</m:t>
                                            </m:r>
                                          </m:lim>
                                        </m:limUpp>
                                      </m:e>
                                    </m:d>
                                  </m:e>
                                </m:d>
                              </m:e>
                              <m:sup>
                                <m:r>
                                  <a:rPr lang="en-IN" sz="1600" b="0" i="0">
                                    <a:solidFill>
                                      <a:schemeClr val="tx1"/>
                                    </a:solidFill>
                                    <a:latin typeface="Cambria Math" panose="02040503050406030204" pitchFamily="18" charset="0"/>
                                  </a:rPr>
                                  <m:t>2</m:t>
                                </m:r>
                              </m:sup>
                            </m:sSup>
                            <m:r>
                              <a:rPr lang="en-IN" sz="1600" b="0" i="0">
                                <a:solidFill>
                                  <a:schemeClr val="tx1"/>
                                </a:solidFill>
                                <a:latin typeface="Cambria Math" panose="02040503050406030204" pitchFamily="18" charset="0"/>
                              </a:rPr>
                              <m:t>,</m:t>
                            </m:r>
                          </m:e>
                        </m:mr>
                      </m:m>
                    </m:oMath>
                  </m:oMathPara>
                </a14:m>
                <a:endParaRPr lang="en-IN" sz="1600" dirty="0">
                  <a:latin typeface="Times New Roman" panose="02020603050405020304" pitchFamily="18" charset="0"/>
                  <a:cs typeface="Times New Roman" panose="02020603050405020304" pitchFamily="18" charset="0"/>
                </a:endParaRPr>
              </a:p>
            </p:txBody>
          </p:sp>
        </mc:Choice>
        <mc:Fallback xmlns="">
          <p:sp>
            <p:nvSpPr>
              <p:cNvPr id="9" name="TextBox 8">
                <a:extLst>
                  <a:ext uri="{FF2B5EF4-FFF2-40B4-BE49-F238E27FC236}">
                    <a16:creationId xmlns:a16="http://schemas.microsoft.com/office/drawing/2014/main" id="{DD3A5993-50BA-5340-FF22-326EC89FE722}"/>
                  </a:ext>
                </a:extLst>
              </p:cNvPr>
              <p:cNvSpPr txBox="1">
                <a:spLocks noRot="1" noChangeAspect="1" noMove="1" noResize="1" noEditPoints="1" noAdjustHandles="1" noChangeArrowheads="1" noChangeShapeType="1" noTextEdit="1"/>
              </p:cNvSpPr>
              <p:nvPr/>
            </p:nvSpPr>
            <p:spPr>
              <a:xfrm>
                <a:off x="-282603" y="4272259"/>
                <a:ext cx="6511070" cy="2378921"/>
              </a:xfrm>
              <a:prstGeom prst="rect">
                <a:avLst/>
              </a:prstGeom>
              <a:blipFill>
                <a:blip r:embed="rId7"/>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C0066F12-3F94-D9EA-3983-20A9F66892B5}"/>
                  </a:ext>
                </a:extLst>
              </p:cNvPr>
              <p:cNvSpPr txBox="1"/>
              <p:nvPr/>
            </p:nvSpPr>
            <p:spPr>
              <a:xfrm>
                <a:off x="5938462" y="4122292"/>
                <a:ext cx="6098681" cy="2535566"/>
              </a:xfrm>
              <a:prstGeom prst="rect">
                <a:avLst/>
              </a:prstGeom>
              <a:noFill/>
            </p:spPr>
            <p:txBody>
              <a:bodyPr wrap="square">
                <a:spAutoFit/>
              </a:bodyPr>
              <a:lstStyle/>
              <a:p>
                <a:pPr marL="228600" indent="-228600" algn="just">
                  <a:lnSpc>
                    <a:spcPct val="150000"/>
                  </a:lnSpc>
                </a:pPr>
                <a:r>
                  <a:rPr lang="en-US" sz="1800" dirty="0">
                    <a:effectLst/>
                    <a:latin typeface="Times New Roman" panose="02020603050405020304" pitchFamily="18" charset="0"/>
                    <a:ea typeface="Cambria" panose="02040503050406030204" pitchFamily="18" charset="0"/>
                    <a:cs typeface="Times New Roman" panose="02020603050405020304" pitchFamily="18" charset="0"/>
                  </a:rPr>
                  <a:t>where </a:t>
                </a:r>
                <a14:m>
                  <m:oMath xmlns:m="http://schemas.openxmlformats.org/officeDocument/2006/math">
                    <m:sSub>
                      <m:sSubPr>
                        <m:ctrlPr>
                          <a:rPr lang="en-IN" sz="1800" i="1">
                            <a:effectLst/>
                            <a:latin typeface="Cambria Math" panose="02040503050406030204" pitchFamily="18" charset="0"/>
                            <a:ea typeface="Cambria" panose="02040503050406030204" pitchFamily="18" charset="0"/>
                          </a:rPr>
                        </m:ctrlPr>
                      </m:sSubPr>
                      <m:e>
                        <m:r>
                          <a:rPr lang="en-US" sz="1800" i="1">
                            <a:effectLst/>
                            <a:latin typeface="Cambria Math" panose="02040503050406030204" pitchFamily="18" charset="0"/>
                            <a:ea typeface="Cambria" panose="02040503050406030204" pitchFamily="18" charset="0"/>
                          </a:rPr>
                          <m:t>𝑁</m:t>
                        </m:r>
                      </m:e>
                      <m:sub>
                        <m:r>
                          <a:rPr lang="en-US" sz="1800" i="1">
                            <a:effectLst/>
                            <a:latin typeface="Cambria Math" panose="02040503050406030204" pitchFamily="18" charset="0"/>
                            <a:ea typeface="Cambria" panose="02040503050406030204" pitchFamily="18" charset="0"/>
                          </a:rPr>
                          <m:t>𝑏</m:t>
                        </m:r>
                      </m:sub>
                    </m:sSub>
                    <m:r>
                      <a:rPr lang="en-US" sz="1800">
                        <a:effectLst/>
                        <a:latin typeface="Cambria Math" panose="02040503050406030204" pitchFamily="18" charset="0"/>
                        <a:ea typeface="Cambria" panose="02040503050406030204" pitchFamily="18" charset="0"/>
                      </a:rPr>
                      <m:t>,</m:t>
                    </m:r>
                    <m:sSub>
                      <m:sSubPr>
                        <m:ctrlPr>
                          <a:rPr lang="en-IN" sz="1800" i="1">
                            <a:effectLst/>
                            <a:latin typeface="Cambria Math" panose="02040503050406030204" pitchFamily="18" charset="0"/>
                            <a:ea typeface="Cambria" panose="02040503050406030204" pitchFamily="18" charset="0"/>
                          </a:rPr>
                        </m:ctrlPr>
                      </m:sSubPr>
                      <m:e>
                        <m:r>
                          <a:rPr lang="en-US" sz="1800" i="1">
                            <a:effectLst/>
                            <a:latin typeface="Cambria Math" panose="02040503050406030204" pitchFamily="18" charset="0"/>
                            <a:ea typeface="Cambria" panose="02040503050406030204" pitchFamily="18" charset="0"/>
                          </a:rPr>
                          <m:t>𝑁</m:t>
                        </m:r>
                      </m:e>
                      <m:sub>
                        <m:r>
                          <a:rPr lang="en-US" sz="1800" i="1">
                            <a:effectLst/>
                            <a:latin typeface="Cambria Math" panose="02040503050406030204" pitchFamily="18" charset="0"/>
                            <a:ea typeface="Cambria" panose="02040503050406030204" pitchFamily="18" charset="0"/>
                          </a:rPr>
                          <m:t>𝑖</m:t>
                        </m:r>
                      </m:sub>
                    </m:sSub>
                  </m:oMath>
                </a14:m>
                <a:r>
                  <a:rPr lang="en-US" sz="1800" dirty="0">
                    <a:effectLst/>
                    <a:latin typeface="Times New Roman" panose="02020603050405020304" pitchFamily="18" charset="0"/>
                    <a:ea typeface="Cambria" panose="02040503050406030204" pitchFamily="18" charset="0"/>
                    <a:cs typeface="Times New Roman" panose="02020603050405020304" pitchFamily="18" charset="0"/>
                  </a:rPr>
                  <a:t>, and </a:t>
                </a:r>
                <a14:m>
                  <m:oMath xmlns:m="http://schemas.openxmlformats.org/officeDocument/2006/math">
                    <m:sSub>
                      <m:sSubPr>
                        <m:ctrlPr>
                          <a:rPr lang="en-IN" sz="1800" i="1">
                            <a:effectLst/>
                            <a:latin typeface="Cambria Math" panose="02040503050406030204" pitchFamily="18" charset="0"/>
                            <a:ea typeface="Cambria" panose="02040503050406030204" pitchFamily="18" charset="0"/>
                          </a:rPr>
                        </m:ctrlPr>
                      </m:sSubPr>
                      <m:e>
                        <m:r>
                          <a:rPr lang="en-US" sz="1800" i="1">
                            <a:effectLst/>
                            <a:latin typeface="Cambria Math" panose="02040503050406030204" pitchFamily="18" charset="0"/>
                            <a:ea typeface="Cambria" panose="02040503050406030204" pitchFamily="18" charset="0"/>
                          </a:rPr>
                          <m:t>𝑁</m:t>
                        </m:r>
                      </m:e>
                      <m:sub>
                        <m:r>
                          <a:rPr lang="en-US" sz="1800" i="1">
                            <a:effectLst/>
                            <a:latin typeface="Cambria Math" panose="02040503050406030204" pitchFamily="18" charset="0"/>
                            <a:ea typeface="Cambria" panose="02040503050406030204" pitchFamily="18" charset="0"/>
                          </a:rPr>
                          <m:t>𝑟</m:t>
                        </m:r>
                      </m:sub>
                    </m:sSub>
                  </m:oMath>
                </a14:m>
                <a:r>
                  <a:rPr lang="en-US" sz="1800" dirty="0">
                    <a:effectLst/>
                    <a:latin typeface="Times New Roman" panose="02020603050405020304" pitchFamily="18" charset="0"/>
                    <a:ea typeface="Cambria" panose="02040503050406030204" pitchFamily="18" charset="0"/>
                    <a:cs typeface="Times New Roman" panose="02020603050405020304" pitchFamily="18" charset="0"/>
                  </a:rPr>
                  <a:t> are the number of the sampling points for each loss term</a:t>
                </a:r>
                <a:endParaRPr lang="en-IN" sz="1800" dirty="0">
                  <a:effectLst/>
                  <a:latin typeface="Times New Roman" panose="02020603050405020304" pitchFamily="18" charset="0"/>
                  <a:ea typeface="Cambria" panose="02040503050406030204" pitchFamily="18" charset="0"/>
                  <a:cs typeface="Times New Roman" panose="02020603050405020304" pitchFamily="18" charset="0"/>
                </a:endParaRPr>
              </a:p>
              <a:p>
                <a:pPr marL="228600" indent="-228600" algn="just">
                  <a:lnSpc>
                    <a:spcPct val="150000"/>
                  </a:lnSpc>
                </a:pPr>
                <a:r>
                  <a:rPr lang="en-US" sz="1800" b="1" dirty="0">
                    <a:effectLst/>
                    <a:latin typeface="Times New Roman" panose="02020603050405020304" pitchFamily="18" charset="0"/>
                    <a:ea typeface="Cambria" panose="02040503050406030204" pitchFamily="18" charset="0"/>
                    <a:cs typeface="Times New Roman" panose="02020603050405020304" pitchFamily="18" charset="0"/>
                  </a:rPr>
                  <a:t>     Combined Loss:    </a:t>
                </a:r>
                <a:r>
                  <a:rPr lang="en-US" sz="1800" dirty="0">
                    <a:effectLst/>
                    <a:latin typeface="Times New Roman" panose="02020603050405020304" pitchFamily="18" charset="0"/>
                    <a:ea typeface="Cambria" panose="02040503050406030204" pitchFamily="18" charset="0"/>
                    <a:cs typeface="Times New Roman" panose="02020603050405020304" pitchFamily="18" charset="0"/>
                  </a:rPr>
                  <a:t>   </a:t>
                </a:r>
                <a14:m>
                  <m:oMath xmlns:m="http://schemas.openxmlformats.org/officeDocument/2006/math">
                    <m:r>
                      <a:rPr lang="en-US" sz="1800" i="1">
                        <a:effectLst/>
                        <a:latin typeface="Cambria Math" panose="02040503050406030204" pitchFamily="18" charset="0"/>
                        <a:ea typeface="Cambria" panose="02040503050406030204" pitchFamily="18" charset="0"/>
                      </a:rPr>
                      <m:t> </m:t>
                    </m:r>
                    <m:r>
                      <a:rPr lang="en-US" sz="1800" i="1">
                        <a:effectLst/>
                        <a:latin typeface="Cambria Math" panose="02040503050406030204" pitchFamily="18" charset="0"/>
                        <a:ea typeface="Cambria" panose="02040503050406030204" pitchFamily="18" charset="0"/>
                      </a:rPr>
                      <m:t>𝐿</m:t>
                    </m:r>
                    <m:r>
                      <a:rPr lang="en-US" sz="1800">
                        <a:effectLst/>
                        <a:latin typeface="Cambria Math" panose="02040503050406030204" pitchFamily="18" charset="0"/>
                        <a:ea typeface="Cambria" panose="02040503050406030204" pitchFamily="18" charset="0"/>
                      </a:rPr>
                      <m:t>=</m:t>
                    </m:r>
                    <m:sSub>
                      <m:sSubPr>
                        <m:ctrlPr>
                          <a:rPr lang="en-IN" sz="1800" i="1">
                            <a:effectLst/>
                            <a:latin typeface="Cambria Math" panose="02040503050406030204" pitchFamily="18" charset="0"/>
                            <a:ea typeface="Cambria" panose="02040503050406030204" pitchFamily="18" charset="0"/>
                          </a:rPr>
                        </m:ctrlPr>
                      </m:sSubPr>
                      <m:e>
                        <m:r>
                          <a:rPr lang="en-US" sz="1800" i="1">
                            <a:effectLst/>
                            <a:latin typeface="Cambria Math" panose="02040503050406030204" pitchFamily="18" charset="0"/>
                            <a:ea typeface="Cambria" panose="02040503050406030204" pitchFamily="18" charset="0"/>
                          </a:rPr>
                          <m:t>𝑤</m:t>
                        </m:r>
                      </m:e>
                      <m:sub>
                        <m:r>
                          <a:rPr lang="en-US" sz="1800" i="1">
                            <a:effectLst/>
                            <a:latin typeface="Cambria Math" panose="02040503050406030204" pitchFamily="18" charset="0"/>
                            <a:ea typeface="Cambria" panose="02040503050406030204" pitchFamily="18" charset="0"/>
                          </a:rPr>
                          <m:t>𝑏</m:t>
                        </m:r>
                      </m:sub>
                    </m:sSub>
                    <m:sSub>
                      <m:sSubPr>
                        <m:ctrlPr>
                          <a:rPr lang="en-IN" sz="1800" i="1">
                            <a:effectLst/>
                            <a:latin typeface="Cambria Math" panose="02040503050406030204" pitchFamily="18" charset="0"/>
                            <a:ea typeface="Cambria" panose="02040503050406030204" pitchFamily="18" charset="0"/>
                          </a:rPr>
                        </m:ctrlPr>
                      </m:sSubPr>
                      <m:e>
                        <m:r>
                          <a:rPr lang="en-US" sz="1800" i="1">
                            <a:effectLst/>
                            <a:latin typeface="Cambria Math" panose="02040503050406030204" pitchFamily="18" charset="0"/>
                            <a:ea typeface="Cambria" panose="02040503050406030204" pitchFamily="18" charset="0"/>
                          </a:rPr>
                          <m:t>𝐿</m:t>
                        </m:r>
                      </m:e>
                      <m:sub>
                        <m:r>
                          <a:rPr lang="en-US" sz="1800" i="1">
                            <a:effectLst/>
                            <a:latin typeface="Cambria Math" panose="02040503050406030204" pitchFamily="18" charset="0"/>
                            <a:ea typeface="Cambria" panose="02040503050406030204" pitchFamily="18" charset="0"/>
                          </a:rPr>
                          <m:t>𝑏</m:t>
                        </m:r>
                      </m:sub>
                    </m:sSub>
                    <m:r>
                      <a:rPr lang="en-US" sz="1800">
                        <a:effectLst/>
                        <a:latin typeface="Cambria Math" panose="02040503050406030204" pitchFamily="18" charset="0"/>
                        <a:ea typeface="Cambria" panose="02040503050406030204" pitchFamily="18" charset="0"/>
                      </a:rPr>
                      <m:t>+</m:t>
                    </m:r>
                    <m:sSub>
                      <m:sSubPr>
                        <m:ctrlPr>
                          <a:rPr lang="en-IN" sz="1800" i="1">
                            <a:effectLst/>
                            <a:latin typeface="Cambria Math" panose="02040503050406030204" pitchFamily="18" charset="0"/>
                            <a:ea typeface="Cambria" panose="02040503050406030204" pitchFamily="18" charset="0"/>
                          </a:rPr>
                        </m:ctrlPr>
                      </m:sSubPr>
                      <m:e>
                        <m:r>
                          <a:rPr lang="en-US" sz="1800" i="1">
                            <a:effectLst/>
                            <a:latin typeface="Cambria Math" panose="02040503050406030204" pitchFamily="18" charset="0"/>
                            <a:ea typeface="Cambria" panose="02040503050406030204" pitchFamily="18" charset="0"/>
                          </a:rPr>
                          <m:t>𝑤</m:t>
                        </m:r>
                      </m:e>
                      <m:sub>
                        <m:r>
                          <a:rPr lang="en-US" sz="1800" i="1">
                            <a:effectLst/>
                            <a:latin typeface="Cambria Math" panose="02040503050406030204" pitchFamily="18" charset="0"/>
                            <a:ea typeface="Cambria" panose="02040503050406030204" pitchFamily="18" charset="0"/>
                          </a:rPr>
                          <m:t>𝑖</m:t>
                        </m:r>
                      </m:sub>
                    </m:sSub>
                    <m:sSub>
                      <m:sSubPr>
                        <m:ctrlPr>
                          <a:rPr lang="en-IN" sz="1800" i="1">
                            <a:effectLst/>
                            <a:latin typeface="Cambria Math" panose="02040503050406030204" pitchFamily="18" charset="0"/>
                            <a:ea typeface="Cambria" panose="02040503050406030204" pitchFamily="18" charset="0"/>
                          </a:rPr>
                        </m:ctrlPr>
                      </m:sSubPr>
                      <m:e>
                        <m:r>
                          <a:rPr lang="en-US" sz="1800" i="1">
                            <a:effectLst/>
                            <a:latin typeface="Cambria Math" panose="02040503050406030204" pitchFamily="18" charset="0"/>
                            <a:ea typeface="Cambria" panose="02040503050406030204" pitchFamily="18" charset="0"/>
                          </a:rPr>
                          <m:t>𝐿</m:t>
                        </m:r>
                      </m:e>
                      <m:sub>
                        <m:r>
                          <a:rPr lang="en-US" sz="1800" i="1">
                            <a:effectLst/>
                            <a:latin typeface="Cambria Math" panose="02040503050406030204" pitchFamily="18" charset="0"/>
                            <a:ea typeface="Cambria" panose="02040503050406030204" pitchFamily="18" charset="0"/>
                          </a:rPr>
                          <m:t>𝑖</m:t>
                        </m:r>
                      </m:sub>
                    </m:sSub>
                    <m:r>
                      <a:rPr lang="en-US" sz="1800">
                        <a:effectLst/>
                        <a:latin typeface="Cambria Math" panose="02040503050406030204" pitchFamily="18" charset="0"/>
                        <a:ea typeface="Cambria" panose="02040503050406030204" pitchFamily="18" charset="0"/>
                      </a:rPr>
                      <m:t>+</m:t>
                    </m:r>
                    <m:sSub>
                      <m:sSubPr>
                        <m:ctrlPr>
                          <a:rPr lang="en-IN" sz="1800" i="1">
                            <a:effectLst/>
                            <a:latin typeface="Cambria Math" panose="02040503050406030204" pitchFamily="18" charset="0"/>
                            <a:ea typeface="Cambria" panose="02040503050406030204" pitchFamily="18" charset="0"/>
                          </a:rPr>
                        </m:ctrlPr>
                      </m:sSubPr>
                      <m:e>
                        <m:r>
                          <a:rPr lang="en-US" sz="1800" i="1">
                            <a:effectLst/>
                            <a:latin typeface="Cambria Math" panose="02040503050406030204" pitchFamily="18" charset="0"/>
                            <a:ea typeface="Cambria" panose="02040503050406030204" pitchFamily="18" charset="0"/>
                          </a:rPr>
                          <m:t>𝑤</m:t>
                        </m:r>
                      </m:e>
                      <m:sub>
                        <m:r>
                          <a:rPr lang="en-US" sz="1800" i="1">
                            <a:effectLst/>
                            <a:latin typeface="Cambria Math" panose="02040503050406030204" pitchFamily="18" charset="0"/>
                            <a:ea typeface="Cambria" panose="02040503050406030204" pitchFamily="18" charset="0"/>
                          </a:rPr>
                          <m:t>𝑟</m:t>
                        </m:r>
                      </m:sub>
                    </m:sSub>
                    <m:sSub>
                      <m:sSubPr>
                        <m:ctrlPr>
                          <a:rPr lang="en-IN" sz="1800" i="1">
                            <a:effectLst/>
                            <a:latin typeface="Cambria Math" panose="02040503050406030204" pitchFamily="18" charset="0"/>
                            <a:ea typeface="Cambria" panose="02040503050406030204" pitchFamily="18" charset="0"/>
                          </a:rPr>
                        </m:ctrlPr>
                      </m:sSubPr>
                      <m:e>
                        <m:r>
                          <a:rPr lang="en-US" sz="1800" i="1">
                            <a:effectLst/>
                            <a:latin typeface="Cambria Math" panose="02040503050406030204" pitchFamily="18" charset="0"/>
                            <a:ea typeface="Cambria" panose="02040503050406030204" pitchFamily="18" charset="0"/>
                          </a:rPr>
                          <m:t>𝐿</m:t>
                        </m:r>
                      </m:e>
                      <m:sub>
                        <m:r>
                          <a:rPr lang="en-US" sz="1800" i="1">
                            <a:effectLst/>
                            <a:latin typeface="Cambria Math" panose="02040503050406030204" pitchFamily="18" charset="0"/>
                            <a:ea typeface="Cambria" panose="02040503050406030204" pitchFamily="18" charset="0"/>
                          </a:rPr>
                          <m:t>𝑟</m:t>
                        </m:r>
                      </m:sub>
                    </m:sSub>
                  </m:oMath>
                </a14:m>
                <a:endParaRPr lang="en-IN" sz="1800" dirty="0">
                  <a:effectLst/>
                  <a:latin typeface="Times New Roman" panose="02020603050405020304" pitchFamily="18" charset="0"/>
                  <a:ea typeface="Cambria" panose="02040503050406030204" pitchFamily="18" charset="0"/>
                  <a:cs typeface="Times New Roman" panose="02020603050405020304" pitchFamily="18" charset="0"/>
                </a:endParaRPr>
              </a:p>
              <a:p>
                <a:pPr marL="228600" indent="-228600" algn="just">
                  <a:lnSpc>
                    <a:spcPct val="150000"/>
                  </a:lnSpc>
                </a:pPr>
                <a:r>
                  <a:rPr lang="en-IN" sz="1800" dirty="0">
                    <a:effectLst/>
                    <a:latin typeface="Times New Roman" panose="02020603050405020304" pitchFamily="18" charset="0"/>
                    <a:ea typeface="Cambria" panose="02040503050406030204" pitchFamily="18" charset="0"/>
                    <a:cs typeface="Times New Roman" panose="02020603050405020304" pitchFamily="18" charset="0"/>
                  </a:rPr>
                  <a:t>Where </a:t>
                </a:r>
                <a:r>
                  <a:rPr lang="en-IN" sz="1800" dirty="0" err="1">
                    <a:effectLst/>
                    <a:latin typeface="Times New Roman" panose="02020603050405020304" pitchFamily="18" charset="0"/>
                    <a:ea typeface="Cambria" panose="02040503050406030204" pitchFamily="18" charset="0"/>
                    <a:cs typeface="Times New Roman" panose="02020603050405020304" pitchFamily="18" charset="0"/>
                  </a:rPr>
                  <a:t>w</a:t>
                </a:r>
                <a:r>
                  <a:rPr lang="en-IN" sz="1800" baseline="-25000" dirty="0" err="1">
                    <a:effectLst/>
                    <a:latin typeface="Times New Roman" panose="02020603050405020304" pitchFamily="18" charset="0"/>
                    <a:ea typeface="Cambria" panose="02040503050406030204" pitchFamily="18" charset="0"/>
                    <a:cs typeface="Times New Roman" panose="02020603050405020304" pitchFamily="18" charset="0"/>
                  </a:rPr>
                  <a:t>b</a:t>
                </a:r>
                <a:r>
                  <a:rPr lang="en-IN" sz="1800" dirty="0">
                    <a:effectLst/>
                    <a:latin typeface="Times New Roman" panose="02020603050405020304" pitchFamily="18" charset="0"/>
                    <a:ea typeface="Cambria" panose="02040503050406030204" pitchFamily="18" charset="0"/>
                    <a:cs typeface="Times New Roman" panose="02020603050405020304" pitchFamily="18" charset="0"/>
                  </a:rPr>
                  <a:t>, </a:t>
                </a:r>
                <a:r>
                  <a:rPr lang="en-IN" sz="1800" dirty="0" err="1">
                    <a:effectLst/>
                    <a:latin typeface="Times New Roman" panose="02020603050405020304" pitchFamily="18" charset="0"/>
                    <a:ea typeface="Cambria" panose="02040503050406030204" pitchFamily="18" charset="0"/>
                    <a:cs typeface="Times New Roman" panose="02020603050405020304" pitchFamily="18" charset="0"/>
                  </a:rPr>
                  <a:t>w</a:t>
                </a:r>
                <a:r>
                  <a:rPr lang="en-IN" sz="1800" baseline="-25000" dirty="0" err="1">
                    <a:effectLst/>
                    <a:latin typeface="Times New Roman" panose="02020603050405020304" pitchFamily="18" charset="0"/>
                    <a:ea typeface="Cambria" panose="02040503050406030204" pitchFamily="18" charset="0"/>
                    <a:cs typeface="Times New Roman" panose="02020603050405020304" pitchFamily="18" charset="0"/>
                  </a:rPr>
                  <a:t>i</a:t>
                </a:r>
                <a:r>
                  <a:rPr lang="en-IN" sz="1800" dirty="0">
                    <a:effectLst/>
                    <a:latin typeface="Times New Roman" panose="02020603050405020304" pitchFamily="18" charset="0"/>
                    <a:ea typeface="Cambria" panose="02040503050406030204" pitchFamily="18" charset="0"/>
                    <a:cs typeface="Times New Roman" panose="02020603050405020304" pitchFamily="18" charset="0"/>
                  </a:rPr>
                  <a:t>, </a:t>
                </a:r>
                <a:r>
                  <a:rPr lang="en-IN" sz="1800" dirty="0" err="1">
                    <a:effectLst/>
                    <a:latin typeface="Times New Roman" panose="02020603050405020304" pitchFamily="18" charset="0"/>
                    <a:ea typeface="Cambria" panose="02040503050406030204" pitchFamily="18" charset="0"/>
                    <a:cs typeface="Times New Roman" panose="02020603050405020304" pitchFamily="18" charset="0"/>
                  </a:rPr>
                  <a:t>w</a:t>
                </a:r>
                <a:r>
                  <a:rPr lang="en-IN" sz="1800" baseline="-25000" dirty="0" err="1">
                    <a:effectLst/>
                    <a:latin typeface="Times New Roman" panose="02020603050405020304" pitchFamily="18" charset="0"/>
                    <a:ea typeface="Cambria" panose="02040503050406030204" pitchFamily="18" charset="0"/>
                    <a:cs typeface="Times New Roman" panose="02020603050405020304" pitchFamily="18" charset="0"/>
                  </a:rPr>
                  <a:t>r</a:t>
                </a:r>
                <a:r>
                  <a:rPr lang="en-IN" sz="1800" dirty="0">
                    <a:effectLst/>
                    <a:latin typeface="Times New Roman" panose="02020603050405020304" pitchFamily="18" charset="0"/>
                    <a:ea typeface="Cambria" panose="02040503050406030204" pitchFamily="18" charset="0"/>
                    <a:cs typeface="Times New Roman" panose="02020603050405020304" pitchFamily="18" charset="0"/>
                  </a:rPr>
                  <a:t> are the weights that indicate how influentia</a:t>
                </a:r>
                <a:r>
                  <a:rPr lang="en-IN" dirty="0">
                    <a:latin typeface="Times New Roman" panose="02020603050405020304" pitchFamily="18" charset="0"/>
                    <a:ea typeface="Cambria" panose="02040503050406030204" pitchFamily="18" charset="0"/>
                    <a:cs typeface="Times New Roman" panose="02020603050405020304" pitchFamily="18" charset="0"/>
                  </a:rPr>
                  <a:t>l a particular loss term is on the output of the model.</a:t>
                </a:r>
                <a:endParaRPr lang="en-IN" sz="1800" dirty="0">
                  <a:effectLst/>
                  <a:latin typeface="Times New Roman" panose="02020603050405020304" pitchFamily="18" charset="0"/>
                  <a:ea typeface="Cambria" panose="02040503050406030204" pitchFamily="18" charset="0"/>
                  <a:cs typeface="Times New Roman" panose="02020603050405020304" pitchFamily="18" charset="0"/>
                </a:endParaRPr>
              </a:p>
              <a:p>
                <a:pPr marL="228600" indent="-228600" algn="just">
                  <a:lnSpc>
                    <a:spcPct val="150000"/>
                  </a:lnSpc>
                </a:pPr>
                <a:endParaRPr lang="en-IN" sz="1800" dirty="0">
                  <a:effectLst/>
                  <a:latin typeface="Times New Roman" panose="02020603050405020304" pitchFamily="18" charset="0"/>
                  <a:ea typeface="Cambria" panose="02040503050406030204" pitchFamily="18" charset="0"/>
                  <a:cs typeface="Times New Roman" panose="02020603050405020304" pitchFamily="18" charset="0"/>
                </a:endParaRPr>
              </a:p>
            </p:txBody>
          </p:sp>
        </mc:Choice>
        <mc:Fallback xmlns="">
          <p:sp>
            <p:nvSpPr>
              <p:cNvPr id="11" name="TextBox 10">
                <a:extLst>
                  <a:ext uri="{FF2B5EF4-FFF2-40B4-BE49-F238E27FC236}">
                    <a16:creationId xmlns:a16="http://schemas.microsoft.com/office/drawing/2014/main" id="{C0066F12-3F94-D9EA-3983-20A9F66892B5}"/>
                  </a:ext>
                </a:extLst>
              </p:cNvPr>
              <p:cNvSpPr txBox="1">
                <a:spLocks noRot="1" noChangeAspect="1" noMove="1" noResize="1" noEditPoints="1" noAdjustHandles="1" noChangeArrowheads="1" noChangeShapeType="1" noTextEdit="1"/>
              </p:cNvSpPr>
              <p:nvPr/>
            </p:nvSpPr>
            <p:spPr>
              <a:xfrm>
                <a:off x="5938462" y="4122292"/>
                <a:ext cx="6098681" cy="2535566"/>
              </a:xfrm>
              <a:prstGeom prst="rect">
                <a:avLst/>
              </a:prstGeom>
              <a:blipFill>
                <a:blip r:embed="rId8"/>
                <a:stretch>
                  <a:fillRect l="-799" r="-799"/>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DCA61830-895B-DB6C-D4FA-1D00ED88B9F2}"/>
                  </a:ext>
                </a:extLst>
              </p:cNvPr>
              <p:cNvSpPr txBox="1"/>
              <p:nvPr/>
            </p:nvSpPr>
            <p:spPr>
              <a:xfrm>
                <a:off x="369461" y="2978409"/>
                <a:ext cx="4740574" cy="40312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IN" i="1" smtClean="0">
                              <a:solidFill>
                                <a:srgbClr val="836967"/>
                              </a:solidFill>
                              <a:latin typeface="Cambria Math" panose="02040503050406030204" pitchFamily="18" charset="0"/>
                            </a:rPr>
                          </m:ctrlPr>
                        </m:sSupPr>
                        <m:e>
                          <m:d>
                            <m:dPr>
                              <m:ctrlPr>
                                <a:rPr lang="en-IN" i="1">
                                  <a:solidFill>
                                    <a:srgbClr val="836967"/>
                                  </a:solidFill>
                                  <a:latin typeface="Cambria Math" panose="02040503050406030204" pitchFamily="18" charset="0"/>
                                </a:rPr>
                              </m:ctrlPr>
                            </m:dPr>
                            <m:e>
                              <m:r>
                                <a:rPr lang="en-IN" i="1">
                                  <a:latin typeface="Cambria Math" panose="02040503050406030204" pitchFamily="18" charset="0"/>
                                </a:rPr>
                                <m:t>𝐻𝐷</m:t>
                              </m:r>
                            </m:e>
                          </m:d>
                        </m:e>
                        <m:sup>
                          <m:r>
                            <a:rPr lang="en-IN" i="0">
                              <a:latin typeface="Cambria Math" panose="02040503050406030204" pitchFamily="18" charset="0"/>
                            </a:rPr>
                            <m:t>1</m:t>
                          </m:r>
                        </m:sup>
                      </m:sSup>
                      <m:r>
                        <a:rPr lang="en-IN" i="0">
                          <a:latin typeface="Cambria Math" panose="02040503050406030204" pitchFamily="18" charset="0"/>
                        </a:rPr>
                        <m:t>∈</m:t>
                      </m:r>
                      <m:sSup>
                        <m:sSupPr>
                          <m:ctrlPr>
                            <a:rPr lang="en-IN" i="1">
                              <a:solidFill>
                                <a:srgbClr val="836967"/>
                              </a:solidFill>
                              <a:latin typeface="Cambria Math" panose="02040503050406030204" pitchFamily="18" charset="0"/>
                            </a:rPr>
                          </m:ctrlPr>
                        </m:sSupPr>
                        <m:e>
                          <m:r>
                            <a:rPr lang="en-IN" i="1">
                              <a:latin typeface="Cambria Math" panose="02040503050406030204" pitchFamily="18" charset="0"/>
                            </a:rPr>
                            <m:t>𝑅</m:t>
                          </m:r>
                        </m:e>
                        <m:sup>
                          <m:r>
                            <a:rPr lang="en-IN" i="0">
                              <a:latin typeface="Cambria Math" panose="02040503050406030204" pitchFamily="18" charset="0"/>
                            </a:rPr>
                            <m:t>100</m:t>
                          </m:r>
                        </m:sup>
                      </m:sSup>
                      <m:r>
                        <a:rPr lang="en-IN" i="0">
                          <a:latin typeface="Cambria Math" panose="02040503050406030204" pitchFamily="18" charset="0"/>
                        </a:rPr>
                        <m:t> </m:t>
                      </m:r>
                      <m:sSup>
                        <m:sSupPr>
                          <m:ctrlPr>
                            <a:rPr lang="en-IN" i="1">
                              <a:solidFill>
                                <a:srgbClr val="836967"/>
                              </a:solidFill>
                              <a:latin typeface="Cambria Math" panose="02040503050406030204" pitchFamily="18" charset="0"/>
                            </a:rPr>
                          </m:ctrlPr>
                        </m:sSupPr>
                        <m:e>
                          <m:d>
                            <m:dPr>
                              <m:ctrlPr>
                                <a:rPr lang="en-IN" i="1">
                                  <a:solidFill>
                                    <a:srgbClr val="836967"/>
                                  </a:solidFill>
                                  <a:latin typeface="Cambria Math" panose="02040503050406030204" pitchFamily="18" charset="0"/>
                                </a:rPr>
                              </m:ctrlPr>
                            </m:dPr>
                            <m:e>
                              <m:r>
                                <a:rPr lang="en-IN" i="1">
                                  <a:latin typeface="Cambria Math" panose="02040503050406030204" pitchFamily="18" charset="0"/>
                                </a:rPr>
                                <m:t>𝐻𝐷</m:t>
                              </m:r>
                            </m:e>
                          </m:d>
                        </m:e>
                        <m:sup>
                          <m:r>
                            <a:rPr lang="en-IN" i="0">
                              <a:latin typeface="Cambria Math" panose="02040503050406030204" pitchFamily="18" charset="0"/>
                            </a:rPr>
                            <m:t>2</m:t>
                          </m:r>
                        </m:sup>
                      </m:sSup>
                      <m:r>
                        <a:rPr lang="en-IN" i="0">
                          <a:latin typeface="Cambria Math" panose="02040503050406030204" pitchFamily="18" charset="0"/>
                        </a:rPr>
                        <m:t>∈</m:t>
                      </m:r>
                      <m:sSup>
                        <m:sSupPr>
                          <m:ctrlPr>
                            <a:rPr lang="en-IN" i="1">
                              <a:solidFill>
                                <a:srgbClr val="836967"/>
                              </a:solidFill>
                              <a:latin typeface="Cambria Math" panose="02040503050406030204" pitchFamily="18" charset="0"/>
                            </a:rPr>
                          </m:ctrlPr>
                        </m:sSupPr>
                        <m:e>
                          <m:r>
                            <a:rPr lang="en-IN" i="1">
                              <a:latin typeface="Cambria Math" panose="02040503050406030204" pitchFamily="18" charset="0"/>
                            </a:rPr>
                            <m:t>𝑅</m:t>
                          </m:r>
                        </m:e>
                        <m:sup>
                          <m:r>
                            <a:rPr lang="en-IN" i="0">
                              <a:latin typeface="Cambria Math" panose="02040503050406030204" pitchFamily="18" charset="0"/>
                            </a:rPr>
                            <m:t>100</m:t>
                          </m:r>
                        </m:sup>
                      </m:sSup>
                      <m:r>
                        <a:rPr lang="en-IN" i="0">
                          <a:latin typeface="Cambria Math" panose="02040503050406030204" pitchFamily="18" charset="0"/>
                        </a:rPr>
                        <m:t> </m:t>
                      </m:r>
                      <m:sSup>
                        <m:sSupPr>
                          <m:ctrlPr>
                            <a:rPr lang="en-IN" i="1">
                              <a:solidFill>
                                <a:srgbClr val="836967"/>
                              </a:solidFill>
                              <a:latin typeface="Cambria Math" panose="02040503050406030204" pitchFamily="18" charset="0"/>
                            </a:rPr>
                          </m:ctrlPr>
                        </m:sSupPr>
                        <m:e>
                          <m:d>
                            <m:dPr>
                              <m:ctrlPr>
                                <a:rPr lang="en-IN" i="1">
                                  <a:solidFill>
                                    <a:srgbClr val="836967"/>
                                  </a:solidFill>
                                  <a:latin typeface="Cambria Math" panose="02040503050406030204" pitchFamily="18" charset="0"/>
                                </a:rPr>
                              </m:ctrlPr>
                            </m:dPr>
                            <m:e>
                              <m:r>
                                <a:rPr lang="en-IN" i="1">
                                  <a:latin typeface="Cambria Math" panose="02040503050406030204" pitchFamily="18" charset="0"/>
                                </a:rPr>
                                <m:t>𝐻𝐷</m:t>
                              </m:r>
                            </m:e>
                          </m:d>
                        </m:e>
                        <m:sup>
                          <m:r>
                            <a:rPr lang="en-IN" i="0">
                              <a:latin typeface="Cambria Math" panose="02040503050406030204" pitchFamily="18" charset="0"/>
                            </a:rPr>
                            <m:t>3</m:t>
                          </m:r>
                        </m:sup>
                      </m:sSup>
                      <m:r>
                        <a:rPr lang="en-IN" i="0">
                          <a:latin typeface="Cambria Math" panose="02040503050406030204" pitchFamily="18" charset="0"/>
                        </a:rPr>
                        <m:t>∈</m:t>
                      </m:r>
                      <m:sSup>
                        <m:sSupPr>
                          <m:ctrlPr>
                            <a:rPr lang="en-IN" i="1">
                              <a:solidFill>
                                <a:srgbClr val="836967"/>
                              </a:solidFill>
                              <a:latin typeface="Cambria Math" panose="02040503050406030204" pitchFamily="18" charset="0"/>
                            </a:rPr>
                          </m:ctrlPr>
                        </m:sSupPr>
                        <m:e>
                          <m:r>
                            <a:rPr lang="en-IN" i="1">
                              <a:latin typeface="Cambria Math" panose="02040503050406030204" pitchFamily="18" charset="0"/>
                            </a:rPr>
                            <m:t>𝑅</m:t>
                          </m:r>
                        </m:e>
                        <m:sup>
                          <m:r>
                            <a:rPr lang="en-IN" i="0">
                              <a:latin typeface="Cambria Math" panose="02040503050406030204" pitchFamily="18" charset="0"/>
                            </a:rPr>
                            <m:t>100</m:t>
                          </m:r>
                        </m:sup>
                      </m:sSup>
                    </m:oMath>
                  </m:oMathPara>
                </a14:m>
                <a:endParaRPr lang="en-IN" dirty="0"/>
              </a:p>
            </p:txBody>
          </p:sp>
        </mc:Choice>
        <mc:Fallback xmlns="">
          <p:sp>
            <p:nvSpPr>
              <p:cNvPr id="8" name="TextBox 7">
                <a:extLst>
                  <a:ext uri="{FF2B5EF4-FFF2-40B4-BE49-F238E27FC236}">
                    <a16:creationId xmlns:a16="http://schemas.microsoft.com/office/drawing/2014/main" id="{DCA61830-895B-DB6C-D4FA-1D00ED88B9F2}"/>
                  </a:ext>
                </a:extLst>
              </p:cNvPr>
              <p:cNvSpPr txBox="1">
                <a:spLocks noRot="1" noChangeAspect="1" noMove="1" noResize="1" noEditPoints="1" noAdjustHandles="1" noChangeArrowheads="1" noChangeShapeType="1" noTextEdit="1"/>
              </p:cNvSpPr>
              <p:nvPr/>
            </p:nvSpPr>
            <p:spPr>
              <a:xfrm>
                <a:off x="369461" y="2978409"/>
                <a:ext cx="4740574" cy="403124"/>
              </a:xfrm>
              <a:prstGeom prst="rect">
                <a:avLst/>
              </a:prstGeom>
              <a:blipFill>
                <a:blip r:embed="rId9"/>
                <a:stretch>
                  <a:fillRect t="-3030" b="-21212"/>
                </a:stretch>
              </a:blipFill>
            </p:spPr>
            <p:txBody>
              <a:bodyPr/>
              <a:lstStyle/>
              <a:p>
                <a:r>
                  <a:rPr lang="en-IN">
                    <a:noFill/>
                  </a:rPr>
                  <a:t> </a:t>
                </a:r>
              </a:p>
            </p:txBody>
          </p:sp>
        </mc:Fallback>
      </mc:AlternateContent>
    </p:spTree>
    <p:extLst>
      <p:ext uri="{BB962C8B-B14F-4D97-AF65-F5344CB8AC3E}">
        <p14:creationId xmlns:p14="http://schemas.microsoft.com/office/powerpoint/2010/main" val="37085328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80E9528-74AA-8E6D-A335-23CFE9087B72}"/>
              </a:ext>
            </a:extLst>
          </p:cNvPr>
          <p:cNvSpPr>
            <a:spLocks noGrp="1"/>
          </p:cNvSpPr>
          <p:nvPr>
            <p:ph type="sldNum" sz="quarter" idx="12"/>
          </p:nvPr>
        </p:nvSpPr>
        <p:spPr>
          <a:xfrm>
            <a:off x="8738142" y="6241159"/>
            <a:ext cx="2743200" cy="365125"/>
          </a:xfrm>
        </p:spPr>
        <p:txBody>
          <a:bodyPr/>
          <a:lstStyle/>
          <a:p>
            <a:fld id="{C25B9902-0077-4036-A50E-FC57E35A599C}" type="slidenum">
              <a:rPr lang="en-IN" smtClean="0"/>
              <a:t>23</a:t>
            </a:fld>
            <a:endParaRPr lang="en-IN" dirty="0"/>
          </a:p>
        </p:txBody>
      </p:sp>
      <p:pic>
        <p:nvPicPr>
          <p:cNvPr id="3" name="Picture 2" descr="IIT Hyderabad Logo_Final Design.jpg">
            <a:extLst>
              <a:ext uri="{FF2B5EF4-FFF2-40B4-BE49-F238E27FC236}">
                <a16:creationId xmlns:a16="http://schemas.microsoft.com/office/drawing/2014/main" id="{4364C67B-067A-F929-D3C5-A1B4FE87A027}"/>
              </a:ext>
            </a:extLst>
          </p:cNvPr>
          <p:cNvPicPr>
            <a:picLocks noChangeAspect="1"/>
          </p:cNvPicPr>
          <p:nvPr/>
        </p:nvPicPr>
        <p:blipFill>
          <a:blip r:embed="rId3"/>
          <a:stretch>
            <a:fillRect/>
          </a:stretch>
        </p:blipFill>
        <p:spPr>
          <a:xfrm>
            <a:off x="11291640" y="47890"/>
            <a:ext cx="624464" cy="628814"/>
          </a:xfrm>
          <a:prstGeom prst="rect">
            <a:avLst/>
          </a:prstGeom>
        </p:spPr>
      </p:pic>
      <p:sp>
        <p:nvSpPr>
          <p:cNvPr id="4" name="TextBox 3">
            <a:extLst>
              <a:ext uri="{FF2B5EF4-FFF2-40B4-BE49-F238E27FC236}">
                <a16:creationId xmlns:a16="http://schemas.microsoft.com/office/drawing/2014/main" id="{964D312C-A7EA-639C-3878-810602FA316A}"/>
              </a:ext>
            </a:extLst>
          </p:cNvPr>
          <p:cNvSpPr txBox="1"/>
          <p:nvPr/>
        </p:nvSpPr>
        <p:spPr>
          <a:xfrm>
            <a:off x="488731" y="156695"/>
            <a:ext cx="10549759" cy="584775"/>
          </a:xfrm>
          <a:prstGeom prst="rect">
            <a:avLst/>
          </a:prstGeom>
          <a:noFill/>
        </p:spPr>
        <p:txBody>
          <a:bodyPr wrap="square" rtlCol="0">
            <a:spAutoFit/>
          </a:bodyPr>
          <a:lstStyle/>
          <a:p>
            <a:r>
              <a:rPr lang="en-US" sz="3200" dirty="0">
                <a:latin typeface="Times New Roman" panose="02020603050405020304" pitchFamily="18" charset="0"/>
                <a:cs typeface="Times New Roman" panose="02020603050405020304" pitchFamily="18" charset="0"/>
              </a:rPr>
              <a:t>Process parameters and Architecture details                    </a:t>
            </a:r>
          </a:p>
        </p:txBody>
      </p:sp>
      <p:cxnSp>
        <p:nvCxnSpPr>
          <p:cNvPr id="5" name="Straight Connector 4">
            <a:extLst>
              <a:ext uri="{FF2B5EF4-FFF2-40B4-BE49-F238E27FC236}">
                <a16:creationId xmlns:a16="http://schemas.microsoft.com/office/drawing/2014/main" id="{0C275C61-0FC9-3C98-3AFE-4C39805DC5AD}"/>
              </a:ext>
            </a:extLst>
          </p:cNvPr>
          <p:cNvCxnSpPr>
            <a:cxnSpLocks/>
          </p:cNvCxnSpPr>
          <p:nvPr/>
        </p:nvCxnSpPr>
        <p:spPr>
          <a:xfrm>
            <a:off x="391481" y="741470"/>
            <a:ext cx="10247586" cy="0"/>
          </a:xfrm>
          <a:prstGeom prst="line">
            <a:avLst/>
          </a:prstGeom>
          <a:ln w="38100">
            <a:solidFill>
              <a:schemeClr val="accent1">
                <a:lumMod val="60000"/>
                <a:lumOff val="40000"/>
              </a:schemeClr>
            </a:solidFill>
          </a:ln>
        </p:spPr>
        <p:style>
          <a:lnRef idx="3">
            <a:schemeClr val="dk1"/>
          </a:lnRef>
          <a:fillRef idx="0">
            <a:schemeClr val="dk1"/>
          </a:fillRef>
          <a:effectRef idx="2">
            <a:schemeClr val="dk1"/>
          </a:effectRef>
          <a:fontRef idx="minor">
            <a:schemeClr val="tx1"/>
          </a:fontRef>
        </p:style>
      </p:cxnSp>
      <p:sp>
        <p:nvSpPr>
          <p:cNvPr id="10" name="TextBox 9">
            <a:extLst>
              <a:ext uri="{FF2B5EF4-FFF2-40B4-BE49-F238E27FC236}">
                <a16:creationId xmlns:a16="http://schemas.microsoft.com/office/drawing/2014/main" id="{ECD44F03-509E-B5B9-4010-F925D71B7640}"/>
              </a:ext>
            </a:extLst>
          </p:cNvPr>
          <p:cNvSpPr txBox="1"/>
          <p:nvPr/>
        </p:nvSpPr>
        <p:spPr>
          <a:xfrm>
            <a:off x="6600974" y="997784"/>
            <a:ext cx="6688477" cy="369332"/>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PINN Architecture and Hyperparameters  considered</a:t>
            </a:r>
            <a:endParaRPr lang="en-IN" b="1" dirty="0">
              <a:latin typeface="Times New Roman" panose="02020603050405020304" pitchFamily="18" charset="0"/>
              <a:cs typeface="Times New Roman" panose="02020603050405020304" pitchFamily="18" charset="0"/>
            </a:endParaRPr>
          </a:p>
        </p:txBody>
      </p:sp>
      <p:sp>
        <p:nvSpPr>
          <p:cNvPr id="15" name="TextBox 14">
            <a:extLst>
              <a:ext uri="{FF2B5EF4-FFF2-40B4-BE49-F238E27FC236}">
                <a16:creationId xmlns:a16="http://schemas.microsoft.com/office/drawing/2014/main" id="{BB8AD31B-0560-8806-DD5B-CDA0A0BBC99E}"/>
              </a:ext>
            </a:extLst>
          </p:cNvPr>
          <p:cNvSpPr txBox="1"/>
          <p:nvPr/>
        </p:nvSpPr>
        <p:spPr>
          <a:xfrm>
            <a:off x="904505" y="813128"/>
            <a:ext cx="4696796" cy="369322"/>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Domain and Material Properties considered</a:t>
            </a:r>
            <a:endParaRPr lang="en-IN" b="1" dirty="0">
              <a:latin typeface="Times New Roman" panose="02020603050405020304" pitchFamily="18" charset="0"/>
              <a:cs typeface="Times New Roman" panose="02020603050405020304" pitchFamily="18" charset="0"/>
            </a:endParaRPr>
          </a:p>
        </p:txBody>
      </p:sp>
      <p:sp>
        <p:nvSpPr>
          <p:cNvPr id="6" name="Footer Placeholder 23">
            <a:extLst>
              <a:ext uri="{FF2B5EF4-FFF2-40B4-BE49-F238E27FC236}">
                <a16:creationId xmlns:a16="http://schemas.microsoft.com/office/drawing/2014/main" id="{E6488C15-1717-D3B6-14A9-08FA006A3A74}"/>
              </a:ext>
            </a:extLst>
          </p:cNvPr>
          <p:cNvSpPr>
            <a:spLocks noGrp="1"/>
          </p:cNvSpPr>
          <p:nvPr>
            <p:ph type="ftr" sz="quarter" idx="11"/>
          </p:nvPr>
        </p:nvSpPr>
        <p:spPr>
          <a:xfrm>
            <a:off x="0" y="6606285"/>
            <a:ext cx="12192000" cy="251715"/>
          </a:xfrm>
          <a:solidFill>
            <a:schemeClr val="accent2">
              <a:lumMod val="60000"/>
              <a:lumOff val="40000"/>
            </a:schemeClr>
          </a:solidFill>
        </p:spPr>
        <p:txBody>
          <a:bodyPr/>
          <a:lstStyle/>
          <a:p>
            <a:pPr algn="l"/>
            <a:endParaRPr lang="en-IN" dirty="0"/>
          </a:p>
        </p:txBody>
      </p:sp>
      <mc:AlternateContent xmlns:mc="http://schemas.openxmlformats.org/markup-compatibility/2006" xmlns:a14="http://schemas.microsoft.com/office/drawing/2010/main">
        <mc:Choice Requires="a14">
          <p:graphicFrame>
            <p:nvGraphicFramePr>
              <p:cNvPr id="7" name="Table 6">
                <a:extLst>
                  <a:ext uri="{FF2B5EF4-FFF2-40B4-BE49-F238E27FC236}">
                    <a16:creationId xmlns:a16="http://schemas.microsoft.com/office/drawing/2014/main" id="{BBCB25EA-E960-60B1-20EA-3B9878D5F3D7}"/>
                  </a:ext>
                </a:extLst>
              </p:cNvPr>
              <p:cNvGraphicFramePr>
                <a:graphicFrameLocks noGrp="1"/>
              </p:cNvGraphicFramePr>
              <p:nvPr>
                <p:extLst>
                  <p:ext uri="{D42A27DB-BD31-4B8C-83A1-F6EECF244321}">
                    <p14:modId xmlns:p14="http://schemas.microsoft.com/office/powerpoint/2010/main" val="2885395069"/>
                  </p:ext>
                </p:extLst>
              </p:nvPr>
            </p:nvGraphicFramePr>
            <p:xfrm>
              <a:off x="275895" y="1220451"/>
              <a:ext cx="5919422" cy="5201165"/>
            </p:xfrm>
            <a:graphic>
              <a:graphicData uri="http://schemas.openxmlformats.org/drawingml/2006/table">
                <a:tbl>
                  <a:tblPr firstRow="1" bandRow="1">
                    <a:tableStyleId>{5C22544A-7EE6-4342-B048-85BDC9FD1C3A}</a:tableStyleId>
                  </a:tblPr>
                  <a:tblGrid>
                    <a:gridCol w="2404195">
                      <a:extLst>
                        <a:ext uri="{9D8B030D-6E8A-4147-A177-3AD203B41FA5}">
                          <a16:colId xmlns:a16="http://schemas.microsoft.com/office/drawing/2014/main" val="1383550649"/>
                        </a:ext>
                      </a:extLst>
                    </a:gridCol>
                    <a:gridCol w="3515227">
                      <a:extLst>
                        <a:ext uri="{9D8B030D-6E8A-4147-A177-3AD203B41FA5}">
                          <a16:colId xmlns:a16="http://schemas.microsoft.com/office/drawing/2014/main" val="324181764"/>
                        </a:ext>
                      </a:extLst>
                    </a:gridCol>
                  </a:tblGrid>
                  <a:tr h="308248">
                    <a:tc>
                      <a:txBody>
                        <a:bodyPr/>
                        <a:lstStyle/>
                        <a:p>
                          <a:r>
                            <a:rPr lang="en-US" sz="1200" dirty="0"/>
                            <a:t>Parameter </a:t>
                          </a:r>
                          <a:endParaRPr lang="en-IN" sz="1200" dirty="0"/>
                        </a:p>
                      </a:txBody>
                      <a:tcPr/>
                    </a:tc>
                    <a:tc>
                      <a:txBody>
                        <a:bodyPr/>
                        <a:lstStyle/>
                        <a:p>
                          <a:r>
                            <a:rPr lang="en-US" sz="1200" dirty="0"/>
                            <a:t>Value</a:t>
                          </a:r>
                          <a:endParaRPr lang="en-IN" sz="1200" dirty="0"/>
                        </a:p>
                      </a:txBody>
                      <a:tcPr/>
                    </a:tc>
                    <a:extLst>
                      <a:ext uri="{0D108BD9-81ED-4DB2-BD59-A6C34878D82A}">
                        <a16:rowId xmlns:a16="http://schemas.microsoft.com/office/drawing/2014/main" val="974813397"/>
                      </a:ext>
                    </a:extLst>
                  </a:tr>
                  <a:tr h="325566">
                    <a:tc gridSpan="2">
                      <a:txBody>
                        <a:bodyPr/>
                        <a:lstStyle/>
                        <a:p>
                          <a:r>
                            <a:rPr lang="en-US" sz="1200" dirty="0"/>
                            <a:t>                                            Space and Time domain</a:t>
                          </a:r>
                          <a:endParaRPr lang="en-IN" sz="1200" dirty="0"/>
                        </a:p>
                      </a:txBody>
                      <a:tcPr>
                        <a:solidFill>
                          <a:schemeClr val="accent6">
                            <a:lumMod val="60000"/>
                            <a:lumOff val="40000"/>
                          </a:schemeClr>
                        </a:solidFill>
                      </a:tcPr>
                    </a:tc>
                    <a:tc hMerge="1">
                      <a:txBody>
                        <a:bodyPr/>
                        <a:lstStyle/>
                        <a:p>
                          <a:endParaRPr lang="en-IN"/>
                        </a:p>
                      </a:txBody>
                      <a:tcPr/>
                    </a:tc>
                    <a:extLst>
                      <a:ext uri="{0D108BD9-81ED-4DB2-BD59-A6C34878D82A}">
                        <a16:rowId xmlns:a16="http://schemas.microsoft.com/office/drawing/2014/main" val="1424775720"/>
                      </a:ext>
                    </a:extLst>
                  </a:tr>
                  <a:tr h="334993">
                    <a:tc>
                      <a:txBody>
                        <a:bodyPr/>
                        <a:lstStyle/>
                        <a:p>
                          <a:r>
                            <a:rPr lang="en-US" sz="1200" dirty="0"/>
                            <a:t>Space and time Domain</a:t>
                          </a:r>
                          <a:endParaRPr lang="en-IN" sz="1200" dirty="0"/>
                        </a:p>
                      </a:txBody>
                      <a:tcPr/>
                    </a:tc>
                    <a:tc>
                      <a:txBody>
                        <a:bodyPr/>
                        <a:lstStyle/>
                        <a:p>
                          <a:r>
                            <a:rPr lang="en-US" sz="1200"/>
                            <a:t> L*W*H = 40*10*6 mm, Time = {0, 3} sec</a:t>
                          </a:r>
                          <a:endParaRPr lang="en-IN" sz="1200" dirty="0"/>
                        </a:p>
                      </a:txBody>
                      <a:tcPr/>
                    </a:tc>
                    <a:extLst>
                      <a:ext uri="{0D108BD9-81ED-4DB2-BD59-A6C34878D82A}">
                        <a16:rowId xmlns:a16="http://schemas.microsoft.com/office/drawing/2014/main" val="684836454"/>
                      </a:ext>
                    </a:extLst>
                  </a:tr>
                  <a:tr h="325566">
                    <a:tc>
                      <a:txBody>
                        <a:bodyPr/>
                        <a:lstStyle/>
                        <a:p>
                          <a:r>
                            <a:rPr lang="en-US" sz="1200" dirty="0"/>
                            <a:t>Time steps</a:t>
                          </a:r>
                          <a:endParaRPr lang="en-IN" sz="1200" dirty="0"/>
                        </a:p>
                      </a:txBody>
                      <a:tcPr/>
                    </a:tc>
                    <a:tc>
                      <a:txBody>
                        <a:bodyPr/>
                        <a:lstStyle/>
                        <a:p>
                          <a:r>
                            <a:rPr lang="en-US" sz="1200"/>
                            <a:t>61</a:t>
                          </a:r>
                          <a:endParaRPr lang="en-IN" sz="1200" dirty="0"/>
                        </a:p>
                      </a:txBody>
                      <a:tcPr/>
                    </a:tc>
                    <a:extLst>
                      <a:ext uri="{0D108BD9-81ED-4DB2-BD59-A6C34878D82A}">
                        <a16:rowId xmlns:a16="http://schemas.microsoft.com/office/drawing/2014/main" val="2920292310"/>
                      </a:ext>
                    </a:extLst>
                  </a:tr>
                  <a:tr h="32556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Initial Position of Heat source</a:t>
                          </a:r>
                          <a:endParaRPr lang="en-IN"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 X</a:t>
                          </a:r>
                          <a:r>
                            <a:rPr lang="en-US" sz="1200" baseline="-25000" dirty="0"/>
                            <a:t>0</a:t>
                          </a:r>
                          <a:r>
                            <a:rPr lang="en-US" sz="1200" dirty="0"/>
                            <a:t>, Y</a:t>
                          </a:r>
                          <a:r>
                            <a:rPr lang="en-US" sz="1200" baseline="-25000" dirty="0"/>
                            <a:t>0</a:t>
                          </a:r>
                          <a:r>
                            <a:rPr lang="en-US" sz="1200" dirty="0"/>
                            <a:t>, Z</a:t>
                          </a:r>
                          <a:r>
                            <a:rPr lang="en-US" sz="1200" baseline="-25000" dirty="0"/>
                            <a:t>0</a:t>
                          </a:r>
                          <a:r>
                            <a:rPr lang="en-US" sz="1200" dirty="0"/>
                            <a:t> = (5.0, 5.0, 6.0) mm</a:t>
                          </a:r>
                          <a:endParaRPr lang="en-IN" sz="1200" dirty="0"/>
                        </a:p>
                      </a:txBody>
                      <a:tcPr/>
                    </a:tc>
                    <a:extLst>
                      <a:ext uri="{0D108BD9-81ED-4DB2-BD59-A6C34878D82A}">
                        <a16:rowId xmlns:a16="http://schemas.microsoft.com/office/drawing/2014/main" val="215357342"/>
                      </a:ext>
                    </a:extLst>
                  </a:tr>
                  <a:tr h="325566">
                    <a:tc gridSpan="2">
                      <a:txBody>
                        <a:bodyPr/>
                        <a:lstStyle/>
                        <a:p>
                          <a:r>
                            <a:rPr lang="en-US" sz="1200" dirty="0"/>
                            <a:t>                                             Laser Parameters</a:t>
                          </a:r>
                          <a:endParaRPr lang="en-IN" sz="1200" dirty="0"/>
                        </a:p>
                      </a:txBody>
                      <a:tcPr>
                        <a:solidFill>
                          <a:schemeClr val="accent6">
                            <a:lumMod val="60000"/>
                            <a:lumOff val="40000"/>
                          </a:schemeClr>
                        </a:solidFill>
                      </a:tcPr>
                    </a:tc>
                    <a:tc hMerge="1">
                      <a:txBody>
                        <a:bodyPr/>
                        <a:lstStyle/>
                        <a:p>
                          <a:endParaRPr lang="en-IN"/>
                        </a:p>
                      </a:txBody>
                      <a:tcPr/>
                    </a:tc>
                    <a:extLst>
                      <a:ext uri="{0D108BD9-81ED-4DB2-BD59-A6C34878D82A}">
                        <a16:rowId xmlns:a16="http://schemas.microsoft.com/office/drawing/2014/main" val="2663689334"/>
                      </a:ext>
                    </a:extLst>
                  </a:tr>
                  <a:tr h="325566">
                    <a:tc>
                      <a:txBody>
                        <a:bodyPr/>
                        <a:lstStyle/>
                        <a:p>
                          <a:r>
                            <a:rPr lang="en-US" sz="1200" dirty="0"/>
                            <a:t>Laser Power (P)</a:t>
                          </a:r>
                          <a:endParaRPr lang="en-IN" sz="1200" dirty="0"/>
                        </a:p>
                      </a:txBody>
                      <a:tcPr/>
                    </a:tc>
                    <a:tc>
                      <a:txBody>
                        <a:bodyPr/>
                        <a:lstStyle/>
                        <a:p>
                          <a:r>
                            <a:rPr lang="en-US" sz="1200"/>
                            <a:t>500 W</a:t>
                          </a:r>
                          <a:endParaRPr lang="en-IN" sz="1200" dirty="0"/>
                        </a:p>
                      </a:txBody>
                      <a:tcPr/>
                    </a:tc>
                    <a:extLst>
                      <a:ext uri="{0D108BD9-81ED-4DB2-BD59-A6C34878D82A}">
                        <a16:rowId xmlns:a16="http://schemas.microsoft.com/office/drawing/2014/main" val="3246014295"/>
                      </a:ext>
                    </a:extLst>
                  </a:tr>
                  <a:tr h="325566">
                    <a:tc>
                      <a:txBody>
                        <a:bodyPr/>
                        <a:lstStyle/>
                        <a:p>
                          <a:r>
                            <a:rPr lang="en-US" sz="1200" dirty="0"/>
                            <a:t>Radius of Laser (r)</a:t>
                          </a:r>
                          <a:endParaRPr lang="en-IN" sz="1200" dirty="0"/>
                        </a:p>
                      </a:txBody>
                      <a:tcPr/>
                    </a:tc>
                    <a:tc>
                      <a:txBody>
                        <a:bodyPr/>
                        <a:lstStyle/>
                        <a:p>
                          <a:r>
                            <a:rPr lang="en-US" sz="1200" dirty="0"/>
                            <a:t>1.5 mm</a:t>
                          </a:r>
                          <a:endParaRPr lang="en-IN" sz="1200" dirty="0"/>
                        </a:p>
                      </a:txBody>
                      <a:tcPr/>
                    </a:tc>
                    <a:extLst>
                      <a:ext uri="{0D108BD9-81ED-4DB2-BD59-A6C34878D82A}">
                        <a16:rowId xmlns:a16="http://schemas.microsoft.com/office/drawing/2014/main" val="3779873577"/>
                      </a:ext>
                    </a:extLst>
                  </a:tr>
                  <a:tr h="325566">
                    <a:tc>
                      <a:txBody>
                        <a:bodyPr/>
                        <a:lstStyle/>
                        <a:p>
                          <a:r>
                            <a:rPr lang="en-IN" sz="1200" dirty="0"/>
                            <a:t>Laser</a:t>
                          </a:r>
                          <a:r>
                            <a:rPr lang="en-IN" sz="1200" baseline="0" dirty="0"/>
                            <a:t> absorptivity </a:t>
                          </a:r>
                          <a:r>
                            <a:rPr lang="en-IN" sz="1200" dirty="0"/>
                            <a:t>(</a:t>
                          </a:r>
                          <a14:m>
                            <m:oMath xmlns:m="http://schemas.openxmlformats.org/officeDocument/2006/math">
                              <m:r>
                                <a:rPr lang="en-IN" sz="1200" i="1" smtClean="0">
                                  <a:latin typeface="Cambria Math" panose="02040503050406030204" pitchFamily="18" charset="0"/>
                                </a:rPr>
                                <m:t>𝜂</m:t>
                              </m:r>
                              <m:r>
                                <a:rPr lang="en-US" sz="1200" b="0" i="1" smtClean="0">
                                  <a:latin typeface="Cambria Math" panose="02040503050406030204" pitchFamily="18" charset="0"/>
                                </a:rPr>
                                <m:t>)</m:t>
                              </m:r>
                            </m:oMath>
                          </a14:m>
                          <a:endParaRPr lang="en-IN" sz="1200" dirty="0"/>
                        </a:p>
                      </a:txBody>
                      <a:tcPr/>
                    </a:tc>
                    <a:tc>
                      <a:txBody>
                        <a:bodyPr/>
                        <a:lstStyle/>
                        <a:p>
                          <a:r>
                            <a:rPr lang="en-US" sz="1200"/>
                            <a:t>0.4</a:t>
                          </a:r>
                          <a:endParaRPr lang="en-IN" sz="1200" dirty="0"/>
                        </a:p>
                      </a:txBody>
                      <a:tcPr/>
                    </a:tc>
                    <a:extLst>
                      <a:ext uri="{0D108BD9-81ED-4DB2-BD59-A6C34878D82A}">
                        <a16:rowId xmlns:a16="http://schemas.microsoft.com/office/drawing/2014/main" val="180051434"/>
                      </a:ext>
                    </a:extLst>
                  </a:tr>
                  <a:tr h="32556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L</a:t>
                          </a:r>
                          <a:r>
                            <a:rPr lang="en-IN" sz="1200" dirty="0"/>
                            <a:t>aser Speed (V)</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10 mm/s</a:t>
                          </a:r>
                          <a:endParaRPr lang="en-IN" sz="1200" dirty="0"/>
                        </a:p>
                      </a:txBody>
                      <a:tcPr/>
                    </a:tc>
                    <a:extLst>
                      <a:ext uri="{0D108BD9-81ED-4DB2-BD59-A6C34878D82A}">
                        <a16:rowId xmlns:a16="http://schemas.microsoft.com/office/drawing/2014/main" val="1184829971"/>
                      </a:ext>
                    </a:extLst>
                  </a:tr>
                  <a:tr h="325566">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                                           Material Properties</a:t>
                          </a:r>
                          <a:endParaRPr lang="en-IN" sz="1200" dirty="0"/>
                        </a:p>
                      </a:txBody>
                      <a:tcPr>
                        <a:solidFill>
                          <a:schemeClr val="accent6">
                            <a:lumMod val="60000"/>
                            <a:lumOff val="40000"/>
                          </a:schemeClr>
                        </a:solidFill>
                      </a:tcPr>
                    </a:tc>
                    <a:tc hMerge="1">
                      <a:txBody>
                        <a:bodyPr/>
                        <a:lstStyle/>
                        <a:p>
                          <a:endParaRPr lang="en-IN"/>
                        </a:p>
                      </a:txBody>
                      <a:tcPr/>
                    </a:tc>
                    <a:extLst>
                      <a:ext uri="{0D108BD9-81ED-4DB2-BD59-A6C34878D82A}">
                        <a16:rowId xmlns:a16="http://schemas.microsoft.com/office/drawing/2014/main" val="2701553164"/>
                      </a:ext>
                    </a:extLst>
                  </a:tr>
                  <a:tr h="32556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Specific Heat Capacity (C</a:t>
                          </a:r>
                          <a:r>
                            <a:rPr lang="en-US" sz="1200" baseline="-25000" dirty="0"/>
                            <a:t>p</a:t>
                          </a:r>
                          <a:r>
                            <a:rPr lang="en-US" sz="1200" baseline="0" dirty="0"/>
                            <a:t>)</a:t>
                          </a:r>
                          <a:endParaRPr lang="en-IN" sz="1200" baseline="-25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0.5 J/kg.</a:t>
                          </a:r>
                          <a:endParaRPr lang="en-IN" sz="1200" baseline="-25000" dirty="0"/>
                        </a:p>
                      </a:txBody>
                      <a:tcPr/>
                    </a:tc>
                    <a:extLst>
                      <a:ext uri="{0D108BD9-81ED-4DB2-BD59-A6C34878D82A}">
                        <a16:rowId xmlns:a16="http://schemas.microsoft.com/office/drawing/2014/main" val="91256484"/>
                      </a:ext>
                    </a:extLst>
                  </a:tr>
                  <a:tr h="32556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Thermal conductivity(K</a:t>
                          </a:r>
                          <a:r>
                            <a:rPr lang="en-US" sz="1200" baseline="0" dirty="0"/>
                            <a:t>)</a:t>
                          </a:r>
                          <a:endParaRPr lang="en-IN" sz="1200" baseline="-25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0.01 W/mk</a:t>
                          </a:r>
                          <a:endParaRPr lang="en-IN" sz="1200" baseline="-25000" dirty="0"/>
                        </a:p>
                      </a:txBody>
                      <a:tcPr/>
                    </a:tc>
                    <a:extLst>
                      <a:ext uri="{0D108BD9-81ED-4DB2-BD59-A6C34878D82A}">
                        <a16:rowId xmlns:a16="http://schemas.microsoft.com/office/drawing/2014/main" val="2276314190"/>
                      </a:ext>
                    </a:extLst>
                  </a:tr>
                  <a:tr h="32556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aseline="0" dirty="0"/>
                            <a:t>Emissivity (</a:t>
                          </a:r>
                          <a14:m>
                            <m:oMath xmlns:m="http://schemas.openxmlformats.org/officeDocument/2006/math">
                              <m:r>
                                <a:rPr lang="en-US" sz="1200" i="1" baseline="0" smtClean="0">
                                  <a:latin typeface="Cambria Math" panose="02040503050406030204" pitchFamily="18" charset="0"/>
                                </a:rPr>
                                <m:t>𝜀</m:t>
                              </m:r>
                            </m:oMath>
                          </a14:m>
                          <a:r>
                            <a:rPr lang="en-US" sz="1200" baseline="0" dirty="0"/>
                            <a:t>)</a:t>
                          </a:r>
                          <a:endParaRPr lang="en-IN" sz="1200" baseline="-25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0.3</a:t>
                          </a:r>
                          <a:endParaRPr lang="en-IN" sz="1200" baseline="-25000" dirty="0"/>
                        </a:p>
                      </a:txBody>
                      <a:tcPr/>
                    </a:tc>
                    <a:extLst>
                      <a:ext uri="{0D108BD9-81ED-4DB2-BD59-A6C34878D82A}">
                        <a16:rowId xmlns:a16="http://schemas.microsoft.com/office/drawing/2014/main" val="2228915609"/>
                      </a:ext>
                    </a:extLst>
                  </a:tr>
                  <a:tr h="32556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Thermal conductivity(K</a:t>
                          </a:r>
                          <a:r>
                            <a:rPr lang="en-US" sz="1200" baseline="0" dirty="0"/>
                            <a:t>)</a:t>
                          </a:r>
                          <a:endParaRPr lang="en-IN" sz="1200" baseline="-25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0.01 W/mk</a:t>
                          </a:r>
                          <a:endParaRPr lang="en-IN" sz="1200" baseline="-25000" dirty="0"/>
                        </a:p>
                      </a:txBody>
                      <a:tcPr/>
                    </a:tc>
                    <a:extLst>
                      <a:ext uri="{0D108BD9-81ED-4DB2-BD59-A6C34878D82A}">
                        <a16:rowId xmlns:a16="http://schemas.microsoft.com/office/drawing/2014/main" val="3001311185"/>
                      </a:ext>
                    </a:extLst>
                  </a:tr>
                  <a:tr h="32556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Maximum  Temperature range</a:t>
                          </a:r>
                          <a:endParaRPr lang="en-US" sz="1200" baseline="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3000 K</a:t>
                          </a:r>
                          <a:endParaRPr lang="en-US" sz="1200" baseline="0" dirty="0"/>
                        </a:p>
                      </a:txBody>
                      <a:tcPr/>
                    </a:tc>
                    <a:extLst>
                      <a:ext uri="{0D108BD9-81ED-4DB2-BD59-A6C34878D82A}">
                        <a16:rowId xmlns:a16="http://schemas.microsoft.com/office/drawing/2014/main" val="2119686125"/>
                      </a:ext>
                    </a:extLst>
                  </a:tr>
                </a:tbl>
              </a:graphicData>
            </a:graphic>
          </p:graphicFrame>
        </mc:Choice>
        <mc:Fallback xmlns="">
          <p:graphicFrame>
            <p:nvGraphicFramePr>
              <p:cNvPr id="7" name="Table 6">
                <a:extLst>
                  <a:ext uri="{FF2B5EF4-FFF2-40B4-BE49-F238E27FC236}">
                    <a16:creationId xmlns:a16="http://schemas.microsoft.com/office/drawing/2014/main" id="{BBCB25EA-E960-60B1-20EA-3B9878D5F3D7}"/>
                  </a:ext>
                </a:extLst>
              </p:cNvPr>
              <p:cNvGraphicFramePr>
                <a:graphicFrameLocks noGrp="1"/>
              </p:cNvGraphicFramePr>
              <p:nvPr>
                <p:extLst>
                  <p:ext uri="{D42A27DB-BD31-4B8C-83A1-F6EECF244321}">
                    <p14:modId xmlns:p14="http://schemas.microsoft.com/office/powerpoint/2010/main" val="2885395069"/>
                  </p:ext>
                </p:extLst>
              </p:nvPr>
            </p:nvGraphicFramePr>
            <p:xfrm>
              <a:off x="275895" y="1220451"/>
              <a:ext cx="5919422" cy="5201165"/>
            </p:xfrm>
            <a:graphic>
              <a:graphicData uri="http://schemas.openxmlformats.org/drawingml/2006/table">
                <a:tbl>
                  <a:tblPr firstRow="1" bandRow="1">
                    <a:tableStyleId>{5C22544A-7EE6-4342-B048-85BDC9FD1C3A}</a:tableStyleId>
                  </a:tblPr>
                  <a:tblGrid>
                    <a:gridCol w="2404195">
                      <a:extLst>
                        <a:ext uri="{9D8B030D-6E8A-4147-A177-3AD203B41FA5}">
                          <a16:colId xmlns:a16="http://schemas.microsoft.com/office/drawing/2014/main" val="1383550649"/>
                        </a:ext>
                      </a:extLst>
                    </a:gridCol>
                    <a:gridCol w="3515227">
                      <a:extLst>
                        <a:ext uri="{9D8B030D-6E8A-4147-A177-3AD203B41FA5}">
                          <a16:colId xmlns:a16="http://schemas.microsoft.com/office/drawing/2014/main" val="324181764"/>
                        </a:ext>
                      </a:extLst>
                    </a:gridCol>
                  </a:tblGrid>
                  <a:tr h="308248">
                    <a:tc>
                      <a:txBody>
                        <a:bodyPr/>
                        <a:lstStyle/>
                        <a:p>
                          <a:r>
                            <a:rPr lang="en-US" sz="1200" dirty="0"/>
                            <a:t>Parameter </a:t>
                          </a:r>
                          <a:endParaRPr lang="en-IN" sz="1200" dirty="0"/>
                        </a:p>
                      </a:txBody>
                      <a:tcPr/>
                    </a:tc>
                    <a:tc>
                      <a:txBody>
                        <a:bodyPr/>
                        <a:lstStyle/>
                        <a:p>
                          <a:r>
                            <a:rPr lang="en-US" sz="1200" dirty="0"/>
                            <a:t>Value</a:t>
                          </a:r>
                          <a:endParaRPr lang="en-IN" sz="1200" dirty="0"/>
                        </a:p>
                      </a:txBody>
                      <a:tcPr/>
                    </a:tc>
                    <a:extLst>
                      <a:ext uri="{0D108BD9-81ED-4DB2-BD59-A6C34878D82A}">
                        <a16:rowId xmlns:a16="http://schemas.microsoft.com/office/drawing/2014/main" val="974813397"/>
                      </a:ext>
                    </a:extLst>
                  </a:tr>
                  <a:tr h="325566">
                    <a:tc gridSpan="2">
                      <a:txBody>
                        <a:bodyPr/>
                        <a:lstStyle/>
                        <a:p>
                          <a:r>
                            <a:rPr lang="en-US" sz="1200" dirty="0"/>
                            <a:t>                                            Space and Time domain</a:t>
                          </a:r>
                          <a:endParaRPr lang="en-IN" sz="1200" dirty="0"/>
                        </a:p>
                      </a:txBody>
                      <a:tcPr>
                        <a:solidFill>
                          <a:schemeClr val="accent6">
                            <a:lumMod val="60000"/>
                            <a:lumOff val="40000"/>
                          </a:schemeClr>
                        </a:solidFill>
                      </a:tcPr>
                    </a:tc>
                    <a:tc hMerge="1">
                      <a:txBody>
                        <a:bodyPr/>
                        <a:lstStyle/>
                        <a:p>
                          <a:endParaRPr lang="en-IN"/>
                        </a:p>
                      </a:txBody>
                      <a:tcPr/>
                    </a:tc>
                    <a:extLst>
                      <a:ext uri="{0D108BD9-81ED-4DB2-BD59-A6C34878D82A}">
                        <a16:rowId xmlns:a16="http://schemas.microsoft.com/office/drawing/2014/main" val="1424775720"/>
                      </a:ext>
                    </a:extLst>
                  </a:tr>
                  <a:tr h="334993">
                    <a:tc>
                      <a:txBody>
                        <a:bodyPr/>
                        <a:lstStyle/>
                        <a:p>
                          <a:r>
                            <a:rPr lang="en-US" sz="1200" dirty="0"/>
                            <a:t>Space and time Domain</a:t>
                          </a:r>
                          <a:endParaRPr lang="en-IN" sz="1200" dirty="0"/>
                        </a:p>
                      </a:txBody>
                      <a:tcPr/>
                    </a:tc>
                    <a:tc>
                      <a:txBody>
                        <a:bodyPr/>
                        <a:lstStyle/>
                        <a:p>
                          <a:r>
                            <a:rPr lang="en-US" sz="1200"/>
                            <a:t> L*W*H = 40*10*6 mm, Time = {0, 3} sec</a:t>
                          </a:r>
                          <a:endParaRPr lang="en-IN" sz="1200" dirty="0"/>
                        </a:p>
                      </a:txBody>
                      <a:tcPr/>
                    </a:tc>
                    <a:extLst>
                      <a:ext uri="{0D108BD9-81ED-4DB2-BD59-A6C34878D82A}">
                        <a16:rowId xmlns:a16="http://schemas.microsoft.com/office/drawing/2014/main" val="684836454"/>
                      </a:ext>
                    </a:extLst>
                  </a:tr>
                  <a:tr h="325566">
                    <a:tc>
                      <a:txBody>
                        <a:bodyPr/>
                        <a:lstStyle/>
                        <a:p>
                          <a:r>
                            <a:rPr lang="en-US" sz="1200" dirty="0"/>
                            <a:t>Time steps</a:t>
                          </a:r>
                          <a:endParaRPr lang="en-IN" sz="1200" dirty="0"/>
                        </a:p>
                      </a:txBody>
                      <a:tcPr/>
                    </a:tc>
                    <a:tc>
                      <a:txBody>
                        <a:bodyPr/>
                        <a:lstStyle/>
                        <a:p>
                          <a:r>
                            <a:rPr lang="en-US" sz="1200"/>
                            <a:t>61</a:t>
                          </a:r>
                          <a:endParaRPr lang="en-IN" sz="1200" dirty="0"/>
                        </a:p>
                      </a:txBody>
                      <a:tcPr/>
                    </a:tc>
                    <a:extLst>
                      <a:ext uri="{0D108BD9-81ED-4DB2-BD59-A6C34878D82A}">
                        <a16:rowId xmlns:a16="http://schemas.microsoft.com/office/drawing/2014/main" val="2920292310"/>
                      </a:ext>
                    </a:extLst>
                  </a:tr>
                  <a:tr h="32556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Initial Position of Heat source</a:t>
                          </a:r>
                          <a:endParaRPr lang="en-IN"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 X</a:t>
                          </a:r>
                          <a:r>
                            <a:rPr lang="en-US" sz="1200" baseline="-25000" dirty="0"/>
                            <a:t>0</a:t>
                          </a:r>
                          <a:r>
                            <a:rPr lang="en-US" sz="1200" dirty="0"/>
                            <a:t>, Y</a:t>
                          </a:r>
                          <a:r>
                            <a:rPr lang="en-US" sz="1200" baseline="-25000" dirty="0"/>
                            <a:t>0</a:t>
                          </a:r>
                          <a:r>
                            <a:rPr lang="en-US" sz="1200" dirty="0"/>
                            <a:t>, Z</a:t>
                          </a:r>
                          <a:r>
                            <a:rPr lang="en-US" sz="1200" baseline="-25000" dirty="0"/>
                            <a:t>0</a:t>
                          </a:r>
                          <a:r>
                            <a:rPr lang="en-US" sz="1200" dirty="0"/>
                            <a:t> = (5.0, 5.0, 6.0) mm</a:t>
                          </a:r>
                          <a:endParaRPr lang="en-IN" sz="1200" dirty="0"/>
                        </a:p>
                      </a:txBody>
                      <a:tcPr/>
                    </a:tc>
                    <a:extLst>
                      <a:ext uri="{0D108BD9-81ED-4DB2-BD59-A6C34878D82A}">
                        <a16:rowId xmlns:a16="http://schemas.microsoft.com/office/drawing/2014/main" val="215357342"/>
                      </a:ext>
                    </a:extLst>
                  </a:tr>
                  <a:tr h="325566">
                    <a:tc gridSpan="2">
                      <a:txBody>
                        <a:bodyPr/>
                        <a:lstStyle/>
                        <a:p>
                          <a:r>
                            <a:rPr lang="en-US" sz="1200" dirty="0"/>
                            <a:t>                                             Laser Parameters</a:t>
                          </a:r>
                          <a:endParaRPr lang="en-IN" sz="1200" dirty="0"/>
                        </a:p>
                      </a:txBody>
                      <a:tcPr>
                        <a:solidFill>
                          <a:schemeClr val="accent6">
                            <a:lumMod val="60000"/>
                            <a:lumOff val="40000"/>
                          </a:schemeClr>
                        </a:solidFill>
                      </a:tcPr>
                    </a:tc>
                    <a:tc hMerge="1">
                      <a:txBody>
                        <a:bodyPr/>
                        <a:lstStyle/>
                        <a:p>
                          <a:endParaRPr lang="en-IN"/>
                        </a:p>
                      </a:txBody>
                      <a:tcPr/>
                    </a:tc>
                    <a:extLst>
                      <a:ext uri="{0D108BD9-81ED-4DB2-BD59-A6C34878D82A}">
                        <a16:rowId xmlns:a16="http://schemas.microsoft.com/office/drawing/2014/main" val="2663689334"/>
                      </a:ext>
                    </a:extLst>
                  </a:tr>
                  <a:tr h="325566">
                    <a:tc>
                      <a:txBody>
                        <a:bodyPr/>
                        <a:lstStyle/>
                        <a:p>
                          <a:r>
                            <a:rPr lang="en-US" sz="1200" dirty="0"/>
                            <a:t>Laser Power (P)</a:t>
                          </a:r>
                          <a:endParaRPr lang="en-IN" sz="1200" dirty="0"/>
                        </a:p>
                      </a:txBody>
                      <a:tcPr/>
                    </a:tc>
                    <a:tc>
                      <a:txBody>
                        <a:bodyPr/>
                        <a:lstStyle/>
                        <a:p>
                          <a:r>
                            <a:rPr lang="en-US" sz="1200"/>
                            <a:t>500 W</a:t>
                          </a:r>
                          <a:endParaRPr lang="en-IN" sz="1200" dirty="0"/>
                        </a:p>
                      </a:txBody>
                      <a:tcPr/>
                    </a:tc>
                    <a:extLst>
                      <a:ext uri="{0D108BD9-81ED-4DB2-BD59-A6C34878D82A}">
                        <a16:rowId xmlns:a16="http://schemas.microsoft.com/office/drawing/2014/main" val="3246014295"/>
                      </a:ext>
                    </a:extLst>
                  </a:tr>
                  <a:tr h="325566">
                    <a:tc>
                      <a:txBody>
                        <a:bodyPr/>
                        <a:lstStyle/>
                        <a:p>
                          <a:r>
                            <a:rPr lang="en-US" sz="1200" dirty="0"/>
                            <a:t>Radius of Laser (r)</a:t>
                          </a:r>
                          <a:endParaRPr lang="en-IN" sz="1200" dirty="0"/>
                        </a:p>
                      </a:txBody>
                      <a:tcPr/>
                    </a:tc>
                    <a:tc>
                      <a:txBody>
                        <a:bodyPr/>
                        <a:lstStyle/>
                        <a:p>
                          <a:r>
                            <a:rPr lang="en-US" sz="1200" dirty="0"/>
                            <a:t>1.5 mm</a:t>
                          </a:r>
                          <a:endParaRPr lang="en-IN" sz="1200" dirty="0"/>
                        </a:p>
                      </a:txBody>
                      <a:tcPr/>
                    </a:tc>
                    <a:extLst>
                      <a:ext uri="{0D108BD9-81ED-4DB2-BD59-A6C34878D82A}">
                        <a16:rowId xmlns:a16="http://schemas.microsoft.com/office/drawing/2014/main" val="3779873577"/>
                      </a:ext>
                    </a:extLst>
                  </a:tr>
                  <a:tr h="325566">
                    <a:tc>
                      <a:txBody>
                        <a:bodyPr/>
                        <a:lstStyle/>
                        <a:p>
                          <a:endParaRPr lang="en-US"/>
                        </a:p>
                      </a:txBody>
                      <a:tcPr>
                        <a:blipFill>
                          <a:blip r:embed="rId4"/>
                          <a:stretch>
                            <a:fillRect l="-253" t="-790741" r="-147089" b="-696296"/>
                          </a:stretch>
                        </a:blipFill>
                      </a:tcPr>
                    </a:tc>
                    <a:tc>
                      <a:txBody>
                        <a:bodyPr/>
                        <a:lstStyle/>
                        <a:p>
                          <a:r>
                            <a:rPr lang="en-US" sz="1200"/>
                            <a:t>0.4</a:t>
                          </a:r>
                          <a:endParaRPr lang="en-IN" sz="1200" dirty="0"/>
                        </a:p>
                      </a:txBody>
                      <a:tcPr/>
                    </a:tc>
                    <a:extLst>
                      <a:ext uri="{0D108BD9-81ED-4DB2-BD59-A6C34878D82A}">
                        <a16:rowId xmlns:a16="http://schemas.microsoft.com/office/drawing/2014/main" val="180051434"/>
                      </a:ext>
                    </a:extLst>
                  </a:tr>
                  <a:tr h="32556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L</a:t>
                          </a:r>
                          <a:r>
                            <a:rPr lang="en-IN" sz="1200" dirty="0"/>
                            <a:t>aser Speed (V)</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10 mm/s</a:t>
                          </a:r>
                          <a:endParaRPr lang="en-IN" sz="1200" dirty="0"/>
                        </a:p>
                      </a:txBody>
                      <a:tcPr/>
                    </a:tc>
                    <a:extLst>
                      <a:ext uri="{0D108BD9-81ED-4DB2-BD59-A6C34878D82A}">
                        <a16:rowId xmlns:a16="http://schemas.microsoft.com/office/drawing/2014/main" val="1184829971"/>
                      </a:ext>
                    </a:extLst>
                  </a:tr>
                  <a:tr h="325566">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                                           Material Properties</a:t>
                          </a:r>
                          <a:endParaRPr lang="en-IN" sz="1200" dirty="0"/>
                        </a:p>
                      </a:txBody>
                      <a:tcPr>
                        <a:solidFill>
                          <a:schemeClr val="accent6">
                            <a:lumMod val="60000"/>
                            <a:lumOff val="40000"/>
                          </a:schemeClr>
                        </a:solidFill>
                      </a:tcPr>
                    </a:tc>
                    <a:tc hMerge="1">
                      <a:txBody>
                        <a:bodyPr/>
                        <a:lstStyle/>
                        <a:p>
                          <a:endParaRPr lang="en-IN"/>
                        </a:p>
                      </a:txBody>
                      <a:tcPr/>
                    </a:tc>
                    <a:extLst>
                      <a:ext uri="{0D108BD9-81ED-4DB2-BD59-A6C34878D82A}">
                        <a16:rowId xmlns:a16="http://schemas.microsoft.com/office/drawing/2014/main" val="2701553164"/>
                      </a:ext>
                    </a:extLst>
                  </a:tr>
                  <a:tr h="32556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Specific Heat Capacity (C</a:t>
                          </a:r>
                          <a:r>
                            <a:rPr lang="en-US" sz="1200" baseline="-25000" dirty="0"/>
                            <a:t>p</a:t>
                          </a:r>
                          <a:r>
                            <a:rPr lang="en-US" sz="1200" baseline="0" dirty="0"/>
                            <a:t>)</a:t>
                          </a:r>
                          <a:endParaRPr lang="en-IN" sz="1200" baseline="-25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0.5 J/kg.</a:t>
                          </a:r>
                          <a:endParaRPr lang="en-IN" sz="1200" baseline="-25000" dirty="0"/>
                        </a:p>
                      </a:txBody>
                      <a:tcPr/>
                    </a:tc>
                    <a:extLst>
                      <a:ext uri="{0D108BD9-81ED-4DB2-BD59-A6C34878D82A}">
                        <a16:rowId xmlns:a16="http://schemas.microsoft.com/office/drawing/2014/main" val="91256484"/>
                      </a:ext>
                    </a:extLst>
                  </a:tr>
                  <a:tr h="32556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Thermal conductivity(K</a:t>
                          </a:r>
                          <a:r>
                            <a:rPr lang="en-US" sz="1200" baseline="0" dirty="0"/>
                            <a:t>)</a:t>
                          </a:r>
                          <a:endParaRPr lang="en-IN" sz="1200" baseline="-25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0.01 W/mk</a:t>
                          </a:r>
                          <a:endParaRPr lang="en-IN" sz="1200" baseline="-25000" dirty="0"/>
                        </a:p>
                      </a:txBody>
                      <a:tcPr/>
                    </a:tc>
                    <a:extLst>
                      <a:ext uri="{0D108BD9-81ED-4DB2-BD59-A6C34878D82A}">
                        <a16:rowId xmlns:a16="http://schemas.microsoft.com/office/drawing/2014/main" val="2276314190"/>
                      </a:ext>
                    </a:extLst>
                  </a:tr>
                  <a:tr h="325566">
                    <a:tc>
                      <a:txBody>
                        <a:bodyPr/>
                        <a:lstStyle/>
                        <a:p>
                          <a:endParaRPr lang="en-US"/>
                        </a:p>
                      </a:txBody>
                      <a:tcPr>
                        <a:blipFill>
                          <a:blip r:embed="rId4"/>
                          <a:stretch>
                            <a:fillRect l="-253" t="-1311321" r="-147089" b="-205660"/>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0.3</a:t>
                          </a:r>
                          <a:endParaRPr lang="en-IN" sz="1200" baseline="-25000" dirty="0"/>
                        </a:p>
                      </a:txBody>
                      <a:tcPr/>
                    </a:tc>
                    <a:extLst>
                      <a:ext uri="{0D108BD9-81ED-4DB2-BD59-A6C34878D82A}">
                        <a16:rowId xmlns:a16="http://schemas.microsoft.com/office/drawing/2014/main" val="2228915609"/>
                      </a:ext>
                    </a:extLst>
                  </a:tr>
                  <a:tr h="32556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Thermal conductivity(K</a:t>
                          </a:r>
                          <a:r>
                            <a:rPr lang="en-US" sz="1200" baseline="0" dirty="0"/>
                            <a:t>)</a:t>
                          </a:r>
                          <a:endParaRPr lang="en-IN" sz="1200" baseline="-25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0.01 W/mk</a:t>
                          </a:r>
                          <a:endParaRPr lang="en-IN" sz="1200" baseline="-25000" dirty="0"/>
                        </a:p>
                      </a:txBody>
                      <a:tcPr/>
                    </a:tc>
                    <a:extLst>
                      <a:ext uri="{0D108BD9-81ED-4DB2-BD59-A6C34878D82A}">
                        <a16:rowId xmlns:a16="http://schemas.microsoft.com/office/drawing/2014/main" val="3001311185"/>
                      </a:ext>
                    </a:extLst>
                  </a:tr>
                  <a:tr h="32556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Maximum  Temperature range</a:t>
                          </a:r>
                          <a:endParaRPr lang="en-US" sz="1200" baseline="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3000 K</a:t>
                          </a:r>
                          <a:endParaRPr lang="en-US" sz="1200" baseline="0" dirty="0"/>
                        </a:p>
                      </a:txBody>
                      <a:tcPr/>
                    </a:tc>
                    <a:extLst>
                      <a:ext uri="{0D108BD9-81ED-4DB2-BD59-A6C34878D82A}">
                        <a16:rowId xmlns:a16="http://schemas.microsoft.com/office/drawing/2014/main" val="2119686125"/>
                      </a:ext>
                    </a:extLst>
                  </a:tr>
                </a:tbl>
              </a:graphicData>
            </a:graphic>
          </p:graphicFrame>
        </mc:Fallback>
      </mc:AlternateContent>
      <p:graphicFrame>
        <p:nvGraphicFramePr>
          <p:cNvPr id="8" name="Table 7">
            <a:extLst>
              <a:ext uri="{FF2B5EF4-FFF2-40B4-BE49-F238E27FC236}">
                <a16:creationId xmlns:a16="http://schemas.microsoft.com/office/drawing/2014/main" id="{7FBC603D-C689-0018-09A8-621F3315ADA9}"/>
              </a:ext>
            </a:extLst>
          </p:cNvPr>
          <p:cNvGraphicFramePr>
            <a:graphicFrameLocks noGrp="1"/>
          </p:cNvGraphicFramePr>
          <p:nvPr>
            <p:extLst>
              <p:ext uri="{D42A27DB-BD31-4B8C-83A1-F6EECF244321}">
                <p14:modId xmlns:p14="http://schemas.microsoft.com/office/powerpoint/2010/main" val="4019355335"/>
              </p:ext>
            </p:extLst>
          </p:nvPr>
        </p:nvGraphicFramePr>
        <p:xfrm>
          <a:off x="6495007" y="1433282"/>
          <a:ext cx="5325404" cy="3612221"/>
        </p:xfrm>
        <a:graphic>
          <a:graphicData uri="http://schemas.openxmlformats.org/drawingml/2006/table">
            <a:tbl>
              <a:tblPr firstRow="1" bandRow="1">
                <a:tableStyleId>{5C22544A-7EE6-4342-B048-85BDC9FD1C3A}</a:tableStyleId>
              </a:tblPr>
              <a:tblGrid>
                <a:gridCol w="2662702">
                  <a:extLst>
                    <a:ext uri="{9D8B030D-6E8A-4147-A177-3AD203B41FA5}">
                      <a16:colId xmlns:a16="http://schemas.microsoft.com/office/drawing/2014/main" val="2577798761"/>
                    </a:ext>
                  </a:extLst>
                </a:gridCol>
                <a:gridCol w="2662702">
                  <a:extLst>
                    <a:ext uri="{9D8B030D-6E8A-4147-A177-3AD203B41FA5}">
                      <a16:colId xmlns:a16="http://schemas.microsoft.com/office/drawing/2014/main" val="1539766061"/>
                    </a:ext>
                  </a:extLst>
                </a:gridCol>
              </a:tblGrid>
              <a:tr h="401105">
                <a:tc>
                  <a:txBody>
                    <a:bodyPr/>
                    <a:lstStyle/>
                    <a:p>
                      <a:pPr algn="ctr"/>
                      <a:r>
                        <a:rPr lang="en-US" sz="1600" dirty="0"/>
                        <a:t>Parameter</a:t>
                      </a:r>
                      <a:endParaRPr lang="en-IN" sz="1600" dirty="0"/>
                    </a:p>
                  </a:txBody>
                  <a:tcPr/>
                </a:tc>
                <a:tc>
                  <a:txBody>
                    <a:bodyPr/>
                    <a:lstStyle/>
                    <a:p>
                      <a:pPr algn="ctr"/>
                      <a:r>
                        <a:rPr lang="en-US" sz="1600" dirty="0"/>
                        <a:t>Value</a:t>
                      </a:r>
                      <a:endParaRPr lang="en-IN" sz="1600" dirty="0"/>
                    </a:p>
                  </a:txBody>
                  <a:tcPr/>
                </a:tc>
                <a:extLst>
                  <a:ext uri="{0D108BD9-81ED-4DB2-BD59-A6C34878D82A}">
                    <a16:rowId xmlns:a16="http://schemas.microsoft.com/office/drawing/2014/main" val="2518883083"/>
                  </a:ext>
                </a:extLst>
              </a:tr>
              <a:tr h="488810">
                <a:tc>
                  <a:txBody>
                    <a:bodyPr/>
                    <a:lstStyle/>
                    <a:p>
                      <a:pPr algn="ctr"/>
                      <a:r>
                        <a:rPr lang="en-US" sz="1600" dirty="0"/>
                        <a:t>Layer Architecture</a:t>
                      </a:r>
                      <a:endParaRPr lang="en-IN" sz="1600" dirty="0"/>
                    </a:p>
                  </a:txBody>
                  <a:tcPr/>
                </a:tc>
                <a:tc>
                  <a:txBody>
                    <a:bodyPr/>
                    <a:lstStyle/>
                    <a:p>
                      <a:pPr algn="ctr"/>
                      <a:r>
                        <a:rPr lang="en-US" sz="1600" dirty="0"/>
                        <a:t>[4, 64, 64, 64, 1]</a:t>
                      </a:r>
                      <a:endParaRPr lang="en-IN" sz="1600" dirty="0"/>
                    </a:p>
                  </a:txBody>
                  <a:tcPr/>
                </a:tc>
                <a:extLst>
                  <a:ext uri="{0D108BD9-81ED-4DB2-BD59-A6C34878D82A}">
                    <a16:rowId xmlns:a16="http://schemas.microsoft.com/office/drawing/2014/main" val="1107518937"/>
                  </a:ext>
                </a:extLst>
              </a:tr>
              <a:tr h="615910">
                <a:tc>
                  <a:txBody>
                    <a:bodyPr/>
                    <a:lstStyle/>
                    <a:p>
                      <a:pPr algn="ctr"/>
                      <a:r>
                        <a:rPr lang="en-US" sz="1600" dirty="0"/>
                        <a:t>Activation function</a:t>
                      </a:r>
                      <a:endParaRPr lang="en-IN" sz="1600" dirty="0"/>
                    </a:p>
                  </a:txBody>
                  <a:tcPr/>
                </a:tc>
                <a:tc>
                  <a:txBody>
                    <a:bodyPr/>
                    <a:lstStyle/>
                    <a:p>
                      <a:pPr algn="ctr"/>
                      <a:r>
                        <a:rPr lang="en-US" sz="1600" dirty="0"/>
                        <a:t>Linear, Tanh for Hidden, Soft-plus for Output Transform</a:t>
                      </a:r>
                      <a:endParaRPr lang="en-IN" sz="1600" dirty="0"/>
                    </a:p>
                  </a:txBody>
                  <a:tcPr/>
                </a:tc>
                <a:extLst>
                  <a:ext uri="{0D108BD9-81ED-4DB2-BD59-A6C34878D82A}">
                    <a16:rowId xmlns:a16="http://schemas.microsoft.com/office/drawing/2014/main" val="4180781219"/>
                  </a:ext>
                </a:extLst>
              </a:tr>
              <a:tr h="488810">
                <a:tc>
                  <a:txBody>
                    <a:bodyPr/>
                    <a:lstStyle/>
                    <a:p>
                      <a:pPr algn="ctr"/>
                      <a:r>
                        <a:rPr lang="en-US" sz="1600" dirty="0"/>
                        <a:t>Epochs</a:t>
                      </a:r>
                      <a:endParaRPr lang="en-IN" sz="1600" dirty="0"/>
                    </a:p>
                  </a:txBody>
                  <a:tcPr/>
                </a:tc>
                <a:tc>
                  <a:txBody>
                    <a:bodyPr/>
                    <a:lstStyle/>
                    <a:p>
                      <a:pPr algn="ctr"/>
                      <a:r>
                        <a:rPr lang="en-US" sz="1600" dirty="0"/>
                        <a:t>80000</a:t>
                      </a:r>
                      <a:endParaRPr lang="en-IN" sz="1600" dirty="0"/>
                    </a:p>
                  </a:txBody>
                  <a:tcPr/>
                </a:tc>
                <a:extLst>
                  <a:ext uri="{0D108BD9-81ED-4DB2-BD59-A6C34878D82A}">
                    <a16:rowId xmlns:a16="http://schemas.microsoft.com/office/drawing/2014/main" val="3867307630"/>
                  </a:ext>
                </a:extLst>
              </a:tr>
              <a:tr h="488810">
                <a:tc>
                  <a:txBody>
                    <a:bodyPr/>
                    <a:lstStyle/>
                    <a:p>
                      <a:pPr algn="ctr"/>
                      <a:r>
                        <a:rPr lang="en-US" sz="1600" dirty="0"/>
                        <a:t>Learning rate </a:t>
                      </a:r>
                      <a:endParaRPr lang="en-IN" sz="1600" dirty="0"/>
                    </a:p>
                  </a:txBody>
                  <a:tcPr/>
                </a:tc>
                <a:tc>
                  <a:txBody>
                    <a:bodyPr/>
                    <a:lstStyle/>
                    <a:p>
                      <a:pPr algn="ctr"/>
                      <a:r>
                        <a:rPr lang="en-US" sz="1600" dirty="0"/>
                        <a:t>2e-4</a:t>
                      </a:r>
                      <a:endParaRPr lang="en-IN" sz="1600" dirty="0"/>
                    </a:p>
                  </a:txBody>
                  <a:tcPr/>
                </a:tc>
                <a:extLst>
                  <a:ext uri="{0D108BD9-81ED-4DB2-BD59-A6C34878D82A}">
                    <a16:rowId xmlns:a16="http://schemas.microsoft.com/office/drawing/2014/main" val="2994634287"/>
                  </a:ext>
                </a:extLst>
              </a:tr>
              <a:tr h="701935">
                <a:tc>
                  <a:txBody>
                    <a:bodyPr/>
                    <a:lstStyle/>
                    <a:p>
                      <a:pPr algn="ctr"/>
                      <a:r>
                        <a:rPr lang="en-US" sz="1600" dirty="0"/>
                        <a:t>Input Transform</a:t>
                      </a:r>
                    </a:p>
                  </a:txBody>
                  <a:tcPr/>
                </a:tc>
                <a:tc>
                  <a:txBody>
                    <a:bodyPr/>
                    <a:lstStyle/>
                    <a:p>
                      <a:pPr algn="ctr"/>
                      <a:r>
                        <a:rPr lang="en-US" sz="1600" dirty="0"/>
                        <a:t>Normalized between [-1, 1]</a:t>
                      </a:r>
                      <a:endParaRPr lang="en-IN" sz="1600" dirty="0"/>
                    </a:p>
                  </a:txBody>
                  <a:tcPr/>
                </a:tc>
                <a:extLst>
                  <a:ext uri="{0D108BD9-81ED-4DB2-BD59-A6C34878D82A}">
                    <a16:rowId xmlns:a16="http://schemas.microsoft.com/office/drawing/2014/main" val="1501882938"/>
                  </a:ext>
                </a:extLst>
              </a:tr>
              <a:tr h="426841">
                <a:tc>
                  <a:txBody>
                    <a:bodyPr/>
                    <a:lstStyle/>
                    <a:p>
                      <a:pPr algn="ctr"/>
                      <a:r>
                        <a:rPr lang="en-US" sz="1600" dirty="0"/>
                        <a:t>Optimizer </a:t>
                      </a:r>
                    </a:p>
                  </a:txBody>
                  <a:tcPr/>
                </a:tc>
                <a:tc>
                  <a:txBody>
                    <a:bodyPr/>
                    <a:lstStyle/>
                    <a:p>
                      <a:pPr algn="ctr"/>
                      <a:r>
                        <a:rPr lang="en-US" sz="1600" dirty="0"/>
                        <a:t>Adam </a:t>
                      </a:r>
                      <a:endParaRPr lang="en-IN" sz="1600" dirty="0"/>
                    </a:p>
                  </a:txBody>
                  <a:tcPr/>
                </a:tc>
                <a:extLst>
                  <a:ext uri="{0D108BD9-81ED-4DB2-BD59-A6C34878D82A}">
                    <a16:rowId xmlns:a16="http://schemas.microsoft.com/office/drawing/2014/main" val="508719063"/>
                  </a:ext>
                </a:extLst>
              </a:tr>
            </a:tbl>
          </a:graphicData>
        </a:graphic>
      </p:graphicFrame>
      <p:sp>
        <p:nvSpPr>
          <p:cNvPr id="9" name="TextBox 8">
            <a:extLst>
              <a:ext uri="{FF2B5EF4-FFF2-40B4-BE49-F238E27FC236}">
                <a16:creationId xmlns:a16="http://schemas.microsoft.com/office/drawing/2014/main" id="{CA6B5676-C790-4C4D-43FE-678407ABD7AA}"/>
              </a:ext>
            </a:extLst>
          </p:cNvPr>
          <p:cNvSpPr txBox="1"/>
          <p:nvPr/>
        </p:nvSpPr>
        <p:spPr>
          <a:xfrm>
            <a:off x="862837" y="6336629"/>
            <a:ext cx="4900773" cy="307777"/>
          </a:xfrm>
          <a:prstGeom prst="rect">
            <a:avLst/>
          </a:prstGeom>
          <a:noFill/>
        </p:spPr>
        <p:txBody>
          <a:bodyPr wrap="square" rtlCol="0">
            <a:spAutoFit/>
          </a:bodyPr>
          <a:lstStyle/>
          <a:p>
            <a:r>
              <a:rPr lang="en-US" sz="1400" i="1" dirty="0">
                <a:latin typeface="Times New Roman" panose="02020603050405020304" pitchFamily="18" charset="0"/>
                <a:cs typeface="Times New Roman" panose="02020603050405020304" pitchFamily="18" charset="0"/>
              </a:rPr>
              <a:t>Table 1: Domain and material properties for PINN – L-DED</a:t>
            </a:r>
            <a:endParaRPr lang="en-IN" sz="1400" i="1" dirty="0">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FDFDD675-4E83-EEE2-BF90-BFB53850C173}"/>
              </a:ext>
            </a:extLst>
          </p:cNvPr>
          <p:cNvSpPr txBox="1"/>
          <p:nvPr/>
        </p:nvSpPr>
        <p:spPr>
          <a:xfrm>
            <a:off x="6960563" y="5176804"/>
            <a:ext cx="4900773" cy="307777"/>
          </a:xfrm>
          <a:prstGeom prst="rect">
            <a:avLst/>
          </a:prstGeom>
          <a:noFill/>
        </p:spPr>
        <p:txBody>
          <a:bodyPr wrap="square" rtlCol="0">
            <a:spAutoFit/>
          </a:bodyPr>
          <a:lstStyle/>
          <a:p>
            <a:r>
              <a:rPr lang="en-US" sz="1400" i="1" dirty="0">
                <a:latin typeface="Times New Roman" panose="02020603050405020304" pitchFamily="18" charset="0"/>
                <a:cs typeface="Times New Roman" panose="02020603050405020304" pitchFamily="18" charset="0"/>
              </a:rPr>
              <a:t>Table 2 :Architecture and Hyperparameters for PINN-L-DED</a:t>
            </a:r>
            <a:endParaRPr lang="en-IN" sz="1400" i="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279600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7ACACE1-007A-F6F7-EC11-9147165E7602}"/>
              </a:ext>
            </a:extLst>
          </p:cNvPr>
          <p:cNvSpPr>
            <a:spLocks noGrp="1"/>
          </p:cNvSpPr>
          <p:nvPr>
            <p:ph type="sldNum" sz="quarter" idx="12"/>
          </p:nvPr>
        </p:nvSpPr>
        <p:spPr>
          <a:xfrm>
            <a:off x="8916969" y="6220559"/>
            <a:ext cx="2743200" cy="365125"/>
          </a:xfrm>
        </p:spPr>
        <p:txBody>
          <a:bodyPr/>
          <a:lstStyle/>
          <a:p>
            <a:fld id="{C25B9902-0077-4036-A50E-FC57E35A599C}" type="slidenum">
              <a:rPr lang="en-IN" smtClean="0"/>
              <a:t>24</a:t>
            </a:fld>
            <a:endParaRPr lang="en-IN" dirty="0"/>
          </a:p>
        </p:txBody>
      </p:sp>
      <p:sp>
        <p:nvSpPr>
          <p:cNvPr id="6" name="TextBox 5">
            <a:extLst>
              <a:ext uri="{FF2B5EF4-FFF2-40B4-BE49-F238E27FC236}">
                <a16:creationId xmlns:a16="http://schemas.microsoft.com/office/drawing/2014/main" id="{E1BABF14-8D5F-CE92-CBA2-3A15CC49C854}"/>
              </a:ext>
            </a:extLst>
          </p:cNvPr>
          <p:cNvSpPr txBox="1"/>
          <p:nvPr/>
        </p:nvSpPr>
        <p:spPr>
          <a:xfrm>
            <a:off x="275896" y="-1"/>
            <a:ext cx="3422801" cy="584775"/>
          </a:xfrm>
          <a:prstGeom prst="rect">
            <a:avLst/>
          </a:prstGeom>
          <a:noFill/>
        </p:spPr>
        <p:txBody>
          <a:bodyPr wrap="square" rtlCol="0">
            <a:spAutoFit/>
          </a:bodyPr>
          <a:lstStyle/>
          <a:p>
            <a:r>
              <a:rPr lang="en-US" sz="3200" dirty="0">
                <a:latin typeface="Times New Roman" panose="02020603050405020304" pitchFamily="18" charset="0"/>
                <a:cs typeface="Times New Roman" panose="02020603050405020304" pitchFamily="18" charset="0"/>
              </a:rPr>
              <a:t>Results</a:t>
            </a:r>
            <a:endParaRPr lang="en-IN" sz="3200"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B2FBFF3C-0FE3-F72E-329D-C74412294661}"/>
              </a:ext>
            </a:extLst>
          </p:cNvPr>
          <p:cNvSpPr txBox="1"/>
          <p:nvPr/>
        </p:nvSpPr>
        <p:spPr>
          <a:xfrm>
            <a:off x="2830391" y="6109049"/>
            <a:ext cx="3908461" cy="307777"/>
          </a:xfrm>
          <a:prstGeom prst="rect">
            <a:avLst/>
          </a:prstGeom>
          <a:noFill/>
        </p:spPr>
        <p:txBody>
          <a:bodyPr wrap="square" rtlCol="0">
            <a:spAutoFit/>
          </a:bodyPr>
          <a:lstStyle/>
          <a:p>
            <a:r>
              <a:rPr lang="en-US" sz="1400" i="1" dirty="0">
                <a:latin typeface="Times New Roman" panose="02020603050405020304" pitchFamily="18" charset="0"/>
                <a:cs typeface="Times New Roman" panose="02020603050405020304" pitchFamily="18" charset="0"/>
              </a:rPr>
              <a:t>Fig 22:  Loss Curves </a:t>
            </a:r>
            <a:endParaRPr lang="en-IN" sz="1400" i="1" dirty="0">
              <a:latin typeface="Times New Roman" panose="02020603050405020304" pitchFamily="18" charset="0"/>
              <a:cs typeface="Times New Roman" panose="02020603050405020304" pitchFamily="18" charset="0"/>
            </a:endParaRPr>
          </a:p>
        </p:txBody>
      </p:sp>
      <p:pic>
        <p:nvPicPr>
          <p:cNvPr id="3" name="Picture 2" descr="IIT Hyderabad Logo_Final Design.jpg">
            <a:extLst>
              <a:ext uri="{FF2B5EF4-FFF2-40B4-BE49-F238E27FC236}">
                <a16:creationId xmlns:a16="http://schemas.microsoft.com/office/drawing/2014/main" id="{459A865C-090C-CDCA-BFF0-C0001C962AFF}"/>
              </a:ext>
            </a:extLst>
          </p:cNvPr>
          <p:cNvPicPr>
            <a:picLocks noChangeAspect="1"/>
          </p:cNvPicPr>
          <p:nvPr/>
        </p:nvPicPr>
        <p:blipFill>
          <a:blip r:embed="rId2"/>
          <a:stretch>
            <a:fillRect/>
          </a:stretch>
        </p:blipFill>
        <p:spPr>
          <a:xfrm>
            <a:off x="11404234" y="76840"/>
            <a:ext cx="511870" cy="515436"/>
          </a:xfrm>
          <a:prstGeom prst="rect">
            <a:avLst/>
          </a:prstGeom>
        </p:spPr>
      </p:pic>
      <p:cxnSp>
        <p:nvCxnSpPr>
          <p:cNvPr id="9" name="Straight Connector 8">
            <a:extLst>
              <a:ext uri="{FF2B5EF4-FFF2-40B4-BE49-F238E27FC236}">
                <a16:creationId xmlns:a16="http://schemas.microsoft.com/office/drawing/2014/main" id="{C20DED54-3237-A60D-5B2D-724953AFA01B}"/>
              </a:ext>
            </a:extLst>
          </p:cNvPr>
          <p:cNvCxnSpPr>
            <a:cxnSpLocks/>
          </p:cNvCxnSpPr>
          <p:nvPr/>
        </p:nvCxnSpPr>
        <p:spPr>
          <a:xfrm>
            <a:off x="350385" y="489754"/>
            <a:ext cx="10247586" cy="0"/>
          </a:xfrm>
          <a:prstGeom prst="line">
            <a:avLst/>
          </a:prstGeom>
          <a:ln w="38100">
            <a:solidFill>
              <a:schemeClr val="accent1">
                <a:lumMod val="60000"/>
                <a:lumOff val="40000"/>
              </a:schemeClr>
            </a:solidFill>
          </a:ln>
        </p:spPr>
        <p:style>
          <a:lnRef idx="3">
            <a:schemeClr val="dk1"/>
          </a:lnRef>
          <a:fillRef idx="0">
            <a:schemeClr val="dk1"/>
          </a:fillRef>
          <a:effectRef idx="2">
            <a:schemeClr val="dk1"/>
          </a:effectRef>
          <a:fontRef idx="minor">
            <a:schemeClr val="tx1"/>
          </a:fontRef>
        </p:style>
      </p:cxnSp>
      <p:sp>
        <p:nvSpPr>
          <p:cNvPr id="10" name="Footer Placeholder 23">
            <a:extLst>
              <a:ext uri="{FF2B5EF4-FFF2-40B4-BE49-F238E27FC236}">
                <a16:creationId xmlns:a16="http://schemas.microsoft.com/office/drawing/2014/main" id="{DA92C4BD-9FCC-26CD-5D12-CC264263FE72}"/>
              </a:ext>
            </a:extLst>
          </p:cNvPr>
          <p:cNvSpPr>
            <a:spLocks noGrp="1"/>
          </p:cNvSpPr>
          <p:nvPr>
            <p:ph type="ftr" sz="quarter" idx="11"/>
          </p:nvPr>
        </p:nvSpPr>
        <p:spPr>
          <a:xfrm>
            <a:off x="0" y="6637111"/>
            <a:ext cx="12192000" cy="220890"/>
          </a:xfrm>
          <a:solidFill>
            <a:schemeClr val="accent2">
              <a:lumMod val="60000"/>
              <a:lumOff val="40000"/>
            </a:schemeClr>
          </a:solidFill>
        </p:spPr>
        <p:txBody>
          <a:bodyPr/>
          <a:lstStyle/>
          <a:p>
            <a:pPr algn="l"/>
            <a:endParaRPr lang="en-IN" dirty="0"/>
          </a:p>
        </p:txBody>
      </p:sp>
      <p:pic>
        <p:nvPicPr>
          <p:cNvPr id="12" name="Picture 11">
            <a:extLst>
              <a:ext uri="{FF2B5EF4-FFF2-40B4-BE49-F238E27FC236}">
                <a16:creationId xmlns:a16="http://schemas.microsoft.com/office/drawing/2014/main" id="{65689441-404F-885C-D3EF-FF13CD9AB036}"/>
              </a:ext>
            </a:extLst>
          </p:cNvPr>
          <p:cNvPicPr>
            <a:picLocks noChangeAspect="1"/>
          </p:cNvPicPr>
          <p:nvPr/>
        </p:nvPicPr>
        <p:blipFill>
          <a:blip r:embed="rId3"/>
          <a:stretch>
            <a:fillRect/>
          </a:stretch>
        </p:blipFill>
        <p:spPr>
          <a:xfrm>
            <a:off x="350385" y="592275"/>
            <a:ext cx="7471962" cy="5418107"/>
          </a:xfrm>
          <a:prstGeom prst="rect">
            <a:avLst/>
          </a:prstGeom>
        </p:spPr>
      </p:pic>
      <p:graphicFrame>
        <p:nvGraphicFramePr>
          <p:cNvPr id="4" name="Table 3">
            <a:extLst>
              <a:ext uri="{FF2B5EF4-FFF2-40B4-BE49-F238E27FC236}">
                <a16:creationId xmlns:a16="http://schemas.microsoft.com/office/drawing/2014/main" id="{A140FF2C-EB8C-D153-0263-1BC4C9F9817F}"/>
              </a:ext>
            </a:extLst>
          </p:cNvPr>
          <p:cNvGraphicFramePr>
            <a:graphicFrameLocks noGrp="1"/>
          </p:cNvGraphicFramePr>
          <p:nvPr>
            <p:extLst>
              <p:ext uri="{D42A27DB-BD31-4B8C-83A1-F6EECF244321}">
                <p14:modId xmlns:p14="http://schemas.microsoft.com/office/powerpoint/2010/main" val="1573328530"/>
              </p:ext>
            </p:extLst>
          </p:nvPr>
        </p:nvGraphicFramePr>
        <p:xfrm>
          <a:off x="8794231" y="1486818"/>
          <a:ext cx="2518810" cy="1469900"/>
        </p:xfrm>
        <a:graphic>
          <a:graphicData uri="http://schemas.openxmlformats.org/drawingml/2006/table">
            <a:tbl>
              <a:tblPr firstRow="1" firstCol="1" bandRow="1">
                <a:tableStyleId>{5C22544A-7EE6-4342-B048-85BDC9FD1C3A}</a:tableStyleId>
              </a:tblPr>
              <a:tblGrid>
                <a:gridCol w="1259405">
                  <a:extLst>
                    <a:ext uri="{9D8B030D-6E8A-4147-A177-3AD203B41FA5}">
                      <a16:colId xmlns:a16="http://schemas.microsoft.com/office/drawing/2014/main" val="2819431526"/>
                    </a:ext>
                  </a:extLst>
                </a:gridCol>
                <a:gridCol w="1259405">
                  <a:extLst>
                    <a:ext uri="{9D8B030D-6E8A-4147-A177-3AD203B41FA5}">
                      <a16:colId xmlns:a16="http://schemas.microsoft.com/office/drawing/2014/main" val="3415477830"/>
                    </a:ext>
                  </a:extLst>
                </a:gridCol>
              </a:tblGrid>
              <a:tr h="0">
                <a:tc>
                  <a:txBody>
                    <a:bodyPr/>
                    <a:lstStyle/>
                    <a:p>
                      <a:pPr marL="228600" indent="-228600" algn="ctr">
                        <a:lnSpc>
                          <a:spcPct val="150000"/>
                        </a:lnSpc>
                      </a:pPr>
                      <a:r>
                        <a:rPr lang="en-US" sz="1800" kern="100" dirty="0">
                          <a:effectLst/>
                        </a:rPr>
                        <a:t>Loss</a:t>
                      </a:r>
                      <a:endParaRPr lang="en-IN" sz="1800" kern="100" dirty="0">
                        <a:effectLst/>
                        <a:latin typeface="Times New Roman" panose="02020603050405020304" pitchFamily="18" charset="0"/>
                        <a:ea typeface="Cambria" panose="02040503050406030204" pitchFamily="18" charset="0"/>
                        <a:cs typeface="Times New Roman" panose="02020603050405020304" pitchFamily="18" charset="0"/>
                      </a:endParaRPr>
                    </a:p>
                  </a:txBody>
                  <a:tcPr marL="68580" marR="68580" marT="0" marB="0"/>
                </a:tc>
                <a:tc>
                  <a:txBody>
                    <a:bodyPr/>
                    <a:lstStyle/>
                    <a:p>
                      <a:pPr marL="228600" indent="-228600" algn="ctr">
                        <a:lnSpc>
                          <a:spcPct val="150000"/>
                        </a:lnSpc>
                      </a:pPr>
                      <a:r>
                        <a:rPr lang="en-US" sz="1800" kern="100" dirty="0">
                          <a:effectLst/>
                        </a:rPr>
                        <a:t>Value</a:t>
                      </a:r>
                      <a:endParaRPr lang="en-IN" sz="1800" kern="100" dirty="0">
                        <a:effectLst/>
                        <a:latin typeface="Times New Roman" panose="02020603050405020304" pitchFamily="18" charset="0"/>
                        <a:ea typeface="Cambria" panose="020405030504060302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273301275"/>
                  </a:ext>
                </a:extLst>
              </a:tr>
              <a:tr h="251776">
                <a:tc>
                  <a:txBody>
                    <a:bodyPr/>
                    <a:lstStyle/>
                    <a:p>
                      <a:pPr marL="228600" indent="-228600" algn="ctr">
                        <a:lnSpc>
                          <a:spcPct val="150000"/>
                        </a:lnSpc>
                      </a:pPr>
                      <a:r>
                        <a:rPr lang="en-US" sz="1800" kern="100" dirty="0">
                          <a:effectLst/>
                        </a:rPr>
                        <a:t>Total Loss</a:t>
                      </a:r>
                      <a:endParaRPr lang="en-IN" sz="1800" kern="100" dirty="0">
                        <a:effectLst/>
                        <a:latin typeface="Times New Roman" panose="02020603050405020304" pitchFamily="18" charset="0"/>
                        <a:ea typeface="Cambria" panose="02040503050406030204" pitchFamily="18" charset="0"/>
                        <a:cs typeface="Times New Roman" panose="02020603050405020304" pitchFamily="18" charset="0"/>
                      </a:endParaRPr>
                    </a:p>
                  </a:txBody>
                  <a:tcPr marL="68580" marR="68580" marT="0" marB="0"/>
                </a:tc>
                <a:tc>
                  <a:txBody>
                    <a:bodyPr/>
                    <a:lstStyle/>
                    <a:p>
                      <a:pPr marL="228600" indent="-228600" algn="ctr">
                        <a:lnSpc>
                          <a:spcPct val="150000"/>
                        </a:lnSpc>
                      </a:pPr>
                      <a:r>
                        <a:rPr lang="en-US" sz="1800" kern="100">
                          <a:effectLst/>
                        </a:rPr>
                        <a:t>3.221e-03</a:t>
                      </a:r>
                      <a:endParaRPr lang="en-IN" sz="1800" kern="100">
                        <a:effectLst/>
                        <a:latin typeface="Times New Roman" panose="02020603050405020304" pitchFamily="18" charset="0"/>
                        <a:ea typeface="Cambria" panose="020405030504060302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14175814"/>
                  </a:ext>
                </a:extLst>
              </a:tr>
              <a:tr h="251776">
                <a:tc>
                  <a:txBody>
                    <a:bodyPr/>
                    <a:lstStyle/>
                    <a:p>
                      <a:pPr marL="228600" indent="-228600" algn="ctr">
                        <a:lnSpc>
                          <a:spcPct val="150000"/>
                        </a:lnSpc>
                      </a:pPr>
                      <a:r>
                        <a:rPr lang="en-US" sz="1800" kern="100" dirty="0">
                          <a:effectLst/>
                        </a:rPr>
                        <a:t>BC Loss</a:t>
                      </a:r>
                      <a:endParaRPr lang="en-IN" sz="1800" kern="100" dirty="0">
                        <a:effectLst/>
                        <a:latin typeface="Times New Roman" panose="02020603050405020304" pitchFamily="18" charset="0"/>
                        <a:ea typeface="Cambria" panose="02040503050406030204" pitchFamily="18" charset="0"/>
                        <a:cs typeface="Times New Roman" panose="02020603050405020304" pitchFamily="18" charset="0"/>
                      </a:endParaRPr>
                    </a:p>
                  </a:txBody>
                  <a:tcPr marL="68580" marR="68580" marT="0" marB="0"/>
                </a:tc>
                <a:tc>
                  <a:txBody>
                    <a:bodyPr/>
                    <a:lstStyle/>
                    <a:p>
                      <a:pPr marL="228600" indent="-228600" algn="ctr">
                        <a:lnSpc>
                          <a:spcPct val="150000"/>
                        </a:lnSpc>
                      </a:pPr>
                      <a:r>
                        <a:rPr lang="en-US" sz="1800" kern="100" dirty="0">
                          <a:effectLst/>
                        </a:rPr>
                        <a:t>1.128e-02</a:t>
                      </a:r>
                      <a:endParaRPr lang="en-IN" sz="1800" kern="100" dirty="0">
                        <a:effectLst/>
                        <a:latin typeface="Times New Roman" panose="02020603050405020304" pitchFamily="18" charset="0"/>
                        <a:ea typeface="Cambria" panose="020405030504060302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602373596"/>
                  </a:ext>
                </a:extLst>
              </a:tr>
              <a:tr h="251776">
                <a:tc>
                  <a:txBody>
                    <a:bodyPr/>
                    <a:lstStyle/>
                    <a:p>
                      <a:pPr marL="228600" indent="-228600" algn="ctr">
                        <a:lnSpc>
                          <a:spcPct val="150000"/>
                        </a:lnSpc>
                      </a:pPr>
                      <a:r>
                        <a:rPr lang="en-US" sz="1800" kern="100" dirty="0">
                          <a:effectLst/>
                        </a:rPr>
                        <a:t>PDE Loss</a:t>
                      </a:r>
                      <a:endParaRPr lang="en-IN" sz="1800" kern="100" dirty="0">
                        <a:effectLst/>
                        <a:latin typeface="Times New Roman" panose="02020603050405020304" pitchFamily="18" charset="0"/>
                        <a:ea typeface="Cambria" panose="02040503050406030204" pitchFamily="18" charset="0"/>
                        <a:cs typeface="Times New Roman" panose="02020603050405020304" pitchFamily="18" charset="0"/>
                      </a:endParaRPr>
                    </a:p>
                  </a:txBody>
                  <a:tcPr marL="68580" marR="68580" marT="0" marB="0"/>
                </a:tc>
                <a:tc>
                  <a:txBody>
                    <a:bodyPr/>
                    <a:lstStyle/>
                    <a:p>
                      <a:pPr marL="228600" indent="-228600" algn="ctr">
                        <a:lnSpc>
                          <a:spcPct val="150000"/>
                        </a:lnSpc>
                      </a:pPr>
                      <a:r>
                        <a:rPr lang="en-US" sz="1800" kern="100" dirty="0">
                          <a:effectLst/>
                        </a:rPr>
                        <a:t>2.759e-03</a:t>
                      </a:r>
                      <a:endParaRPr lang="en-IN" sz="1800" kern="100" dirty="0">
                        <a:effectLst/>
                        <a:latin typeface="Times New Roman" panose="02020603050405020304" pitchFamily="18" charset="0"/>
                        <a:ea typeface="Cambria" panose="020405030504060302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4115916968"/>
                  </a:ext>
                </a:extLst>
              </a:tr>
            </a:tbl>
          </a:graphicData>
        </a:graphic>
      </p:graphicFrame>
      <p:graphicFrame>
        <p:nvGraphicFramePr>
          <p:cNvPr id="5" name="Table 4">
            <a:extLst>
              <a:ext uri="{FF2B5EF4-FFF2-40B4-BE49-F238E27FC236}">
                <a16:creationId xmlns:a16="http://schemas.microsoft.com/office/drawing/2014/main" id="{118DF8CB-FB19-CCED-A828-B05AF451D069}"/>
              </a:ext>
            </a:extLst>
          </p:cNvPr>
          <p:cNvGraphicFramePr>
            <a:graphicFrameLocks noGrp="1"/>
          </p:cNvGraphicFramePr>
          <p:nvPr>
            <p:extLst>
              <p:ext uri="{D42A27DB-BD31-4B8C-83A1-F6EECF244321}">
                <p14:modId xmlns:p14="http://schemas.microsoft.com/office/powerpoint/2010/main" val="1584287776"/>
              </p:ext>
            </p:extLst>
          </p:nvPr>
        </p:nvGraphicFramePr>
        <p:xfrm>
          <a:off x="7858992" y="3504021"/>
          <a:ext cx="3994634" cy="2031873"/>
        </p:xfrm>
        <a:graphic>
          <a:graphicData uri="http://schemas.openxmlformats.org/drawingml/2006/table">
            <a:tbl>
              <a:tblPr firstRow="1" firstCol="1" bandRow="1">
                <a:tableStyleId>{5C22544A-7EE6-4342-B048-85BDC9FD1C3A}</a:tableStyleId>
              </a:tblPr>
              <a:tblGrid>
                <a:gridCol w="1839812">
                  <a:extLst>
                    <a:ext uri="{9D8B030D-6E8A-4147-A177-3AD203B41FA5}">
                      <a16:colId xmlns:a16="http://schemas.microsoft.com/office/drawing/2014/main" val="1780794814"/>
                    </a:ext>
                  </a:extLst>
                </a:gridCol>
                <a:gridCol w="2154822">
                  <a:extLst>
                    <a:ext uri="{9D8B030D-6E8A-4147-A177-3AD203B41FA5}">
                      <a16:colId xmlns:a16="http://schemas.microsoft.com/office/drawing/2014/main" val="11746484"/>
                    </a:ext>
                  </a:extLst>
                </a:gridCol>
              </a:tblGrid>
              <a:tr h="666252">
                <a:tc>
                  <a:txBody>
                    <a:bodyPr/>
                    <a:lstStyle/>
                    <a:p>
                      <a:pPr marL="228600" indent="-228600" algn="just">
                        <a:lnSpc>
                          <a:spcPct val="150000"/>
                        </a:lnSpc>
                      </a:pPr>
                      <a:r>
                        <a:rPr lang="en-US" sz="1500" kern="100" dirty="0">
                          <a:solidFill>
                            <a:schemeClr val="tx1">
                              <a:lumMod val="95000"/>
                              <a:lumOff val="5000"/>
                            </a:schemeClr>
                          </a:solidFill>
                          <a:effectLst/>
                        </a:rPr>
                        <a:t>Time taken for </a:t>
                      </a:r>
                    </a:p>
                    <a:p>
                      <a:pPr marL="228600" indent="-228600" algn="just">
                        <a:lnSpc>
                          <a:spcPct val="150000"/>
                        </a:lnSpc>
                      </a:pPr>
                      <a:r>
                        <a:rPr lang="en-US" sz="1500" kern="100" dirty="0">
                          <a:solidFill>
                            <a:schemeClr val="tx1">
                              <a:lumMod val="95000"/>
                              <a:lumOff val="5000"/>
                            </a:schemeClr>
                          </a:solidFill>
                          <a:effectLst/>
                        </a:rPr>
                        <a:t>Model Training </a:t>
                      </a:r>
                      <a:endParaRPr lang="en-IN" sz="1500" kern="100" dirty="0">
                        <a:solidFill>
                          <a:schemeClr val="tx1">
                            <a:lumMod val="95000"/>
                            <a:lumOff val="5000"/>
                          </a:schemeClr>
                        </a:solidFill>
                        <a:effectLst/>
                        <a:latin typeface="Times New Roman" panose="02020603050405020304" pitchFamily="18" charset="0"/>
                        <a:ea typeface="Cambria" panose="02040503050406030204" pitchFamily="18" charset="0"/>
                        <a:cs typeface="Times New Roman" panose="02020603050405020304" pitchFamily="18" charset="0"/>
                      </a:endParaRPr>
                    </a:p>
                  </a:txBody>
                  <a:tcPr marL="68580" marR="68580" marT="0" marB="0">
                    <a:solidFill>
                      <a:schemeClr val="accent1">
                        <a:lumMod val="60000"/>
                        <a:lumOff val="40000"/>
                      </a:schemeClr>
                    </a:solidFill>
                  </a:tcPr>
                </a:tc>
                <a:tc>
                  <a:txBody>
                    <a:bodyPr/>
                    <a:lstStyle/>
                    <a:p>
                      <a:pPr marL="228600" indent="-228600" algn="just">
                        <a:lnSpc>
                          <a:spcPct val="150000"/>
                        </a:lnSpc>
                      </a:pPr>
                      <a:r>
                        <a:rPr lang="en-US" sz="1500" kern="100" dirty="0">
                          <a:solidFill>
                            <a:schemeClr val="tx1">
                              <a:lumMod val="95000"/>
                              <a:lumOff val="5000"/>
                            </a:schemeClr>
                          </a:solidFill>
                          <a:effectLst/>
                        </a:rPr>
                        <a:t>Nearly 5.2 </a:t>
                      </a:r>
                      <a:r>
                        <a:rPr lang="en-US" sz="1500" kern="100" dirty="0" err="1">
                          <a:solidFill>
                            <a:schemeClr val="tx1">
                              <a:lumMod val="95000"/>
                              <a:lumOff val="5000"/>
                            </a:schemeClr>
                          </a:solidFill>
                          <a:effectLst/>
                        </a:rPr>
                        <a:t>hrs</a:t>
                      </a:r>
                      <a:r>
                        <a:rPr lang="en-US" sz="1500" kern="100" dirty="0">
                          <a:solidFill>
                            <a:schemeClr val="tx1">
                              <a:lumMod val="95000"/>
                              <a:lumOff val="5000"/>
                            </a:schemeClr>
                          </a:solidFill>
                          <a:effectLst/>
                        </a:rPr>
                        <a:t> on P100 16GB GPU</a:t>
                      </a:r>
                      <a:endParaRPr lang="en-IN" sz="1500" kern="100" dirty="0">
                        <a:solidFill>
                          <a:schemeClr val="tx1">
                            <a:lumMod val="95000"/>
                            <a:lumOff val="5000"/>
                          </a:schemeClr>
                        </a:solidFill>
                        <a:effectLst/>
                        <a:latin typeface="Times New Roman" panose="02020603050405020304" pitchFamily="18" charset="0"/>
                        <a:ea typeface="Cambria" panose="02040503050406030204" pitchFamily="18" charset="0"/>
                        <a:cs typeface="Times New Roman" panose="02020603050405020304" pitchFamily="18" charset="0"/>
                      </a:endParaRPr>
                    </a:p>
                  </a:txBody>
                  <a:tcPr marL="68580" marR="68580" marT="0" marB="0">
                    <a:solidFill>
                      <a:schemeClr val="accent1">
                        <a:lumMod val="60000"/>
                        <a:lumOff val="40000"/>
                      </a:schemeClr>
                    </a:solidFill>
                  </a:tcPr>
                </a:tc>
                <a:extLst>
                  <a:ext uri="{0D108BD9-81ED-4DB2-BD59-A6C34878D82A}">
                    <a16:rowId xmlns:a16="http://schemas.microsoft.com/office/drawing/2014/main" val="2968332062"/>
                  </a:ext>
                </a:extLst>
              </a:tr>
              <a:tr h="1365621">
                <a:tc>
                  <a:txBody>
                    <a:bodyPr/>
                    <a:lstStyle/>
                    <a:p>
                      <a:pPr marL="228600" indent="-228600" algn="just">
                        <a:lnSpc>
                          <a:spcPct val="150000"/>
                        </a:lnSpc>
                      </a:pPr>
                      <a:endParaRPr lang="en-US" sz="1500" kern="100" dirty="0">
                        <a:solidFill>
                          <a:schemeClr val="tx1">
                            <a:lumMod val="95000"/>
                            <a:lumOff val="5000"/>
                          </a:schemeClr>
                        </a:solidFill>
                        <a:effectLst/>
                        <a:latin typeface="Times New Roman" panose="02020603050405020304" pitchFamily="18" charset="0"/>
                        <a:ea typeface="Cambria" panose="02040503050406030204" pitchFamily="18" charset="0"/>
                        <a:cs typeface="Times New Roman" panose="02020603050405020304" pitchFamily="18" charset="0"/>
                      </a:endParaRPr>
                    </a:p>
                    <a:p>
                      <a:pPr marL="228600" indent="-228600" algn="just">
                        <a:lnSpc>
                          <a:spcPct val="150000"/>
                        </a:lnSpc>
                      </a:pPr>
                      <a:r>
                        <a:rPr lang="en-US" sz="1500" kern="100" dirty="0">
                          <a:solidFill>
                            <a:schemeClr val="tx1">
                              <a:lumMod val="95000"/>
                              <a:lumOff val="5000"/>
                            </a:schemeClr>
                          </a:solidFill>
                          <a:effectLst/>
                          <a:latin typeface="Times New Roman" panose="02020603050405020304" pitchFamily="18" charset="0"/>
                          <a:ea typeface="Cambria" panose="02040503050406030204" pitchFamily="18" charset="0"/>
                          <a:cs typeface="Times New Roman" panose="02020603050405020304" pitchFamily="18" charset="0"/>
                        </a:rPr>
                        <a:t>Rough estimate of</a:t>
                      </a:r>
                    </a:p>
                    <a:p>
                      <a:pPr marL="228600" indent="-228600" algn="just">
                        <a:lnSpc>
                          <a:spcPct val="150000"/>
                        </a:lnSpc>
                      </a:pPr>
                      <a:r>
                        <a:rPr lang="en-US" sz="1500" kern="100" dirty="0">
                          <a:solidFill>
                            <a:schemeClr val="tx1">
                              <a:lumMod val="95000"/>
                              <a:lumOff val="5000"/>
                            </a:schemeClr>
                          </a:solidFill>
                          <a:effectLst/>
                          <a:latin typeface="Times New Roman" panose="02020603050405020304" pitchFamily="18" charset="0"/>
                          <a:ea typeface="Cambria" panose="02040503050406030204" pitchFamily="18" charset="0"/>
                          <a:cs typeface="Times New Roman" panose="02020603050405020304" pitchFamily="18" charset="0"/>
                        </a:rPr>
                        <a:t> </a:t>
                      </a:r>
                      <a:r>
                        <a:rPr lang="en-US" sz="1500" kern="100" dirty="0" err="1">
                          <a:solidFill>
                            <a:schemeClr val="tx1">
                              <a:lumMod val="95000"/>
                              <a:lumOff val="5000"/>
                            </a:schemeClr>
                          </a:solidFill>
                          <a:effectLst/>
                          <a:latin typeface="Times New Roman" panose="02020603050405020304" pitchFamily="18" charset="0"/>
                          <a:ea typeface="Cambria" panose="02040503050406030204" pitchFamily="18" charset="0"/>
                          <a:cs typeface="Times New Roman" panose="02020603050405020304" pitchFamily="18" charset="0"/>
                        </a:rPr>
                        <a:t>abaqus</a:t>
                      </a:r>
                      <a:r>
                        <a:rPr lang="en-US" sz="1500" kern="100" dirty="0">
                          <a:solidFill>
                            <a:schemeClr val="tx1">
                              <a:lumMod val="95000"/>
                              <a:lumOff val="5000"/>
                            </a:schemeClr>
                          </a:solidFill>
                          <a:effectLst/>
                          <a:latin typeface="Times New Roman" panose="02020603050405020304" pitchFamily="18" charset="0"/>
                          <a:ea typeface="Cambria" panose="02040503050406030204" pitchFamily="18" charset="0"/>
                          <a:cs typeface="Times New Roman" panose="02020603050405020304" pitchFamily="18" charset="0"/>
                        </a:rPr>
                        <a:t> simulation</a:t>
                      </a:r>
                      <a:endParaRPr lang="en-IN" sz="1500" kern="100" dirty="0">
                        <a:solidFill>
                          <a:schemeClr val="tx1">
                            <a:lumMod val="95000"/>
                            <a:lumOff val="5000"/>
                          </a:schemeClr>
                        </a:solidFill>
                        <a:effectLst/>
                        <a:latin typeface="Times New Roman" panose="02020603050405020304" pitchFamily="18" charset="0"/>
                        <a:ea typeface="Cambria" panose="02040503050406030204" pitchFamily="18" charset="0"/>
                        <a:cs typeface="Times New Roman" panose="02020603050405020304" pitchFamily="18" charset="0"/>
                      </a:endParaRPr>
                    </a:p>
                  </a:txBody>
                  <a:tcPr marL="68580" marR="68580" marT="0" marB="0">
                    <a:solidFill>
                      <a:schemeClr val="accent1">
                        <a:lumMod val="60000"/>
                        <a:lumOff val="40000"/>
                      </a:schemeClr>
                    </a:solidFill>
                  </a:tcPr>
                </a:tc>
                <a:tc>
                  <a:txBody>
                    <a:bodyPr/>
                    <a:lstStyle/>
                    <a:p>
                      <a:pPr marL="228600" indent="-228600" algn="just">
                        <a:lnSpc>
                          <a:spcPct val="150000"/>
                        </a:lnSpc>
                      </a:pPr>
                      <a:r>
                        <a:rPr lang="en-US" sz="1500" b="1" kern="100" dirty="0">
                          <a:solidFill>
                            <a:schemeClr val="tx1">
                              <a:lumMod val="95000"/>
                              <a:lumOff val="5000"/>
                            </a:schemeClr>
                          </a:solidFill>
                          <a:effectLst/>
                          <a:latin typeface="Times New Roman" panose="02020603050405020304" pitchFamily="18" charset="0"/>
                          <a:ea typeface="Cambria" panose="02040503050406030204" pitchFamily="18" charset="0"/>
                          <a:cs typeface="Times New Roman" panose="02020603050405020304" pitchFamily="18" charset="0"/>
                        </a:rPr>
                        <a:t>       </a:t>
                      </a:r>
                    </a:p>
                    <a:p>
                      <a:pPr marL="228600" indent="-228600" algn="just">
                        <a:lnSpc>
                          <a:spcPct val="150000"/>
                        </a:lnSpc>
                      </a:pPr>
                      <a:r>
                        <a:rPr lang="en-US" sz="1500" b="1" kern="100" dirty="0">
                          <a:solidFill>
                            <a:schemeClr val="tx1">
                              <a:lumMod val="95000"/>
                              <a:lumOff val="5000"/>
                            </a:schemeClr>
                          </a:solidFill>
                          <a:effectLst/>
                          <a:latin typeface="Times New Roman" panose="02020603050405020304" pitchFamily="18" charset="0"/>
                          <a:ea typeface="Cambria" panose="02040503050406030204" pitchFamily="18" charset="0"/>
                          <a:cs typeface="Times New Roman" panose="02020603050405020304" pitchFamily="18" charset="0"/>
                        </a:rPr>
                        <a:t>          7-8 </a:t>
                      </a:r>
                      <a:r>
                        <a:rPr lang="en-US" sz="1500" b="1" kern="100" dirty="0" err="1">
                          <a:solidFill>
                            <a:schemeClr val="tx1">
                              <a:lumMod val="95000"/>
                              <a:lumOff val="5000"/>
                            </a:schemeClr>
                          </a:solidFill>
                          <a:effectLst/>
                          <a:latin typeface="Times New Roman" panose="02020603050405020304" pitchFamily="18" charset="0"/>
                          <a:ea typeface="Cambria" panose="02040503050406030204" pitchFamily="18" charset="0"/>
                          <a:cs typeface="Times New Roman" panose="02020603050405020304" pitchFamily="18" charset="0"/>
                        </a:rPr>
                        <a:t>hrs</a:t>
                      </a:r>
                      <a:endParaRPr lang="en-IN" sz="1500" b="1" kern="100" dirty="0">
                        <a:solidFill>
                          <a:schemeClr val="tx1">
                            <a:lumMod val="95000"/>
                            <a:lumOff val="5000"/>
                          </a:schemeClr>
                        </a:solidFill>
                        <a:effectLst/>
                        <a:latin typeface="Times New Roman" panose="02020603050405020304" pitchFamily="18" charset="0"/>
                        <a:ea typeface="Cambria" panose="02040503050406030204" pitchFamily="18" charset="0"/>
                        <a:cs typeface="Times New Roman" panose="02020603050405020304" pitchFamily="18" charset="0"/>
                      </a:endParaRPr>
                    </a:p>
                  </a:txBody>
                  <a:tcPr marL="68580" marR="68580" marT="0" marB="0">
                    <a:solidFill>
                      <a:schemeClr val="accent1">
                        <a:lumMod val="60000"/>
                        <a:lumOff val="40000"/>
                      </a:schemeClr>
                    </a:solidFill>
                  </a:tcPr>
                </a:tc>
                <a:extLst>
                  <a:ext uri="{0D108BD9-81ED-4DB2-BD59-A6C34878D82A}">
                    <a16:rowId xmlns:a16="http://schemas.microsoft.com/office/drawing/2014/main" val="3243123795"/>
                  </a:ext>
                </a:extLst>
              </a:tr>
            </a:tbl>
          </a:graphicData>
        </a:graphic>
      </p:graphicFrame>
    </p:spTree>
    <p:extLst>
      <p:ext uri="{BB962C8B-B14F-4D97-AF65-F5344CB8AC3E}">
        <p14:creationId xmlns:p14="http://schemas.microsoft.com/office/powerpoint/2010/main" val="15683139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D52D834-4FA7-9ED5-69CF-01A54BB7D9BD}"/>
              </a:ext>
            </a:extLst>
          </p:cNvPr>
          <p:cNvSpPr>
            <a:spLocks noGrp="1"/>
          </p:cNvSpPr>
          <p:nvPr>
            <p:ph type="sldNum" sz="quarter" idx="12"/>
          </p:nvPr>
        </p:nvSpPr>
        <p:spPr/>
        <p:txBody>
          <a:bodyPr/>
          <a:lstStyle/>
          <a:p>
            <a:fld id="{C25B9902-0077-4036-A50E-FC57E35A599C}" type="slidenum">
              <a:rPr lang="en-IN" smtClean="0"/>
              <a:t>25</a:t>
            </a:fld>
            <a:endParaRPr lang="en-IN" dirty="0"/>
          </a:p>
        </p:txBody>
      </p:sp>
      <p:sp>
        <p:nvSpPr>
          <p:cNvPr id="3" name="TextBox 2">
            <a:extLst>
              <a:ext uri="{FF2B5EF4-FFF2-40B4-BE49-F238E27FC236}">
                <a16:creationId xmlns:a16="http://schemas.microsoft.com/office/drawing/2014/main" id="{67A96886-69AD-12E7-B4A1-F7C18803E68C}"/>
              </a:ext>
            </a:extLst>
          </p:cNvPr>
          <p:cNvSpPr txBox="1"/>
          <p:nvPr/>
        </p:nvSpPr>
        <p:spPr>
          <a:xfrm>
            <a:off x="375848" y="131685"/>
            <a:ext cx="5267219" cy="800219"/>
          </a:xfrm>
          <a:prstGeom prst="rect">
            <a:avLst/>
          </a:prstGeom>
          <a:noFill/>
        </p:spPr>
        <p:txBody>
          <a:bodyPr wrap="square" rtlCol="0">
            <a:spAutoFit/>
          </a:bodyPr>
          <a:lstStyle/>
          <a:p>
            <a:r>
              <a:rPr lang="en-US" sz="2800" dirty="0">
                <a:latin typeface="Times New Roman" panose="02020603050405020304" pitchFamily="18" charset="0"/>
                <a:cs typeface="Times New Roman" panose="02020603050405020304" pitchFamily="18" charset="0"/>
              </a:rPr>
              <a:t>Model Predictions</a:t>
            </a:r>
          </a:p>
          <a:p>
            <a:endParaRPr lang="en-IN" dirty="0"/>
          </a:p>
        </p:txBody>
      </p:sp>
      <p:pic>
        <p:nvPicPr>
          <p:cNvPr id="5" name="Picture 4">
            <a:extLst>
              <a:ext uri="{FF2B5EF4-FFF2-40B4-BE49-F238E27FC236}">
                <a16:creationId xmlns:a16="http://schemas.microsoft.com/office/drawing/2014/main" id="{8A42C99A-1DD3-6F8C-7A2B-16CAB3EBAFBE}"/>
              </a:ext>
            </a:extLst>
          </p:cNvPr>
          <p:cNvPicPr>
            <a:picLocks noChangeAspect="1"/>
          </p:cNvPicPr>
          <p:nvPr/>
        </p:nvPicPr>
        <p:blipFill>
          <a:blip r:embed="rId2"/>
          <a:stretch>
            <a:fillRect/>
          </a:stretch>
        </p:blipFill>
        <p:spPr>
          <a:xfrm>
            <a:off x="6024081" y="1692510"/>
            <a:ext cx="5486682" cy="3981655"/>
          </a:xfrm>
          <a:prstGeom prst="rect">
            <a:avLst/>
          </a:prstGeom>
        </p:spPr>
      </p:pic>
      <p:sp>
        <p:nvSpPr>
          <p:cNvPr id="6" name="TextBox 5">
            <a:extLst>
              <a:ext uri="{FF2B5EF4-FFF2-40B4-BE49-F238E27FC236}">
                <a16:creationId xmlns:a16="http://schemas.microsoft.com/office/drawing/2014/main" id="{3F54D160-A06D-1E78-022F-EE8B0105A60D}"/>
              </a:ext>
            </a:extLst>
          </p:cNvPr>
          <p:cNvSpPr txBox="1"/>
          <p:nvPr/>
        </p:nvSpPr>
        <p:spPr>
          <a:xfrm>
            <a:off x="5790371" y="719470"/>
            <a:ext cx="5654492" cy="1015663"/>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At x, y, z = (10.0, 5.0, 5.0, 6.0)  (Top surface at Arbitrary location </a:t>
            </a:r>
            <a:r>
              <a:rPr lang="en-IN" sz="2000" dirty="0">
                <a:latin typeface="Times New Roman" panose="02020603050405020304" pitchFamily="18" charset="0"/>
                <a:cs typeface="Times New Roman" panose="02020603050405020304" pitchFamily="18" charset="0"/>
              </a:rPr>
              <a:t>with 6 Time steps (step size= 0.5 sec) up to 3 sec</a:t>
            </a:r>
            <a:r>
              <a:rPr lang="en-US" sz="2000" dirty="0">
                <a:latin typeface="Times New Roman" panose="02020603050405020304" pitchFamily="18" charset="0"/>
                <a:cs typeface="Times New Roman" panose="02020603050405020304" pitchFamily="18" charset="0"/>
              </a:rPr>
              <a:t>. </a:t>
            </a:r>
            <a:endParaRPr lang="en-IN" sz="2000" dirty="0">
              <a:latin typeface="Times New Roman" panose="02020603050405020304" pitchFamily="18" charset="0"/>
              <a:cs typeface="Times New Roman" panose="02020603050405020304" pitchFamily="18" charset="0"/>
            </a:endParaRPr>
          </a:p>
        </p:txBody>
      </p:sp>
      <p:cxnSp>
        <p:nvCxnSpPr>
          <p:cNvPr id="7" name="Straight Connector 6">
            <a:extLst>
              <a:ext uri="{FF2B5EF4-FFF2-40B4-BE49-F238E27FC236}">
                <a16:creationId xmlns:a16="http://schemas.microsoft.com/office/drawing/2014/main" id="{109CF579-B1B9-EB27-888F-0A1A6F128A16}"/>
              </a:ext>
            </a:extLst>
          </p:cNvPr>
          <p:cNvCxnSpPr>
            <a:cxnSpLocks/>
          </p:cNvCxnSpPr>
          <p:nvPr/>
        </p:nvCxnSpPr>
        <p:spPr>
          <a:xfrm>
            <a:off x="5643067" y="739739"/>
            <a:ext cx="0" cy="5981736"/>
          </a:xfrm>
          <a:prstGeom prst="line">
            <a:avLst/>
          </a:prstGeom>
          <a:ln w="76200">
            <a:solidFill>
              <a:schemeClr val="accent6">
                <a:lumMod val="75000"/>
              </a:schemeClr>
            </a:solidFill>
          </a:ln>
        </p:spPr>
        <p:style>
          <a:lnRef idx="2">
            <a:schemeClr val="dk1"/>
          </a:lnRef>
          <a:fillRef idx="0">
            <a:schemeClr val="dk1"/>
          </a:fillRef>
          <a:effectRef idx="1">
            <a:schemeClr val="dk1"/>
          </a:effectRef>
          <a:fontRef idx="minor">
            <a:schemeClr val="tx1"/>
          </a:fontRef>
        </p:style>
      </p:cxnSp>
      <p:pic>
        <p:nvPicPr>
          <p:cNvPr id="8" name="Picture 7" descr="IIT Hyderabad Logo_Final Design.jpg">
            <a:extLst>
              <a:ext uri="{FF2B5EF4-FFF2-40B4-BE49-F238E27FC236}">
                <a16:creationId xmlns:a16="http://schemas.microsoft.com/office/drawing/2014/main" id="{38A522BB-ECD4-39AC-F027-7C00103A783B}"/>
              </a:ext>
            </a:extLst>
          </p:cNvPr>
          <p:cNvPicPr>
            <a:picLocks noChangeAspect="1"/>
          </p:cNvPicPr>
          <p:nvPr/>
        </p:nvPicPr>
        <p:blipFill>
          <a:blip r:embed="rId3"/>
          <a:stretch>
            <a:fillRect/>
          </a:stretch>
        </p:blipFill>
        <p:spPr>
          <a:xfrm>
            <a:off x="10909841" y="136525"/>
            <a:ext cx="377980" cy="380613"/>
          </a:xfrm>
          <a:prstGeom prst="rect">
            <a:avLst/>
          </a:prstGeom>
        </p:spPr>
      </p:pic>
      <p:cxnSp>
        <p:nvCxnSpPr>
          <p:cNvPr id="9" name="Straight Connector 8">
            <a:extLst>
              <a:ext uri="{FF2B5EF4-FFF2-40B4-BE49-F238E27FC236}">
                <a16:creationId xmlns:a16="http://schemas.microsoft.com/office/drawing/2014/main" id="{A5B5297F-8420-D867-3A52-2B0EB5869778}"/>
              </a:ext>
            </a:extLst>
          </p:cNvPr>
          <p:cNvCxnSpPr>
            <a:cxnSpLocks/>
          </p:cNvCxnSpPr>
          <p:nvPr/>
        </p:nvCxnSpPr>
        <p:spPr>
          <a:xfrm>
            <a:off x="468316" y="571408"/>
            <a:ext cx="10885484" cy="0"/>
          </a:xfrm>
          <a:prstGeom prst="line">
            <a:avLst/>
          </a:prstGeom>
          <a:ln w="38100">
            <a:solidFill>
              <a:schemeClr val="accent1">
                <a:lumMod val="60000"/>
                <a:lumOff val="40000"/>
              </a:schemeClr>
            </a:solidFill>
          </a:ln>
        </p:spPr>
        <p:style>
          <a:lnRef idx="3">
            <a:schemeClr val="dk1"/>
          </a:lnRef>
          <a:fillRef idx="0">
            <a:schemeClr val="dk1"/>
          </a:fillRef>
          <a:effectRef idx="2">
            <a:schemeClr val="dk1"/>
          </a:effectRef>
          <a:fontRef idx="minor">
            <a:schemeClr val="tx1"/>
          </a:fontRef>
        </p:style>
      </p:cxnSp>
      <p:sp>
        <p:nvSpPr>
          <p:cNvPr id="10" name="Footer Placeholder 23">
            <a:extLst>
              <a:ext uri="{FF2B5EF4-FFF2-40B4-BE49-F238E27FC236}">
                <a16:creationId xmlns:a16="http://schemas.microsoft.com/office/drawing/2014/main" id="{9F7D8142-5521-9B09-563F-65247D45D93A}"/>
              </a:ext>
            </a:extLst>
          </p:cNvPr>
          <p:cNvSpPr>
            <a:spLocks noGrp="1"/>
          </p:cNvSpPr>
          <p:nvPr>
            <p:ph type="ftr" sz="quarter" idx="11"/>
          </p:nvPr>
        </p:nvSpPr>
        <p:spPr>
          <a:xfrm>
            <a:off x="0" y="6721475"/>
            <a:ext cx="12192000" cy="136526"/>
          </a:xfrm>
          <a:solidFill>
            <a:schemeClr val="accent2">
              <a:lumMod val="60000"/>
              <a:lumOff val="40000"/>
            </a:schemeClr>
          </a:solidFill>
        </p:spPr>
        <p:txBody>
          <a:bodyPr/>
          <a:lstStyle/>
          <a:p>
            <a:pPr algn="l"/>
            <a:endParaRPr lang="en-IN" dirty="0"/>
          </a:p>
        </p:txBody>
      </p:sp>
      <p:pic>
        <p:nvPicPr>
          <p:cNvPr id="11" name="Picture 10">
            <a:extLst>
              <a:ext uri="{FF2B5EF4-FFF2-40B4-BE49-F238E27FC236}">
                <a16:creationId xmlns:a16="http://schemas.microsoft.com/office/drawing/2014/main" id="{B6B479E5-9BF7-6B41-A09A-93A35E775BC8}"/>
              </a:ext>
            </a:extLst>
          </p:cNvPr>
          <p:cNvPicPr>
            <a:picLocks noChangeAspect="1"/>
          </p:cNvPicPr>
          <p:nvPr/>
        </p:nvPicPr>
        <p:blipFill>
          <a:blip r:embed="rId4"/>
          <a:stretch>
            <a:fillRect/>
          </a:stretch>
        </p:blipFill>
        <p:spPr>
          <a:xfrm>
            <a:off x="175352" y="1863193"/>
            <a:ext cx="5014436" cy="3640287"/>
          </a:xfrm>
          <a:prstGeom prst="rect">
            <a:avLst/>
          </a:prstGeom>
        </p:spPr>
      </p:pic>
      <p:sp>
        <p:nvSpPr>
          <p:cNvPr id="12" name="TextBox 11">
            <a:extLst>
              <a:ext uri="{FF2B5EF4-FFF2-40B4-BE49-F238E27FC236}">
                <a16:creationId xmlns:a16="http://schemas.microsoft.com/office/drawing/2014/main" id="{A7881D23-E6CE-1019-816D-19DD1E4B5AE9}"/>
              </a:ext>
            </a:extLst>
          </p:cNvPr>
          <p:cNvSpPr txBox="1"/>
          <p:nvPr/>
        </p:nvSpPr>
        <p:spPr>
          <a:xfrm>
            <a:off x="681237" y="5544391"/>
            <a:ext cx="6156648" cy="307777"/>
          </a:xfrm>
          <a:prstGeom prst="rect">
            <a:avLst/>
          </a:prstGeom>
          <a:noFill/>
        </p:spPr>
        <p:txBody>
          <a:bodyPr wrap="square" rtlCol="0">
            <a:spAutoFit/>
          </a:bodyPr>
          <a:lstStyle/>
          <a:p>
            <a:r>
              <a:rPr lang="en-US" sz="1400" i="1" dirty="0">
                <a:latin typeface="Times New Roman" panose="02020603050405020304" pitchFamily="18" charset="0"/>
                <a:cs typeface="Times New Roman" panose="02020603050405020304" pitchFamily="18" charset="0"/>
              </a:rPr>
              <a:t>Fig 23:  Model Prediction at Heat source Origin on top surface </a:t>
            </a:r>
            <a:endParaRPr lang="en-IN" sz="1400" i="1" dirty="0">
              <a:latin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id="{AC4A43DC-3803-24DA-EE33-C8B28D5F32CA}"/>
              </a:ext>
            </a:extLst>
          </p:cNvPr>
          <p:cNvSpPr txBox="1"/>
          <p:nvPr/>
        </p:nvSpPr>
        <p:spPr>
          <a:xfrm>
            <a:off x="6837885" y="5520276"/>
            <a:ext cx="4660172" cy="307777"/>
          </a:xfrm>
          <a:prstGeom prst="rect">
            <a:avLst/>
          </a:prstGeom>
          <a:noFill/>
        </p:spPr>
        <p:txBody>
          <a:bodyPr wrap="square" rtlCol="0">
            <a:spAutoFit/>
          </a:bodyPr>
          <a:lstStyle/>
          <a:p>
            <a:r>
              <a:rPr lang="en-US" sz="1400" i="1" dirty="0">
                <a:latin typeface="Times New Roman" panose="02020603050405020304" pitchFamily="18" charset="0"/>
                <a:cs typeface="Times New Roman" panose="02020603050405020304" pitchFamily="18" charset="0"/>
              </a:rPr>
              <a:t>Fig 24:  Model Prediction  at arbitrary location on top surface </a:t>
            </a:r>
            <a:endParaRPr lang="en-IN" sz="1400" i="1"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69542F57-DA0B-4513-FA29-E3B80850A369}"/>
              </a:ext>
            </a:extLst>
          </p:cNvPr>
          <p:cNvSpPr txBox="1"/>
          <p:nvPr/>
        </p:nvSpPr>
        <p:spPr>
          <a:xfrm>
            <a:off x="595422" y="778016"/>
            <a:ext cx="4975375" cy="923330"/>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At x, y, z = (5.0, 5.0, 6.0)  (Top Surface)   with 6 Time steps (step size= 0.5 sec) up to 3 sec.</a:t>
            </a:r>
          </a:p>
          <a:p>
            <a:endParaRPr lang="en-IN" dirty="0"/>
          </a:p>
        </p:txBody>
      </p:sp>
    </p:spTree>
    <p:extLst>
      <p:ext uri="{BB962C8B-B14F-4D97-AF65-F5344CB8AC3E}">
        <p14:creationId xmlns:p14="http://schemas.microsoft.com/office/powerpoint/2010/main" val="21845522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ADF82D2-CECE-B234-4565-BBD2C8F00755}"/>
              </a:ext>
            </a:extLst>
          </p:cNvPr>
          <p:cNvSpPr>
            <a:spLocks noGrp="1"/>
          </p:cNvSpPr>
          <p:nvPr>
            <p:ph type="sldNum" sz="quarter" idx="12"/>
          </p:nvPr>
        </p:nvSpPr>
        <p:spPr/>
        <p:txBody>
          <a:bodyPr/>
          <a:lstStyle/>
          <a:p>
            <a:fld id="{C25B9902-0077-4036-A50E-FC57E35A599C}" type="slidenum">
              <a:rPr lang="en-IN" smtClean="0"/>
              <a:t>26</a:t>
            </a:fld>
            <a:endParaRPr lang="en-IN" dirty="0"/>
          </a:p>
        </p:txBody>
      </p:sp>
      <p:pic>
        <p:nvPicPr>
          <p:cNvPr id="4" name="Picture 3">
            <a:extLst>
              <a:ext uri="{FF2B5EF4-FFF2-40B4-BE49-F238E27FC236}">
                <a16:creationId xmlns:a16="http://schemas.microsoft.com/office/drawing/2014/main" id="{3E5D45BA-C9C5-421F-F59E-18C1938D34F0}"/>
              </a:ext>
            </a:extLst>
          </p:cNvPr>
          <p:cNvPicPr>
            <a:picLocks noChangeAspect="1"/>
          </p:cNvPicPr>
          <p:nvPr/>
        </p:nvPicPr>
        <p:blipFill rotWithShape="1">
          <a:blip r:embed="rId2"/>
          <a:srcRect t="3601"/>
          <a:stretch/>
        </p:blipFill>
        <p:spPr>
          <a:xfrm>
            <a:off x="280282" y="1172120"/>
            <a:ext cx="6265781" cy="5122900"/>
          </a:xfrm>
          <a:prstGeom prst="rect">
            <a:avLst/>
          </a:prstGeom>
        </p:spPr>
      </p:pic>
      <p:pic>
        <p:nvPicPr>
          <p:cNvPr id="7" name="Picture 6" descr="IIT Hyderabad Logo_Final Design.jpg">
            <a:extLst>
              <a:ext uri="{FF2B5EF4-FFF2-40B4-BE49-F238E27FC236}">
                <a16:creationId xmlns:a16="http://schemas.microsoft.com/office/drawing/2014/main" id="{C37C94F9-E849-920E-801B-EF0A8EB4FAF2}"/>
              </a:ext>
            </a:extLst>
          </p:cNvPr>
          <p:cNvPicPr>
            <a:picLocks noChangeAspect="1"/>
          </p:cNvPicPr>
          <p:nvPr/>
        </p:nvPicPr>
        <p:blipFill>
          <a:blip r:embed="rId3"/>
          <a:stretch>
            <a:fillRect/>
          </a:stretch>
        </p:blipFill>
        <p:spPr>
          <a:xfrm>
            <a:off x="11421857" y="66559"/>
            <a:ext cx="624106" cy="628454"/>
          </a:xfrm>
          <a:prstGeom prst="rect">
            <a:avLst/>
          </a:prstGeom>
        </p:spPr>
      </p:pic>
      <p:sp>
        <p:nvSpPr>
          <p:cNvPr id="3" name="Footer Placeholder 23">
            <a:extLst>
              <a:ext uri="{FF2B5EF4-FFF2-40B4-BE49-F238E27FC236}">
                <a16:creationId xmlns:a16="http://schemas.microsoft.com/office/drawing/2014/main" id="{802CB85F-E934-AF51-438F-F897772E9C66}"/>
              </a:ext>
            </a:extLst>
          </p:cNvPr>
          <p:cNvSpPr>
            <a:spLocks noGrp="1"/>
          </p:cNvSpPr>
          <p:nvPr>
            <p:ph type="ftr" sz="quarter" idx="11"/>
          </p:nvPr>
        </p:nvSpPr>
        <p:spPr>
          <a:xfrm>
            <a:off x="0" y="6659411"/>
            <a:ext cx="12192000" cy="198590"/>
          </a:xfrm>
          <a:solidFill>
            <a:schemeClr val="accent2">
              <a:lumMod val="60000"/>
              <a:lumOff val="40000"/>
            </a:schemeClr>
          </a:solidFill>
        </p:spPr>
        <p:txBody>
          <a:bodyPr/>
          <a:lstStyle/>
          <a:p>
            <a:pPr algn="l"/>
            <a:endParaRPr lang="en-IN" dirty="0"/>
          </a:p>
        </p:txBody>
      </p:sp>
      <p:sp>
        <p:nvSpPr>
          <p:cNvPr id="5" name="TextBox 4">
            <a:extLst>
              <a:ext uri="{FF2B5EF4-FFF2-40B4-BE49-F238E27FC236}">
                <a16:creationId xmlns:a16="http://schemas.microsoft.com/office/drawing/2014/main" id="{1748E2BC-C884-55D0-6DB6-FA23BB349110}"/>
              </a:ext>
            </a:extLst>
          </p:cNvPr>
          <p:cNvSpPr txBox="1"/>
          <p:nvPr/>
        </p:nvSpPr>
        <p:spPr>
          <a:xfrm>
            <a:off x="838200" y="6230444"/>
            <a:ext cx="5437737" cy="307777"/>
          </a:xfrm>
          <a:prstGeom prst="rect">
            <a:avLst/>
          </a:prstGeom>
          <a:noFill/>
        </p:spPr>
        <p:txBody>
          <a:bodyPr wrap="square" rtlCol="0">
            <a:spAutoFit/>
          </a:bodyPr>
          <a:lstStyle/>
          <a:p>
            <a:r>
              <a:rPr lang="en-US" sz="1400" i="1" dirty="0">
                <a:latin typeface="Times New Roman" panose="02020603050405020304" pitchFamily="18" charset="0"/>
                <a:cs typeface="Times New Roman" panose="02020603050405020304" pitchFamily="18" charset="0"/>
              </a:rPr>
              <a:t>Fig 25:  Predicted Thermal cycles along 15 mm length from start(X= 0) </a:t>
            </a:r>
            <a:endParaRPr lang="en-IN" sz="1400" i="1" dirty="0">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AA16108F-F4BA-515E-E6E1-278CB21455A0}"/>
              </a:ext>
            </a:extLst>
          </p:cNvPr>
          <p:cNvPicPr>
            <a:picLocks noChangeAspect="1"/>
          </p:cNvPicPr>
          <p:nvPr/>
        </p:nvPicPr>
        <p:blipFill rotWithShape="1">
          <a:blip r:embed="rId4"/>
          <a:srcRect l="11941" t="6919" b="4416"/>
          <a:stretch/>
        </p:blipFill>
        <p:spPr>
          <a:xfrm>
            <a:off x="6546063" y="877208"/>
            <a:ext cx="5365653" cy="5122900"/>
          </a:xfrm>
          <a:prstGeom prst="rect">
            <a:avLst/>
          </a:prstGeom>
        </p:spPr>
      </p:pic>
      <p:sp>
        <p:nvSpPr>
          <p:cNvPr id="9" name="TextBox 8">
            <a:extLst>
              <a:ext uri="{FF2B5EF4-FFF2-40B4-BE49-F238E27FC236}">
                <a16:creationId xmlns:a16="http://schemas.microsoft.com/office/drawing/2014/main" id="{88F24BEC-3362-B6E7-49E7-8520584DC5EE}"/>
              </a:ext>
            </a:extLst>
          </p:cNvPr>
          <p:cNvSpPr txBox="1"/>
          <p:nvPr/>
        </p:nvSpPr>
        <p:spPr>
          <a:xfrm>
            <a:off x="7638053" y="6246160"/>
            <a:ext cx="3400438" cy="311633"/>
          </a:xfrm>
          <a:prstGeom prst="rect">
            <a:avLst/>
          </a:prstGeom>
          <a:noFill/>
        </p:spPr>
        <p:txBody>
          <a:bodyPr wrap="square" rtlCol="0">
            <a:spAutoFit/>
          </a:bodyPr>
          <a:lstStyle/>
          <a:p>
            <a:r>
              <a:rPr lang="en-US" sz="1400" i="1" dirty="0">
                <a:latin typeface="Times New Roman" panose="02020603050405020304" pitchFamily="18" charset="0"/>
                <a:cs typeface="Times New Roman" panose="02020603050405020304" pitchFamily="18" charset="0"/>
              </a:rPr>
              <a:t>Fig 26: Temperature Distribution Heat map</a:t>
            </a:r>
            <a:endParaRPr lang="en-IN" sz="1400" i="1" dirty="0">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9540BD6B-E334-B03F-7E99-0AABD202CB9E}"/>
              </a:ext>
            </a:extLst>
          </p:cNvPr>
          <p:cNvSpPr txBox="1"/>
          <p:nvPr/>
        </p:nvSpPr>
        <p:spPr>
          <a:xfrm rot="5400000">
            <a:off x="11072456" y="3419406"/>
            <a:ext cx="1910994" cy="307777"/>
          </a:xfrm>
          <a:prstGeom prst="rect">
            <a:avLst/>
          </a:prstGeom>
          <a:noFill/>
        </p:spPr>
        <p:txBody>
          <a:bodyPr wrap="square" rtlCol="0">
            <a:spAutoFit/>
          </a:bodyPr>
          <a:lstStyle/>
          <a:p>
            <a:r>
              <a:rPr lang="en-US" sz="1400" dirty="0"/>
              <a:t>Temperature Scale  (K)</a:t>
            </a:r>
            <a:endParaRPr lang="en-IN" sz="1400" dirty="0"/>
          </a:p>
        </p:txBody>
      </p:sp>
      <p:sp>
        <p:nvSpPr>
          <p:cNvPr id="11" name="TextBox 10">
            <a:extLst>
              <a:ext uri="{FF2B5EF4-FFF2-40B4-BE49-F238E27FC236}">
                <a16:creationId xmlns:a16="http://schemas.microsoft.com/office/drawing/2014/main" id="{850EB91D-2FA7-0E44-1C19-20BA680560EC}"/>
              </a:ext>
            </a:extLst>
          </p:cNvPr>
          <p:cNvSpPr txBox="1"/>
          <p:nvPr/>
        </p:nvSpPr>
        <p:spPr>
          <a:xfrm>
            <a:off x="8572154" y="5919602"/>
            <a:ext cx="2316417" cy="369332"/>
          </a:xfrm>
          <a:prstGeom prst="rect">
            <a:avLst/>
          </a:prstGeom>
          <a:noFill/>
        </p:spPr>
        <p:txBody>
          <a:bodyPr wrap="square" rtlCol="0">
            <a:spAutoFit/>
          </a:bodyPr>
          <a:lstStyle/>
          <a:p>
            <a:r>
              <a:rPr lang="en-US" dirty="0"/>
              <a:t>Time (sec)</a:t>
            </a:r>
            <a:endParaRPr lang="en-IN" dirty="0"/>
          </a:p>
        </p:txBody>
      </p:sp>
      <p:sp>
        <p:nvSpPr>
          <p:cNvPr id="13" name="TextBox 12">
            <a:extLst>
              <a:ext uri="{FF2B5EF4-FFF2-40B4-BE49-F238E27FC236}">
                <a16:creationId xmlns:a16="http://schemas.microsoft.com/office/drawing/2014/main" id="{6D6669E0-062D-FB1F-A546-395CD8C84ECC}"/>
              </a:ext>
            </a:extLst>
          </p:cNvPr>
          <p:cNvSpPr txBox="1"/>
          <p:nvPr/>
        </p:nvSpPr>
        <p:spPr>
          <a:xfrm>
            <a:off x="1671122" y="651258"/>
            <a:ext cx="8849756"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Thermal cycles  and Heat map Temperature Distribution along 15 mm length from start point</a:t>
            </a:r>
          </a:p>
        </p:txBody>
      </p:sp>
      <p:sp>
        <p:nvSpPr>
          <p:cNvPr id="12" name="TextBox 11">
            <a:extLst>
              <a:ext uri="{FF2B5EF4-FFF2-40B4-BE49-F238E27FC236}">
                <a16:creationId xmlns:a16="http://schemas.microsoft.com/office/drawing/2014/main" id="{6E9E75F1-9FCB-FBE6-5958-B8DD24FCBCFA}"/>
              </a:ext>
            </a:extLst>
          </p:cNvPr>
          <p:cNvSpPr txBox="1"/>
          <p:nvPr/>
        </p:nvSpPr>
        <p:spPr>
          <a:xfrm>
            <a:off x="237289" y="19693"/>
            <a:ext cx="9195371" cy="584775"/>
          </a:xfrm>
          <a:prstGeom prst="rect">
            <a:avLst/>
          </a:prstGeom>
          <a:noFill/>
        </p:spPr>
        <p:txBody>
          <a:bodyPr wrap="square" rtlCol="0">
            <a:spAutoFit/>
          </a:bodyPr>
          <a:lstStyle/>
          <a:p>
            <a:r>
              <a:rPr lang="en-US" sz="3200" dirty="0">
                <a:latin typeface="Times New Roman" panose="02020603050405020304" pitchFamily="18" charset="0"/>
                <a:cs typeface="Times New Roman" panose="02020603050405020304" pitchFamily="18" charset="0"/>
              </a:rPr>
              <a:t>Predicted Thermal Cycles</a:t>
            </a:r>
            <a:endParaRPr lang="en-IN" sz="3200" dirty="0">
              <a:latin typeface="Times New Roman" panose="02020603050405020304" pitchFamily="18" charset="0"/>
              <a:cs typeface="Times New Roman" panose="02020603050405020304" pitchFamily="18" charset="0"/>
            </a:endParaRPr>
          </a:p>
        </p:txBody>
      </p:sp>
      <p:cxnSp>
        <p:nvCxnSpPr>
          <p:cNvPr id="14" name="Straight Connector 13">
            <a:extLst>
              <a:ext uri="{FF2B5EF4-FFF2-40B4-BE49-F238E27FC236}">
                <a16:creationId xmlns:a16="http://schemas.microsoft.com/office/drawing/2014/main" id="{36B592C4-62CC-0ADA-584D-F11B44F1DC7A}"/>
              </a:ext>
            </a:extLst>
          </p:cNvPr>
          <p:cNvCxnSpPr>
            <a:cxnSpLocks/>
          </p:cNvCxnSpPr>
          <p:nvPr/>
        </p:nvCxnSpPr>
        <p:spPr>
          <a:xfrm flipV="1">
            <a:off x="179647" y="604468"/>
            <a:ext cx="10858844" cy="9997"/>
          </a:xfrm>
          <a:prstGeom prst="line">
            <a:avLst/>
          </a:prstGeom>
          <a:ln w="38100">
            <a:solidFill>
              <a:schemeClr val="accent1">
                <a:lumMod val="60000"/>
                <a:lumOff val="40000"/>
              </a:schemeClr>
            </a:solidFill>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4868308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3B3480B-CCA5-0D30-D887-3BFFDCE0ACB6}"/>
              </a:ext>
            </a:extLst>
          </p:cNvPr>
          <p:cNvSpPr>
            <a:spLocks noGrp="1"/>
          </p:cNvSpPr>
          <p:nvPr>
            <p:ph type="sldNum" sz="quarter" idx="12"/>
          </p:nvPr>
        </p:nvSpPr>
        <p:spPr/>
        <p:txBody>
          <a:bodyPr/>
          <a:lstStyle/>
          <a:p>
            <a:fld id="{C25B9902-0077-4036-A50E-FC57E35A599C}" type="slidenum">
              <a:rPr lang="en-IN" smtClean="0"/>
              <a:t>27</a:t>
            </a:fld>
            <a:endParaRPr lang="en-IN"/>
          </a:p>
        </p:txBody>
      </p:sp>
      <p:cxnSp>
        <p:nvCxnSpPr>
          <p:cNvPr id="3" name="Straight Connector 2">
            <a:extLst>
              <a:ext uri="{FF2B5EF4-FFF2-40B4-BE49-F238E27FC236}">
                <a16:creationId xmlns:a16="http://schemas.microsoft.com/office/drawing/2014/main" id="{1F771659-747B-9924-1252-9502CC6DF6CF}"/>
              </a:ext>
            </a:extLst>
          </p:cNvPr>
          <p:cNvCxnSpPr>
            <a:cxnSpLocks/>
          </p:cNvCxnSpPr>
          <p:nvPr/>
        </p:nvCxnSpPr>
        <p:spPr>
          <a:xfrm>
            <a:off x="500569" y="755101"/>
            <a:ext cx="10263351" cy="0"/>
          </a:xfrm>
          <a:prstGeom prst="line">
            <a:avLst/>
          </a:prstGeom>
          <a:ln w="38100">
            <a:solidFill>
              <a:schemeClr val="accent1">
                <a:lumMod val="60000"/>
                <a:lumOff val="40000"/>
              </a:schemeClr>
            </a:solidFill>
          </a:ln>
        </p:spPr>
        <p:style>
          <a:lnRef idx="3">
            <a:schemeClr val="dk1"/>
          </a:lnRef>
          <a:fillRef idx="0">
            <a:schemeClr val="dk1"/>
          </a:fillRef>
          <a:effectRef idx="2">
            <a:schemeClr val="dk1"/>
          </a:effectRef>
          <a:fontRef idx="minor">
            <a:schemeClr val="tx1"/>
          </a:fontRef>
        </p:style>
      </p:cxnSp>
      <p:sp>
        <p:nvSpPr>
          <p:cNvPr id="4" name="TextBox 3">
            <a:extLst>
              <a:ext uri="{FF2B5EF4-FFF2-40B4-BE49-F238E27FC236}">
                <a16:creationId xmlns:a16="http://schemas.microsoft.com/office/drawing/2014/main" id="{B1B85069-F139-0192-E095-BA97C3451730}"/>
              </a:ext>
            </a:extLst>
          </p:cNvPr>
          <p:cNvSpPr txBox="1"/>
          <p:nvPr/>
        </p:nvSpPr>
        <p:spPr>
          <a:xfrm>
            <a:off x="500569" y="169029"/>
            <a:ext cx="11183006" cy="584775"/>
          </a:xfrm>
          <a:prstGeom prst="rect">
            <a:avLst/>
          </a:prstGeom>
          <a:noFill/>
        </p:spPr>
        <p:txBody>
          <a:bodyPr wrap="square" rtlCol="0">
            <a:spAutoFit/>
          </a:bodyPr>
          <a:lstStyle/>
          <a:p>
            <a:r>
              <a:rPr lang="en-US" sz="3200" dirty="0">
                <a:solidFill>
                  <a:schemeClr val="bg1">
                    <a:lumMod val="50000"/>
                  </a:schemeClr>
                </a:solidFill>
                <a:latin typeface="Times New Roman" panose="02020603050405020304" pitchFamily="18" charset="0"/>
                <a:cs typeface="Times New Roman" panose="02020603050405020304" pitchFamily="18" charset="0"/>
              </a:rPr>
              <a:t>Contents</a:t>
            </a:r>
          </a:p>
        </p:txBody>
      </p:sp>
      <p:pic>
        <p:nvPicPr>
          <p:cNvPr id="5" name="Picture 4" descr="IIT Hyderabad Logo_Final Design.jpg">
            <a:extLst>
              <a:ext uri="{FF2B5EF4-FFF2-40B4-BE49-F238E27FC236}">
                <a16:creationId xmlns:a16="http://schemas.microsoft.com/office/drawing/2014/main" id="{636130E0-F551-A336-9158-6AA24AC38B7B}"/>
              </a:ext>
            </a:extLst>
          </p:cNvPr>
          <p:cNvPicPr>
            <a:picLocks noChangeAspect="1"/>
          </p:cNvPicPr>
          <p:nvPr/>
        </p:nvPicPr>
        <p:blipFill>
          <a:blip r:embed="rId2"/>
          <a:stretch>
            <a:fillRect/>
          </a:stretch>
        </p:blipFill>
        <p:spPr>
          <a:xfrm>
            <a:off x="11215074" y="47890"/>
            <a:ext cx="701030" cy="705914"/>
          </a:xfrm>
          <a:prstGeom prst="rect">
            <a:avLst/>
          </a:prstGeom>
        </p:spPr>
      </p:pic>
      <p:sp>
        <p:nvSpPr>
          <p:cNvPr id="8" name="TextBox 7">
            <a:extLst>
              <a:ext uri="{FF2B5EF4-FFF2-40B4-BE49-F238E27FC236}">
                <a16:creationId xmlns:a16="http://schemas.microsoft.com/office/drawing/2014/main" id="{F2ABF367-2839-9EBA-8B37-F7103606D387}"/>
              </a:ext>
            </a:extLst>
          </p:cNvPr>
          <p:cNvSpPr txBox="1"/>
          <p:nvPr/>
        </p:nvSpPr>
        <p:spPr>
          <a:xfrm>
            <a:off x="612022" y="874943"/>
            <a:ext cx="11953272" cy="7848302"/>
          </a:xfrm>
          <a:prstGeom prst="rect">
            <a:avLst/>
          </a:prstGeom>
          <a:noFill/>
        </p:spPr>
        <p:txBody>
          <a:bodyPr wrap="square" rtlCol="0">
            <a:spAutoFit/>
          </a:bodyPr>
          <a:lstStyle/>
          <a:p>
            <a:pPr marL="285750" indent="-285750" algn="just">
              <a:lnSpc>
                <a:spcPct val="150000"/>
              </a:lnSpc>
              <a:buFont typeface="Wingdings" panose="05000000000000000000" pitchFamily="2" charset="2"/>
              <a:buChar char="Ø"/>
            </a:pPr>
            <a:r>
              <a:rPr lang="en-US" dirty="0">
                <a:solidFill>
                  <a:schemeClr val="bg1">
                    <a:lumMod val="50000"/>
                  </a:schemeClr>
                </a:solidFill>
                <a:latin typeface="Times New Roman" panose="02020603050405020304" pitchFamily="18" charset="0"/>
                <a:cs typeface="Times New Roman" panose="02020603050405020304" pitchFamily="18" charset="0"/>
              </a:rPr>
              <a:t>Introduction</a:t>
            </a:r>
          </a:p>
          <a:p>
            <a:pPr marL="742950" lvl="1" indent="-285750" algn="just">
              <a:lnSpc>
                <a:spcPct val="150000"/>
              </a:lnSpc>
              <a:buFont typeface="Arial" panose="020B0604020202020204" pitchFamily="34" charset="0"/>
              <a:buChar char="•"/>
            </a:pPr>
            <a:r>
              <a:rPr lang="en-US" dirty="0">
                <a:solidFill>
                  <a:schemeClr val="bg1">
                    <a:lumMod val="50000"/>
                  </a:schemeClr>
                </a:solidFill>
                <a:latin typeface="Times New Roman" panose="02020603050405020304" pitchFamily="18" charset="0"/>
                <a:cs typeface="Times New Roman" panose="02020603050405020304" pitchFamily="18" charset="0"/>
              </a:rPr>
              <a:t>Wire Arc Additive Manufacturing</a:t>
            </a:r>
          </a:p>
          <a:p>
            <a:pPr marL="742950" lvl="1" indent="-285750" algn="just">
              <a:lnSpc>
                <a:spcPct val="150000"/>
              </a:lnSpc>
              <a:buFont typeface="Arial" panose="020B0604020202020204" pitchFamily="34" charset="0"/>
              <a:buChar char="•"/>
            </a:pPr>
            <a:r>
              <a:rPr lang="en-US" dirty="0">
                <a:solidFill>
                  <a:schemeClr val="bg1">
                    <a:lumMod val="50000"/>
                  </a:schemeClr>
                </a:solidFill>
                <a:latin typeface="Times New Roman" panose="02020603050405020304" pitchFamily="18" charset="0"/>
                <a:cs typeface="Times New Roman" panose="02020603050405020304" pitchFamily="18" charset="0"/>
              </a:rPr>
              <a:t>Existing approach and Problem statement</a:t>
            </a:r>
          </a:p>
          <a:p>
            <a:pPr marL="742950" lvl="1" indent="-285750" algn="just">
              <a:lnSpc>
                <a:spcPct val="150000"/>
              </a:lnSpc>
              <a:buFont typeface="Arial" panose="020B0604020202020204" pitchFamily="34" charset="0"/>
              <a:buChar char="•"/>
            </a:pPr>
            <a:r>
              <a:rPr lang="en-US" dirty="0">
                <a:solidFill>
                  <a:schemeClr val="bg1">
                    <a:lumMod val="50000"/>
                  </a:schemeClr>
                </a:solidFill>
                <a:latin typeface="Times New Roman" panose="02020603050405020304" pitchFamily="18" charset="0"/>
                <a:cs typeface="Times New Roman" panose="02020603050405020304" pitchFamily="18" charset="0"/>
              </a:rPr>
              <a:t>PINN Framework</a:t>
            </a:r>
          </a:p>
          <a:p>
            <a:pPr marL="285750" indent="-285750" algn="just">
              <a:lnSpc>
                <a:spcPct val="150000"/>
              </a:lnSpc>
              <a:buFont typeface="Wingdings" panose="05000000000000000000" pitchFamily="2" charset="2"/>
              <a:buChar char="Ø"/>
            </a:pPr>
            <a:r>
              <a:rPr lang="en-US" dirty="0">
                <a:solidFill>
                  <a:schemeClr val="bg1">
                    <a:lumMod val="50000"/>
                  </a:schemeClr>
                </a:solidFill>
                <a:latin typeface="Times New Roman" panose="02020603050405020304" pitchFamily="18" charset="0"/>
                <a:cs typeface="Times New Roman" panose="02020603050405020304" pitchFamily="18" charset="0"/>
              </a:rPr>
              <a:t>Literature Review</a:t>
            </a:r>
          </a:p>
          <a:p>
            <a:pPr marL="742950" lvl="1" indent="-285750" algn="just">
              <a:lnSpc>
                <a:spcPct val="150000"/>
              </a:lnSpc>
              <a:buFont typeface="Arial" panose="020B0604020202020204" pitchFamily="34" charset="0"/>
              <a:buChar char="•"/>
            </a:pPr>
            <a:r>
              <a:rPr lang="en-US" dirty="0">
                <a:solidFill>
                  <a:schemeClr val="bg1">
                    <a:lumMod val="50000"/>
                  </a:schemeClr>
                </a:solidFill>
                <a:latin typeface="Times New Roman" panose="02020603050405020304" pitchFamily="18" charset="0"/>
                <a:cs typeface="Times New Roman" panose="02020603050405020304" pitchFamily="18" charset="0"/>
              </a:rPr>
              <a:t>FEM modelling for WAAM</a:t>
            </a:r>
          </a:p>
          <a:p>
            <a:pPr marL="742950" lvl="1" indent="-285750" algn="just">
              <a:lnSpc>
                <a:spcPct val="150000"/>
              </a:lnSpc>
              <a:buFont typeface="Arial" panose="020B0604020202020204" pitchFamily="34" charset="0"/>
              <a:buChar char="•"/>
            </a:pPr>
            <a:r>
              <a:rPr lang="en-US" dirty="0">
                <a:solidFill>
                  <a:schemeClr val="bg1">
                    <a:lumMod val="50000"/>
                  </a:schemeClr>
                </a:solidFill>
                <a:latin typeface="Times New Roman" panose="02020603050405020304" pitchFamily="18" charset="0"/>
                <a:cs typeface="Times New Roman" panose="02020603050405020304" pitchFamily="18" charset="0"/>
              </a:rPr>
              <a:t>PINNS and applications</a:t>
            </a:r>
          </a:p>
          <a:p>
            <a:pPr marL="285750" indent="-285750" algn="just">
              <a:lnSpc>
                <a:spcPct val="150000"/>
              </a:lnSpc>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Work progress and Results</a:t>
            </a:r>
          </a:p>
          <a:p>
            <a:pPr marL="742950" lvl="1" indent="-285750" algn="just">
              <a:lnSpc>
                <a:spcPct val="150000"/>
              </a:lnSpc>
              <a:buFont typeface="Arial" panose="020B0604020202020204" pitchFamily="34" charset="0"/>
              <a:buChar char="•"/>
            </a:pPr>
            <a:r>
              <a:rPr lang="en-US" dirty="0">
                <a:solidFill>
                  <a:schemeClr val="bg1">
                    <a:lumMod val="50000"/>
                  </a:schemeClr>
                </a:solidFill>
                <a:latin typeface="Times New Roman" panose="02020603050405020304" pitchFamily="18" charset="0"/>
                <a:cs typeface="Times New Roman" panose="02020603050405020304" pitchFamily="18" charset="0"/>
              </a:rPr>
              <a:t>PINN applied for Thermal modelling of L-DED   </a:t>
            </a:r>
            <a:r>
              <a:rPr lang="en-US" dirty="0">
                <a:solidFill>
                  <a:schemeClr val="bg1">
                    <a:lumMod val="50000"/>
                  </a:schemeClr>
                </a:solidFill>
                <a:latin typeface="Times New Roman" panose="02020603050405020304" pitchFamily="18" charset="0"/>
                <a:cs typeface="Times New Roman" panose="02020603050405020304" pitchFamily="18" charset="0"/>
                <a:sym typeface="Wingdings" panose="05000000000000000000" pitchFamily="2" charset="2"/>
              </a:rPr>
              <a:t>  Carried out to compare the model with existing literature </a:t>
            </a:r>
            <a:endParaRPr lang="en-US" dirty="0">
              <a:solidFill>
                <a:schemeClr val="bg1">
                  <a:lumMod val="50000"/>
                </a:schemeClr>
              </a:solidFill>
              <a:latin typeface="Times New Roman" panose="02020603050405020304" pitchFamily="18" charset="0"/>
              <a:cs typeface="Times New Roman" panose="02020603050405020304" pitchFamily="18" charset="0"/>
            </a:endParaRPr>
          </a:p>
          <a:p>
            <a:pPr marL="742950" lvl="1" indent="-285750" algn="just">
              <a:lnSpc>
                <a:spcPct val="150000"/>
              </a:lnSpc>
              <a:buFont typeface="Arial" panose="020B0604020202020204" pitchFamily="34" charset="0"/>
              <a:buChar char="•"/>
            </a:pPr>
            <a:r>
              <a:rPr lang="en-US" dirty="0">
                <a:solidFill>
                  <a:srgbClr val="FF0000"/>
                </a:solidFill>
                <a:latin typeface="Times New Roman" panose="02020603050405020304" pitchFamily="18" charset="0"/>
                <a:cs typeface="Times New Roman" panose="02020603050405020304" pitchFamily="18" charset="0"/>
              </a:rPr>
              <a:t>PINN applied for Thermal modelling of WAAM</a:t>
            </a:r>
          </a:p>
          <a:p>
            <a:pPr marL="285750" indent="-285750" algn="just">
              <a:lnSpc>
                <a:spcPct val="150000"/>
              </a:lnSpc>
              <a:buFont typeface="Wingdings" panose="05000000000000000000" pitchFamily="2" charset="2"/>
              <a:buChar char="Ø"/>
            </a:pPr>
            <a:r>
              <a:rPr lang="en-US" dirty="0">
                <a:solidFill>
                  <a:schemeClr val="bg1">
                    <a:lumMod val="50000"/>
                  </a:schemeClr>
                </a:solidFill>
                <a:latin typeface="Times New Roman" panose="02020603050405020304" pitchFamily="18" charset="0"/>
                <a:cs typeface="Times New Roman" panose="02020603050405020304" pitchFamily="18" charset="0"/>
              </a:rPr>
              <a:t>Challenges encountered and Possible causes</a:t>
            </a:r>
          </a:p>
          <a:p>
            <a:pPr marL="285750" indent="-285750" algn="just">
              <a:lnSpc>
                <a:spcPct val="150000"/>
              </a:lnSpc>
              <a:buFont typeface="Wingdings" panose="05000000000000000000" pitchFamily="2" charset="2"/>
              <a:buChar char="Ø"/>
            </a:pPr>
            <a:r>
              <a:rPr lang="en-US" dirty="0">
                <a:solidFill>
                  <a:schemeClr val="bg1">
                    <a:lumMod val="50000"/>
                  </a:schemeClr>
                </a:solidFill>
                <a:latin typeface="Times New Roman" panose="02020603050405020304" pitchFamily="18" charset="0"/>
                <a:cs typeface="Times New Roman" panose="02020603050405020304" pitchFamily="18" charset="0"/>
              </a:rPr>
              <a:t>Future Plan</a:t>
            </a:r>
          </a:p>
          <a:p>
            <a:pPr marL="285750" indent="-285750" algn="just">
              <a:lnSpc>
                <a:spcPct val="150000"/>
              </a:lnSpc>
              <a:buFont typeface="Wingdings" panose="05000000000000000000" pitchFamily="2" charset="2"/>
              <a:buChar char="Ø"/>
            </a:pPr>
            <a:r>
              <a:rPr lang="en-US" dirty="0">
                <a:solidFill>
                  <a:schemeClr val="bg1">
                    <a:lumMod val="50000"/>
                  </a:schemeClr>
                </a:solidFill>
                <a:latin typeface="Times New Roman" panose="02020603050405020304" pitchFamily="18" charset="0"/>
                <a:cs typeface="Times New Roman" panose="02020603050405020304" pitchFamily="18" charset="0"/>
              </a:rPr>
              <a:t>References</a:t>
            </a:r>
          </a:p>
          <a:p>
            <a:pPr marL="285750" indent="-285750" algn="just">
              <a:lnSpc>
                <a:spcPct val="150000"/>
              </a:lnSpc>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Ø"/>
            </a:pPr>
            <a:endParaRPr lang="en-US" dirty="0">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Ø"/>
            </a:pPr>
            <a:endParaRPr lang="en-US"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Ø"/>
            </a:pPr>
            <a:endParaRPr lang="en-US" dirty="0">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Ø"/>
            </a:pPr>
            <a:endParaRPr lang="en-US" dirty="0">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Ø"/>
            </a:pPr>
            <a:endParaRPr lang="en-US" dirty="0">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Ø"/>
            </a:pP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496402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99BEF6D-E835-6FC8-B2E9-AA35DC45FF11}"/>
              </a:ext>
            </a:extLst>
          </p:cNvPr>
          <p:cNvSpPr>
            <a:spLocks noGrp="1"/>
          </p:cNvSpPr>
          <p:nvPr>
            <p:ph type="sldNum" sz="quarter" idx="12"/>
          </p:nvPr>
        </p:nvSpPr>
        <p:spPr/>
        <p:txBody>
          <a:bodyPr/>
          <a:lstStyle/>
          <a:p>
            <a:fld id="{C25B9902-0077-4036-A50E-FC57E35A599C}" type="slidenum">
              <a:rPr lang="en-IN" smtClean="0"/>
              <a:t>28</a:t>
            </a:fld>
            <a:endParaRPr lang="en-IN" dirty="0"/>
          </a:p>
        </p:txBody>
      </p:sp>
      <p:sp>
        <p:nvSpPr>
          <p:cNvPr id="3" name="TextBox 2">
            <a:extLst>
              <a:ext uri="{FF2B5EF4-FFF2-40B4-BE49-F238E27FC236}">
                <a16:creationId xmlns:a16="http://schemas.microsoft.com/office/drawing/2014/main" id="{5D714F0E-0447-5446-FE82-AFF824BD5E25}"/>
              </a:ext>
            </a:extLst>
          </p:cNvPr>
          <p:cNvSpPr txBox="1"/>
          <p:nvPr/>
        </p:nvSpPr>
        <p:spPr>
          <a:xfrm>
            <a:off x="237289" y="29583"/>
            <a:ext cx="9195371" cy="584775"/>
          </a:xfrm>
          <a:prstGeom prst="rect">
            <a:avLst/>
          </a:prstGeom>
          <a:noFill/>
        </p:spPr>
        <p:txBody>
          <a:bodyPr wrap="square" rtlCol="0">
            <a:spAutoFit/>
          </a:bodyPr>
          <a:lstStyle/>
          <a:p>
            <a:r>
              <a:rPr lang="en-US" sz="3200" dirty="0">
                <a:latin typeface="Times New Roman" panose="02020603050405020304" pitchFamily="18" charset="0"/>
                <a:cs typeface="Times New Roman" panose="02020603050405020304" pitchFamily="18" charset="0"/>
              </a:rPr>
              <a:t>Applied to WAAM</a:t>
            </a:r>
            <a:endParaRPr lang="en-IN" sz="32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CD38DE84-D8B5-931A-7CC3-70CF8A50DF2C}"/>
              </a:ext>
            </a:extLst>
          </p:cNvPr>
          <p:cNvPicPr>
            <a:picLocks noChangeAspect="1"/>
          </p:cNvPicPr>
          <p:nvPr/>
        </p:nvPicPr>
        <p:blipFill rotWithShape="1">
          <a:blip r:embed="rId3"/>
          <a:srcRect b="9095"/>
          <a:stretch/>
        </p:blipFill>
        <p:spPr>
          <a:xfrm>
            <a:off x="583816" y="864282"/>
            <a:ext cx="4137602" cy="2643061"/>
          </a:xfrm>
          <a:prstGeom prst="rect">
            <a:avLst/>
          </a:prstGeom>
        </p:spPr>
      </p:pic>
      <p:pic>
        <p:nvPicPr>
          <p:cNvPr id="5" name="Picture 4">
            <a:extLst>
              <a:ext uri="{FF2B5EF4-FFF2-40B4-BE49-F238E27FC236}">
                <a16:creationId xmlns:a16="http://schemas.microsoft.com/office/drawing/2014/main" id="{94D5FF85-A9D4-C03B-6B15-0F955D602F82}"/>
              </a:ext>
            </a:extLst>
          </p:cNvPr>
          <p:cNvPicPr>
            <a:picLocks noChangeAspect="1"/>
          </p:cNvPicPr>
          <p:nvPr/>
        </p:nvPicPr>
        <p:blipFill>
          <a:blip r:embed="rId4"/>
          <a:stretch>
            <a:fillRect/>
          </a:stretch>
        </p:blipFill>
        <p:spPr>
          <a:xfrm>
            <a:off x="794596" y="4228284"/>
            <a:ext cx="3479693" cy="1965517"/>
          </a:xfrm>
          <a:prstGeom prst="rect">
            <a:avLst/>
          </a:prstGeom>
        </p:spPr>
      </p:pic>
      <p:pic>
        <p:nvPicPr>
          <p:cNvPr id="6" name="Picture 5">
            <a:extLst>
              <a:ext uri="{FF2B5EF4-FFF2-40B4-BE49-F238E27FC236}">
                <a16:creationId xmlns:a16="http://schemas.microsoft.com/office/drawing/2014/main" id="{EDC8E554-324F-8D52-CA5C-4D9679F9CDA2}"/>
              </a:ext>
            </a:extLst>
          </p:cNvPr>
          <p:cNvPicPr>
            <a:picLocks noChangeAspect="1"/>
          </p:cNvPicPr>
          <p:nvPr/>
        </p:nvPicPr>
        <p:blipFill>
          <a:blip r:embed="rId5"/>
          <a:stretch>
            <a:fillRect/>
          </a:stretch>
        </p:blipFill>
        <p:spPr>
          <a:xfrm>
            <a:off x="4721418" y="958329"/>
            <a:ext cx="5208968" cy="1146841"/>
          </a:xfrm>
          <a:prstGeom prst="rect">
            <a:avLst/>
          </a:prstGeom>
        </p:spPr>
      </p:pic>
      <p:cxnSp>
        <p:nvCxnSpPr>
          <p:cNvPr id="7" name="Straight Connector 6">
            <a:extLst>
              <a:ext uri="{FF2B5EF4-FFF2-40B4-BE49-F238E27FC236}">
                <a16:creationId xmlns:a16="http://schemas.microsoft.com/office/drawing/2014/main" id="{BDB613DA-B89E-0C6E-8096-5BEC357C810F}"/>
              </a:ext>
            </a:extLst>
          </p:cNvPr>
          <p:cNvCxnSpPr>
            <a:cxnSpLocks/>
          </p:cNvCxnSpPr>
          <p:nvPr/>
        </p:nvCxnSpPr>
        <p:spPr>
          <a:xfrm flipV="1">
            <a:off x="122006" y="590621"/>
            <a:ext cx="11832705" cy="64338"/>
          </a:xfrm>
          <a:prstGeom prst="line">
            <a:avLst/>
          </a:prstGeom>
          <a:ln w="38100">
            <a:solidFill>
              <a:schemeClr val="accent1">
                <a:lumMod val="60000"/>
                <a:lumOff val="40000"/>
              </a:schemeClr>
            </a:solidFill>
          </a:ln>
        </p:spPr>
        <p:style>
          <a:lnRef idx="3">
            <a:schemeClr val="dk1"/>
          </a:lnRef>
          <a:fillRef idx="0">
            <a:schemeClr val="dk1"/>
          </a:fillRef>
          <a:effectRef idx="2">
            <a:schemeClr val="dk1"/>
          </a:effectRef>
          <a:fontRef idx="minor">
            <a:schemeClr val="tx1"/>
          </a:fontRef>
        </p:style>
      </p:cxnSp>
      <p:pic>
        <p:nvPicPr>
          <p:cNvPr id="8" name="Picture 7" descr="IIT Hyderabad Logo_Final Design.jpg">
            <a:extLst>
              <a:ext uri="{FF2B5EF4-FFF2-40B4-BE49-F238E27FC236}">
                <a16:creationId xmlns:a16="http://schemas.microsoft.com/office/drawing/2014/main" id="{916A85ED-8547-FA9B-FC18-ECC0B9A94407}"/>
              </a:ext>
            </a:extLst>
          </p:cNvPr>
          <p:cNvPicPr>
            <a:picLocks noChangeAspect="1"/>
          </p:cNvPicPr>
          <p:nvPr/>
        </p:nvPicPr>
        <p:blipFill>
          <a:blip r:embed="rId6"/>
          <a:stretch>
            <a:fillRect/>
          </a:stretch>
        </p:blipFill>
        <p:spPr>
          <a:xfrm>
            <a:off x="11540466" y="111016"/>
            <a:ext cx="438807" cy="441864"/>
          </a:xfrm>
          <a:prstGeom prst="rect">
            <a:avLst/>
          </a:prstGeom>
        </p:spPr>
      </p:pic>
      <p:sp>
        <p:nvSpPr>
          <p:cNvPr id="10" name="Footer Placeholder 23">
            <a:extLst>
              <a:ext uri="{FF2B5EF4-FFF2-40B4-BE49-F238E27FC236}">
                <a16:creationId xmlns:a16="http://schemas.microsoft.com/office/drawing/2014/main" id="{BD1591EC-3ADD-02CE-E627-DD7826724A44}"/>
              </a:ext>
            </a:extLst>
          </p:cNvPr>
          <p:cNvSpPr>
            <a:spLocks noGrp="1"/>
          </p:cNvSpPr>
          <p:nvPr>
            <p:ph type="ftr" sz="quarter" idx="11"/>
          </p:nvPr>
        </p:nvSpPr>
        <p:spPr>
          <a:xfrm>
            <a:off x="0" y="6721475"/>
            <a:ext cx="12192000" cy="136526"/>
          </a:xfrm>
          <a:solidFill>
            <a:schemeClr val="accent2">
              <a:lumMod val="60000"/>
              <a:lumOff val="40000"/>
            </a:schemeClr>
          </a:solidFill>
        </p:spPr>
        <p:txBody>
          <a:bodyPr/>
          <a:lstStyle/>
          <a:p>
            <a:pPr algn="l"/>
            <a:endParaRPr lang="en-IN" dirty="0"/>
          </a:p>
          <a:p>
            <a:pPr algn="l"/>
            <a:endParaRPr lang="en-IN" dirty="0"/>
          </a:p>
        </p:txBody>
      </p:sp>
      <p:sp>
        <p:nvSpPr>
          <p:cNvPr id="13" name="TextBox 12">
            <a:extLst>
              <a:ext uri="{FF2B5EF4-FFF2-40B4-BE49-F238E27FC236}">
                <a16:creationId xmlns:a16="http://schemas.microsoft.com/office/drawing/2014/main" id="{5879190E-1047-91F7-2C4A-11E8E3FD93C1}"/>
              </a:ext>
            </a:extLst>
          </p:cNvPr>
          <p:cNvSpPr txBox="1"/>
          <p:nvPr/>
        </p:nvSpPr>
        <p:spPr>
          <a:xfrm>
            <a:off x="980459" y="3555382"/>
            <a:ext cx="4654194" cy="307777"/>
          </a:xfrm>
          <a:prstGeom prst="rect">
            <a:avLst/>
          </a:prstGeom>
          <a:noFill/>
        </p:spPr>
        <p:txBody>
          <a:bodyPr wrap="square" rtlCol="0">
            <a:spAutoFit/>
          </a:bodyPr>
          <a:lstStyle/>
          <a:p>
            <a:r>
              <a:rPr lang="en-US" sz="1400" i="1" dirty="0">
                <a:latin typeface="Times New Roman" panose="02020603050405020304" pitchFamily="18" charset="0"/>
                <a:cs typeface="Times New Roman" panose="02020603050405020304" pitchFamily="18" charset="0"/>
              </a:rPr>
              <a:t>Fig 27: Goldak Double Ellipsoidal Heat Source</a:t>
            </a:r>
            <a:endParaRPr lang="en-IN" sz="1400" i="1" dirty="0">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A04C699F-C683-5452-B101-CF77A6720E74}"/>
              </a:ext>
            </a:extLst>
          </p:cNvPr>
          <p:cNvSpPr txBox="1"/>
          <p:nvPr/>
        </p:nvSpPr>
        <p:spPr>
          <a:xfrm>
            <a:off x="5001182" y="2632844"/>
            <a:ext cx="6758687" cy="3139321"/>
          </a:xfrm>
          <a:prstGeom prst="rect">
            <a:avLst/>
          </a:prstGeom>
          <a:noFill/>
        </p:spPr>
        <p:txBody>
          <a:bodyPr wrap="square" rtlCol="0">
            <a:spAutoFit/>
          </a:bodyPr>
          <a:lstStyle/>
          <a:p>
            <a:pPr marL="285750" indent="-28575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The Governing equations and boundary conditions discussed previously are pretty much valid here as well, The major change comes with the asymmetric gaussian heat flux distribution. </a:t>
            </a:r>
          </a:p>
          <a:p>
            <a:pPr marL="285750" indent="-285750" algn="just">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Due to this, instead of square bounded finer point grid near heat source, a rectangular point grid of approximately 9*12 mm is considered.</a:t>
            </a:r>
          </a:p>
          <a:p>
            <a:pPr marL="285750" indent="-285750" algn="just">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And remaining part of distribution is exactly same as that of earlier application</a:t>
            </a:r>
          </a:p>
          <a:p>
            <a:pPr marL="285750" indent="-285750" algn="just">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768501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A4060D4-02CD-1CBF-7EDE-D393186777AA}"/>
              </a:ext>
            </a:extLst>
          </p:cNvPr>
          <p:cNvSpPr>
            <a:spLocks noGrp="1"/>
          </p:cNvSpPr>
          <p:nvPr>
            <p:ph type="sldNum" sz="quarter" idx="12"/>
          </p:nvPr>
        </p:nvSpPr>
        <p:spPr/>
        <p:txBody>
          <a:bodyPr/>
          <a:lstStyle/>
          <a:p>
            <a:fld id="{C25B9902-0077-4036-A50E-FC57E35A599C}" type="slidenum">
              <a:rPr lang="en-IN" smtClean="0"/>
              <a:t>29</a:t>
            </a:fld>
            <a:endParaRPr lang="en-IN"/>
          </a:p>
        </p:txBody>
      </p:sp>
      <mc:AlternateContent xmlns:mc="http://schemas.openxmlformats.org/markup-compatibility/2006" xmlns:a14="http://schemas.microsoft.com/office/drawing/2010/main">
        <mc:Choice Requires="a14">
          <p:graphicFrame>
            <p:nvGraphicFramePr>
              <p:cNvPr id="3" name="Table 2">
                <a:extLst>
                  <a:ext uri="{FF2B5EF4-FFF2-40B4-BE49-F238E27FC236}">
                    <a16:creationId xmlns:a16="http://schemas.microsoft.com/office/drawing/2014/main" id="{BA8B81CB-7F97-A79E-18AB-5BD431826808}"/>
                  </a:ext>
                </a:extLst>
              </p:cNvPr>
              <p:cNvGraphicFramePr>
                <a:graphicFrameLocks noGrp="1"/>
              </p:cNvGraphicFramePr>
              <p:nvPr>
                <p:extLst>
                  <p:ext uri="{D42A27DB-BD31-4B8C-83A1-F6EECF244321}">
                    <p14:modId xmlns:p14="http://schemas.microsoft.com/office/powerpoint/2010/main" val="1290172479"/>
                  </p:ext>
                </p:extLst>
              </p:nvPr>
            </p:nvGraphicFramePr>
            <p:xfrm>
              <a:off x="688333" y="917908"/>
              <a:ext cx="6145452" cy="5438442"/>
            </p:xfrm>
            <a:graphic>
              <a:graphicData uri="http://schemas.openxmlformats.org/drawingml/2006/table">
                <a:tbl>
                  <a:tblPr firstRow="1" bandRow="1">
                    <a:tableStyleId>{5C22544A-7EE6-4342-B048-85BDC9FD1C3A}</a:tableStyleId>
                  </a:tblPr>
                  <a:tblGrid>
                    <a:gridCol w="3072726">
                      <a:extLst>
                        <a:ext uri="{9D8B030D-6E8A-4147-A177-3AD203B41FA5}">
                          <a16:colId xmlns:a16="http://schemas.microsoft.com/office/drawing/2014/main" val="1383550649"/>
                        </a:ext>
                      </a:extLst>
                    </a:gridCol>
                    <a:gridCol w="3072726">
                      <a:extLst>
                        <a:ext uri="{9D8B030D-6E8A-4147-A177-3AD203B41FA5}">
                          <a16:colId xmlns:a16="http://schemas.microsoft.com/office/drawing/2014/main" val="3218326346"/>
                        </a:ext>
                      </a:extLst>
                    </a:gridCol>
                  </a:tblGrid>
                  <a:tr h="286450">
                    <a:tc>
                      <a:txBody>
                        <a:bodyPr/>
                        <a:lstStyle/>
                        <a:p>
                          <a:r>
                            <a:rPr lang="en-US" sz="1200" dirty="0"/>
                            <a:t>Parameter </a:t>
                          </a:r>
                          <a:endParaRPr lang="en-IN" sz="1200" dirty="0"/>
                        </a:p>
                      </a:txBody>
                      <a:tcPr/>
                    </a:tc>
                    <a:tc>
                      <a:txBody>
                        <a:bodyPr/>
                        <a:lstStyle/>
                        <a:p>
                          <a:r>
                            <a:rPr lang="en-US" sz="1200" dirty="0"/>
                            <a:t>Value</a:t>
                          </a:r>
                          <a:endParaRPr lang="en-IN" sz="1200" dirty="0"/>
                        </a:p>
                      </a:txBody>
                      <a:tcPr/>
                    </a:tc>
                    <a:extLst>
                      <a:ext uri="{0D108BD9-81ED-4DB2-BD59-A6C34878D82A}">
                        <a16:rowId xmlns:a16="http://schemas.microsoft.com/office/drawing/2014/main" val="974813397"/>
                      </a:ext>
                    </a:extLst>
                  </a:tr>
                  <a:tr h="302543">
                    <a:tc gridSpan="2">
                      <a:txBody>
                        <a:bodyPr/>
                        <a:lstStyle/>
                        <a:p>
                          <a:r>
                            <a:rPr lang="en-US" sz="1200" dirty="0"/>
                            <a:t>                                                          Space and Time domain</a:t>
                          </a:r>
                          <a:endParaRPr lang="en-IN" sz="1200" dirty="0"/>
                        </a:p>
                      </a:txBody>
                      <a:tcPr>
                        <a:solidFill>
                          <a:schemeClr val="accent6">
                            <a:lumMod val="60000"/>
                            <a:lumOff val="40000"/>
                          </a:schemeClr>
                        </a:solidFill>
                      </a:tcPr>
                    </a:tc>
                    <a:tc hMerge="1">
                      <a:txBody>
                        <a:bodyPr/>
                        <a:lstStyle/>
                        <a:p>
                          <a:endParaRPr lang="en-IN" dirty="0"/>
                        </a:p>
                      </a:txBody>
                      <a:tcPr>
                        <a:solidFill>
                          <a:schemeClr val="accent6">
                            <a:lumMod val="60000"/>
                            <a:lumOff val="40000"/>
                          </a:schemeClr>
                        </a:solidFill>
                      </a:tcPr>
                    </a:tc>
                    <a:extLst>
                      <a:ext uri="{0D108BD9-81ED-4DB2-BD59-A6C34878D82A}">
                        <a16:rowId xmlns:a16="http://schemas.microsoft.com/office/drawing/2014/main" val="1424775720"/>
                      </a:ext>
                    </a:extLst>
                  </a:tr>
                  <a:tr h="311304">
                    <a:tc>
                      <a:txBody>
                        <a:bodyPr/>
                        <a:lstStyle/>
                        <a:p>
                          <a:r>
                            <a:rPr lang="en-US" sz="1200" dirty="0"/>
                            <a:t>Space and time Domain</a:t>
                          </a:r>
                          <a:endParaRPr lang="en-IN" sz="1200" dirty="0"/>
                        </a:p>
                      </a:txBody>
                      <a:tcPr/>
                    </a:tc>
                    <a:tc>
                      <a:txBody>
                        <a:bodyPr/>
                        <a:lstStyle/>
                        <a:p>
                          <a:r>
                            <a:rPr lang="en-US" sz="1200" dirty="0"/>
                            <a:t> L*W*H = 40*10*6 mm, Time = {0, 3} sec</a:t>
                          </a:r>
                          <a:endParaRPr lang="en-IN" sz="1200" dirty="0"/>
                        </a:p>
                      </a:txBody>
                      <a:tcPr/>
                    </a:tc>
                    <a:extLst>
                      <a:ext uri="{0D108BD9-81ED-4DB2-BD59-A6C34878D82A}">
                        <a16:rowId xmlns:a16="http://schemas.microsoft.com/office/drawing/2014/main" val="684836454"/>
                      </a:ext>
                    </a:extLst>
                  </a:tr>
                  <a:tr h="302543">
                    <a:tc>
                      <a:txBody>
                        <a:bodyPr/>
                        <a:lstStyle/>
                        <a:p>
                          <a:r>
                            <a:rPr lang="en-US" sz="1200" dirty="0"/>
                            <a:t>Time steps</a:t>
                          </a:r>
                          <a:endParaRPr lang="en-IN" sz="1200" dirty="0"/>
                        </a:p>
                      </a:txBody>
                      <a:tcPr/>
                    </a:tc>
                    <a:tc>
                      <a:txBody>
                        <a:bodyPr/>
                        <a:lstStyle/>
                        <a:p>
                          <a:r>
                            <a:rPr lang="en-US" sz="1200" dirty="0"/>
                            <a:t>61</a:t>
                          </a:r>
                          <a:endParaRPr lang="en-IN" sz="1200" dirty="0"/>
                        </a:p>
                      </a:txBody>
                      <a:tcPr/>
                    </a:tc>
                    <a:extLst>
                      <a:ext uri="{0D108BD9-81ED-4DB2-BD59-A6C34878D82A}">
                        <a16:rowId xmlns:a16="http://schemas.microsoft.com/office/drawing/2014/main" val="2920292310"/>
                      </a:ext>
                    </a:extLst>
                  </a:tr>
                  <a:tr h="30254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Initial Position of Heat source</a:t>
                          </a:r>
                          <a:endParaRPr lang="en-IN" sz="1200" dirty="0"/>
                        </a:p>
                      </a:txBody>
                      <a:tcPr/>
                    </a:tc>
                    <a:tc>
                      <a:txBody>
                        <a:bodyPr/>
                        <a:lstStyle/>
                        <a:p>
                          <a:r>
                            <a:rPr lang="en-US" sz="1200" dirty="0"/>
                            <a:t> X</a:t>
                          </a:r>
                          <a:r>
                            <a:rPr lang="en-US" sz="1200" baseline="-25000" dirty="0"/>
                            <a:t>0</a:t>
                          </a:r>
                          <a:r>
                            <a:rPr lang="en-US" sz="1200" dirty="0"/>
                            <a:t>, Y</a:t>
                          </a:r>
                          <a:r>
                            <a:rPr lang="en-US" sz="1200" baseline="-25000" dirty="0"/>
                            <a:t>0</a:t>
                          </a:r>
                          <a:r>
                            <a:rPr lang="en-US" sz="1200" dirty="0"/>
                            <a:t>, Z</a:t>
                          </a:r>
                          <a:r>
                            <a:rPr lang="en-US" sz="1200" baseline="-25000" dirty="0"/>
                            <a:t>0</a:t>
                          </a:r>
                          <a:r>
                            <a:rPr lang="en-US" sz="1200" dirty="0"/>
                            <a:t> = (5.0, 5.0, 6.0) mm</a:t>
                          </a:r>
                          <a:endParaRPr lang="en-IN" sz="1200" dirty="0"/>
                        </a:p>
                      </a:txBody>
                      <a:tcPr/>
                    </a:tc>
                    <a:extLst>
                      <a:ext uri="{0D108BD9-81ED-4DB2-BD59-A6C34878D82A}">
                        <a16:rowId xmlns:a16="http://schemas.microsoft.com/office/drawing/2014/main" val="215357342"/>
                      </a:ext>
                    </a:extLst>
                  </a:tr>
                  <a:tr h="302543">
                    <a:tc gridSpan="2">
                      <a:txBody>
                        <a:bodyPr/>
                        <a:lstStyle/>
                        <a:p>
                          <a:r>
                            <a:rPr lang="en-US" sz="1200" dirty="0"/>
                            <a:t>                                                                  Process Parameters</a:t>
                          </a:r>
                          <a:endParaRPr lang="en-IN" sz="1200" dirty="0"/>
                        </a:p>
                      </a:txBody>
                      <a:tcPr>
                        <a:solidFill>
                          <a:schemeClr val="accent6">
                            <a:lumMod val="60000"/>
                            <a:lumOff val="40000"/>
                          </a:schemeClr>
                        </a:solidFill>
                      </a:tcPr>
                    </a:tc>
                    <a:tc hMerge="1">
                      <a:txBody>
                        <a:bodyPr/>
                        <a:lstStyle/>
                        <a:p>
                          <a:endParaRPr lang="en-IN" dirty="0"/>
                        </a:p>
                      </a:txBody>
                      <a:tcPr/>
                    </a:tc>
                    <a:extLst>
                      <a:ext uri="{0D108BD9-81ED-4DB2-BD59-A6C34878D82A}">
                        <a16:rowId xmlns:a16="http://schemas.microsoft.com/office/drawing/2014/main" val="2663689334"/>
                      </a:ext>
                    </a:extLst>
                  </a:tr>
                  <a:tr h="302543">
                    <a:tc>
                      <a:txBody>
                        <a:bodyPr/>
                        <a:lstStyle/>
                        <a:p>
                          <a:r>
                            <a:rPr lang="en-US" sz="1200" dirty="0"/>
                            <a:t>Current (I)</a:t>
                          </a:r>
                          <a:endParaRPr lang="en-IN" sz="1200" dirty="0"/>
                        </a:p>
                      </a:txBody>
                      <a:tcPr/>
                    </a:tc>
                    <a:tc>
                      <a:txBody>
                        <a:bodyPr/>
                        <a:lstStyle/>
                        <a:p>
                          <a:r>
                            <a:rPr lang="en-US" sz="1200" dirty="0"/>
                            <a:t>500 W</a:t>
                          </a:r>
                          <a:endParaRPr lang="en-IN" sz="1200" dirty="0"/>
                        </a:p>
                      </a:txBody>
                      <a:tcPr/>
                    </a:tc>
                    <a:extLst>
                      <a:ext uri="{0D108BD9-81ED-4DB2-BD59-A6C34878D82A}">
                        <a16:rowId xmlns:a16="http://schemas.microsoft.com/office/drawing/2014/main" val="3246014295"/>
                      </a:ext>
                    </a:extLst>
                  </a:tr>
                  <a:tr h="302543">
                    <a:tc>
                      <a:txBody>
                        <a:bodyPr/>
                        <a:lstStyle/>
                        <a:p>
                          <a:r>
                            <a:rPr lang="en-US" sz="1200" dirty="0"/>
                            <a:t>Voltage (U)</a:t>
                          </a:r>
                          <a:endParaRPr lang="en-IN" sz="1200" dirty="0"/>
                        </a:p>
                      </a:txBody>
                      <a:tcPr/>
                    </a:tc>
                    <a:tc>
                      <a:txBody>
                        <a:bodyPr/>
                        <a:lstStyle/>
                        <a:p>
                          <a:r>
                            <a:rPr lang="en-US" sz="1200" dirty="0"/>
                            <a:t>15.3 V</a:t>
                          </a:r>
                          <a:endParaRPr lang="en-IN" sz="1200" dirty="0"/>
                        </a:p>
                      </a:txBody>
                      <a:tcPr/>
                    </a:tc>
                    <a:extLst>
                      <a:ext uri="{0D108BD9-81ED-4DB2-BD59-A6C34878D82A}">
                        <a16:rowId xmlns:a16="http://schemas.microsoft.com/office/drawing/2014/main" val="3779873577"/>
                      </a:ext>
                    </a:extLst>
                  </a:tr>
                  <a:tr h="302543">
                    <a:tc>
                      <a:txBody>
                        <a:bodyPr/>
                        <a:lstStyle/>
                        <a:p>
                          <a:r>
                            <a:rPr lang="en-US" sz="1200" dirty="0"/>
                            <a:t>Heat</a:t>
                          </a:r>
                          <a:r>
                            <a:rPr lang="en-US" sz="1200" baseline="0" dirty="0"/>
                            <a:t> transfer </a:t>
                          </a:r>
                          <a:r>
                            <a:rPr lang="en-US" sz="1200" dirty="0"/>
                            <a:t>Efficiency </a:t>
                          </a:r>
                          <a:r>
                            <a:rPr lang="en-IN" sz="1200" dirty="0"/>
                            <a:t>(</a:t>
                          </a:r>
                          <a14:m>
                            <m:oMath xmlns:m="http://schemas.openxmlformats.org/officeDocument/2006/math">
                              <m:r>
                                <a:rPr lang="en-IN" sz="1200" i="1" smtClean="0">
                                  <a:latin typeface="Cambria Math" panose="02040503050406030204" pitchFamily="18" charset="0"/>
                                </a:rPr>
                                <m:t>𝜂</m:t>
                              </m:r>
                              <m:r>
                                <a:rPr lang="en-US" sz="1200" b="0" i="1" smtClean="0">
                                  <a:latin typeface="Cambria Math" panose="02040503050406030204" pitchFamily="18" charset="0"/>
                                </a:rPr>
                                <m:t>)</m:t>
                              </m:r>
                            </m:oMath>
                          </a14:m>
                          <a:endParaRPr lang="en-IN" sz="1200" dirty="0"/>
                        </a:p>
                      </a:txBody>
                      <a:tcPr/>
                    </a:tc>
                    <a:tc>
                      <a:txBody>
                        <a:bodyPr/>
                        <a:lstStyle/>
                        <a:p>
                          <a:r>
                            <a:rPr lang="en-US" sz="1200" dirty="0"/>
                            <a:t>0.9</a:t>
                          </a:r>
                          <a:endParaRPr lang="en-IN" sz="1200" dirty="0"/>
                        </a:p>
                      </a:txBody>
                      <a:tcPr/>
                    </a:tc>
                    <a:extLst>
                      <a:ext uri="{0D108BD9-81ED-4DB2-BD59-A6C34878D82A}">
                        <a16:rowId xmlns:a16="http://schemas.microsoft.com/office/drawing/2014/main" val="180051434"/>
                      </a:ext>
                    </a:extLst>
                  </a:tr>
                  <a:tr h="30254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dirty="0"/>
                            <a:t>Travel Speed (V)</a:t>
                          </a:r>
                        </a:p>
                      </a:txBody>
                      <a:tcPr/>
                    </a:tc>
                    <a:tc>
                      <a:txBody>
                        <a:bodyPr/>
                        <a:lstStyle/>
                        <a:p>
                          <a:r>
                            <a:rPr lang="en-US" sz="1200" dirty="0"/>
                            <a:t>10 mm/s</a:t>
                          </a:r>
                          <a:endParaRPr lang="en-IN" sz="1200" dirty="0"/>
                        </a:p>
                      </a:txBody>
                      <a:tcPr/>
                    </a:tc>
                    <a:extLst>
                      <a:ext uri="{0D108BD9-81ED-4DB2-BD59-A6C34878D82A}">
                        <a16:rowId xmlns:a16="http://schemas.microsoft.com/office/drawing/2014/main" val="1184829971"/>
                      </a:ext>
                    </a:extLst>
                  </a:tr>
                  <a:tr h="302543">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                                                               Material Properties</a:t>
                          </a:r>
                          <a:endParaRPr lang="en-IN" sz="1200" dirty="0"/>
                        </a:p>
                      </a:txBody>
                      <a:tcPr>
                        <a:solidFill>
                          <a:schemeClr val="accent6">
                            <a:lumMod val="60000"/>
                            <a:lumOff val="40000"/>
                          </a:schemeClr>
                        </a:solidFill>
                      </a:tcPr>
                    </a:tc>
                    <a:tc hMerge="1">
                      <a:txBody>
                        <a:bodyPr/>
                        <a:lstStyle/>
                        <a:p>
                          <a:endParaRPr lang="en-IN" dirty="0"/>
                        </a:p>
                      </a:txBody>
                      <a:tcPr>
                        <a:solidFill>
                          <a:schemeClr val="accent6">
                            <a:lumMod val="60000"/>
                            <a:lumOff val="40000"/>
                          </a:schemeClr>
                        </a:solidFill>
                      </a:tcPr>
                    </a:tc>
                    <a:extLst>
                      <a:ext uri="{0D108BD9-81ED-4DB2-BD59-A6C34878D82A}">
                        <a16:rowId xmlns:a16="http://schemas.microsoft.com/office/drawing/2014/main" val="2701553164"/>
                      </a:ext>
                    </a:extLst>
                  </a:tr>
                  <a:tr h="30254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Material</a:t>
                          </a:r>
                          <a:endParaRPr lang="en-IN" sz="1200" baseline="-25000" dirty="0"/>
                        </a:p>
                      </a:txBody>
                      <a:tcPr/>
                    </a:tc>
                    <a:tc>
                      <a:txBody>
                        <a:bodyPr/>
                        <a:lstStyle/>
                        <a:p>
                          <a:r>
                            <a:rPr lang="en-US" sz="1200" dirty="0"/>
                            <a:t>IN718</a:t>
                          </a:r>
                          <a:endParaRPr lang="en-IN" sz="1200" dirty="0"/>
                        </a:p>
                      </a:txBody>
                      <a:tcPr/>
                    </a:tc>
                    <a:extLst>
                      <a:ext uri="{0D108BD9-81ED-4DB2-BD59-A6C34878D82A}">
                        <a16:rowId xmlns:a16="http://schemas.microsoft.com/office/drawing/2014/main" val="1688365532"/>
                      </a:ext>
                    </a:extLst>
                  </a:tr>
                  <a:tr h="30254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Density (</a:t>
                          </a:r>
                          <a14:m>
                            <m:oMath xmlns:m="http://schemas.openxmlformats.org/officeDocument/2006/math">
                              <m:r>
                                <a:rPr lang="en-US" sz="1200" i="1" smtClean="0">
                                  <a:latin typeface="Cambria Math" panose="02040503050406030204" pitchFamily="18" charset="0"/>
                                </a:rPr>
                                <m:t>𝑝</m:t>
                              </m:r>
                              <m:r>
                                <a:rPr lang="en-US" sz="1200" b="0" i="1" smtClean="0">
                                  <a:latin typeface="Cambria Math" panose="02040503050406030204" pitchFamily="18" charset="0"/>
                                </a:rPr>
                                <m:t>)</m:t>
                              </m:r>
                            </m:oMath>
                          </a14:m>
                          <a:endParaRPr lang="en-IN" sz="1200" baseline="-25000" dirty="0"/>
                        </a:p>
                      </a:txBody>
                      <a:tcPr/>
                    </a:tc>
                    <a:tc>
                      <a:txBody>
                        <a:bodyPr/>
                        <a:lstStyle/>
                        <a:p>
                          <a:r>
                            <a:rPr lang="en-US" sz="1200" dirty="0"/>
                            <a:t>8e-3 g/cm</a:t>
                          </a:r>
                          <a:r>
                            <a:rPr lang="en-US" sz="1200" baseline="30000" dirty="0"/>
                            <a:t>3</a:t>
                          </a:r>
                          <a:endParaRPr lang="en-IN" sz="1200" baseline="30000" dirty="0"/>
                        </a:p>
                      </a:txBody>
                      <a:tcPr/>
                    </a:tc>
                    <a:extLst>
                      <a:ext uri="{0D108BD9-81ED-4DB2-BD59-A6C34878D82A}">
                        <a16:rowId xmlns:a16="http://schemas.microsoft.com/office/drawing/2014/main" val="1449511371"/>
                      </a:ext>
                    </a:extLst>
                  </a:tr>
                  <a:tr h="30254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Specific Heat Capacity (C</a:t>
                          </a:r>
                          <a:r>
                            <a:rPr lang="en-US" sz="1200" baseline="-25000" dirty="0"/>
                            <a:t>p</a:t>
                          </a:r>
                          <a:r>
                            <a:rPr lang="en-US" sz="1200" baseline="0" dirty="0"/>
                            <a:t>)</a:t>
                          </a:r>
                          <a:endParaRPr lang="en-IN" sz="1200" baseline="-25000" dirty="0"/>
                        </a:p>
                      </a:txBody>
                      <a:tcPr/>
                    </a:tc>
                    <a:tc>
                      <a:txBody>
                        <a:bodyPr/>
                        <a:lstStyle/>
                        <a:p>
                          <a:r>
                            <a:rPr lang="en-US" sz="1200" dirty="0"/>
                            <a:t>0.5 J/gk</a:t>
                          </a:r>
                          <a:endParaRPr lang="en-IN" sz="1200" dirty="0"/>
                        </a:p>
                      </a:txBody>
                      <a:tcPr/>
                    </a:tc>
                    <a:extLst>
                      <a:ext uri="{0D108BD9-81ED-4DB2-BD59-A6C34878D82A}">
                        <a16:rowId xmlns:a16="http://schemas.microsoft.com/office/drawing/2014/main" val="91256484"/>
                      </a:ext>
                    </a:extLst>
                  </a:tr>
                  <a:tr h="30254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Thermal conductivity(K</a:t>
                          </a:r>
                          <a:r>
                            <a:rPr lang="en-US" sz="1200" baseline="0" dirty="0"/>
                            <a:t>)</a:t>
                          </a:r>
                          <a:endParaRPr lang="en-IN" sz="1200" baseline="-25000" dirty="0"/>
                        </a:p>
                      </a:txBody>
                      <a:tcPr/>
                    </a:tc>
                    <a:tc>
                      <a:txBody>
                        <a:bodyPr/>
                        <a:lstStyle/>
                        <a:p>
                          <a:r>
                            <a:rPr lang="en-US" sz="1200" dirty="0"/>
                            <a:t>0.05  W/mk</a:t>
                          </a:r>
                          <a:endParaRPr lang="en-IN" sz="1200" dirty="0"/>
                        </a:p>
                      </a:txBody>
                      <a:tcPr/>
                    </a:tc>
                    <a:extLst>
                      <a:ext uri="{0D108BD9-81ED-4DB2-BD59-A6C34878D82A}">
                        <a16:rowId xmlns:a16="http://schemas.microsoft.com/office/drawing/2014/main" val="2276314190"/>
                      </a:ext>
                    </a:extLst>
                  </a:tr>
                  <a:tr h="30254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aseline="0" dirty="0"/>
                            <a:t>Emissivity (</a:t>
                          </a:r>
                          <a14:m>
                            <m:oMath xmlns:m="http://schemas.openxmlformats.org/officeDocument/2006/math">
                              <m:r>
                                <a:rPr lang="en-US" sz="1200" i="1" baseline="0" smtClean="0">
                                  <a:latin typeface="Cambria Math" panose="02040503050406030204" pitchFamily="18" charset="0"/>
                                </a:rPr>
                                <m:t>𝜀</m:t>
                              </m:r>
                            </m:oMath>
                          </a14:m>
                          <a:r>
                            <a:rPr lang="en-US" sz="1200" baseline="0" dirty="0"/>
                            <a:t>)</a:t>
                          </a:r>
                          <a:endParaRPr lang="en-IN" sz="1200" baseline="-25000" dirty="0"/>
                        </a:p>
                      </a:txBody>
                      <a:tcPr/>
                    </a:tc>
                    <a:tc>
                      <a:txBody>
                        <a:bodyPr/>
                        <a:lstStyle/>
                        <a:p>
                          <a:r>
                            <a:rPr lang="en-US" sz="1200" dirty="0"/>
                            <a:t>0.3</a:t>
                          </a:r>
                          <a:endParaRPr lang="en-IN" sz="1200" dirty="0"/>
                        </a:p>
                      </a:txBody>
                      <a:tcPr/>
                    </a:tc>
                    <a:extLst>
                      <a:ext uri="{0D108BD9-81ED-4DB2-BD59-A6C34878D82A}">
                        <a16:rowId xmlns:a16="http://schemas.microsoft.com/office/drawing/2014/main" val="2228915609"/>
                      </a:ext>
                    </a:extLst>
                  </a:tr>
                  <a:tr h="30254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aseline="0" dirty="0"/>
                            <a:t>Convective Heat transfer Coefficient (h)</a:t>
                          </a:r>
                          <a:endParaRPr lang="en-IN" sz="1200" baseline="-25000" dirty="0"/>
                        </a:p>
                      </a:txBody>
                      <a:tcPr/>
                    </a:tc>
                    <a:tc>
                      <a:txBody>
                        <a:bodyPr/>
                        <a:lstStyle/>
                        <a:p>
                          <a:r>
                            <a:rPr lang="en-US" sz="1200" dirty="0"/>
                            <a:t>2e-5 </a:t>
                          </a:r>
                          <a:endParaRPr lang="en-IN" sz="1200" dirty="0"/>
                        </a:p>
                      </a:txBody>
                      <a:tcPr/>
                    </a:tc>
                    <a:extLst>
                      <a:ext uri="{0D108BD9-81ED-4DB2-BD59-A6C34878D82A}">
                        <a16:rowId xmlns:a16="http://schemas.microsoft.com/office/drawing/2014/main" val="502920731"/>
                      </a:ext>
                    </a:extLst>
                  </a:tr>
                  <a:tr h="30254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Maximum  Temperature range</a:t>
                          </a:r>
                          <a:endParaRPr lang="en-US" sz="1200" baseline="0" dirty="0"/>
                        </a:p>
                      </a:txBody>
                      <a:tcPr/>
                    </a:tc>
                    <a:tc>
                      <a:txBody>
                        <a:bodyPr/>
                        <a:lstStyle/>
                        <a:p>
                          <a:r>
                            <a:rPr lang="en-US" sz="1200" dirty="0"/>
                            <a:t>1723 K</a:t>
                          </a:r>
                          <a:endParaRPr lang="en-IN" sz="1200" dirty="0"/>
                        </a:p>
                      </a:txBody>
                      <a:tcPr/>
                    </a:tc>
                    <a:extLst>
                      <a:ext uri="{0D108BD9-81ED-4DB2-BD59-A6C34878D82A}">
                        <a16:rowId xmlns:a16="http://schemas.microsoft.com/office/drawing/2014/main" val="2119686125"/>
                      </a:ext>
                    </a:extLst>
                  </a:tr>
                </a:tbl>
              </a:graphicData>
            </a:graphic>
          </p:graphicFrame>
        </mc:Choice>
        <mc:Fallback xmlns="">
          <p:graphicFrame>
            <p:nvGraphicFramePr>
              <p:cNvPr id="3" name="Table 2">
                <a:extLst>
                  <a:ext uri="{FF2B5EF4-FFF2-40B4-BE49-F238E27FC236}">
                    <a16:creationId xmlns:a16="http://schemas.microsoft.com/office/drawing/2014/main" id="{BA8B81CB-7F97-A79E-18AB-5BD431826808}"/>
                  </a:ext>
                </a:extLst>
              </p:cNvPr>
              <p:cNvGraphicFramePr>
                <a:graphicFrameLocks noGrp="1"/>
              </p:cNvGraphicFramePr>
              <p:nvPr>
                <p:extLst>
                  <p:ext uri="{D42A27DB-BD31-4B8C-83A1-F6EECF244321}">
                    <p14:modId xmlns:p14="http://schemas.microsoft.com/office/powerpoint/2010/main" val="1290172479"/>
                  </p:ext>
                </p:extLst>
              </p:nvPr>
            </p:nvGraphicFramePr>
            <p:xfrm>
              <a:off x="688333" y="917908"/>
              <a:ext cx="6145452" cy="5438442"/>
            </p:xfrm>
            <a:graphic>
              <a:graphicData uri="http://schemas.openxmlformats.org/drawingml/2006/table">
                <a:tbl>
                  <a:tblPr firstRow="1" bandRow="1">
                    <a:tableStyleId>{5C22544A-7EE6-4342-B048-85BDC9FD1C3A}</a:tableStyleId>
                  </a:tblPr>
                  <a:tblGrid>
                    <a:gridCol w="3072726">
                      <a:extLst>
                        <a:ext uri="{9D8B030D-6E8A-4147-A177-3AD203B41FA5}">
                          <a16:colId xmlns:a16="http://schemas.microsoft.com/office/drawing/2014/main" val="1383550649"/>
                        </a:ext>
                      </a:extLst>
                    </a:gridCol>
                    <a:gridCol w="3072726">
                      <a:extLst>
                        <a:ext uri="{9D8B030D-6E8A-4147-A177-3AD203B41FA5}">
                          <a16:colId xmlns:a16="http://schemas.microsoft.com/office/drawing/2014/main" val="3218326346"/>
                        </a:ext>
                      </a:extLst>
                    </a:gridCol>
                  </a:tblGrid>
                  <a:tr h="286450">
                    <a:tc>
                      <a:txBody>
                        <a:bodyPr/>
                        <a:lstStyle/>
                        <a:p>
                          <a:r>
                            <a:rPr lang="en-US" sz="1200" dirty="0"/>
                            <a:t>Parameter </a:t>
                          </a:r>
                          <a:endParaRPr lang="en-IN" sz="1200" dirty="0"/>
                        </a:p>
                      </a:txBody>
                      <a:tcPr/>
                    </a:tc>
                    <a:tc>
                      <a:txBody>
                        <a:bodyPr/>
                        <a:lstStyle/>
                        <a:p>
                          <a:r>
                            <a:rPr lang="en-US" sz="1200" dirty="0"/>
                            <a:t>Value</a:t>
                          </a:r>
                          <a:endParaRPr lang="en-IN" sz="1200" dirty="0"/>
                        </a:p>
                      </a:txBody>
                      <a:tcPr/>
                    </a:tc>
                    <a:extLst>
                      <a:ext uri="{0D108BD9-81ED-4DB2-BD59-A6C34878D82A}">
                        <a16:rowId xmlns:a16="http://schemas.microsoft.com/office/drawing/2014/main" val="974813397"/>
                      </a:ext>
                    </a:extLst>
                  </a:tr>
                  <a:tr h="302543">
                    <a:tc gridSpan="2">
                      <a:txBody>
                        <a:bodyPr/>
                        <a:lstStyle/>
                        <a:p>
                          <a:r>
                            <a:rPr lang="en-US" sz="1200" dirty="0"/>
                            <a:t>                                                          Space and Time domain</a:t>
                          </a:r>
                          <a:endParaRPr lang="en-IN" sz="1200" dirty="0"/>
                        </a:p>
                      </a:txBody>
                      <a:tcPr>
                        <a:solidFill>
                          <a:schemeClr val="accent6">
                            <a:lumMod val="60000"/>
                            <a:lumOff val="40000"/>
                          </a:schemeClr>
                        </a:solidFill>
                      </a:tcPr>
                    </a:tc>
                    <a:tc hMerge="1">
                      <a:txBody>
                        <a:bodyPr/>
                        <a:lstStyle/>
                        <a:p>
                          <a:endParaRPr lang="en-IN" dirty="0"/>
                        </a:p>
                      </a:txBody>
                      <a:tcPr>
                        <a:solidFill>
                          <a:schemeClr val="accent6">
                            <a:lumMod val="60000"/>
                            <a:lumOff val="40000"/>
                          </a:schemeClr>
                        </a:solidFill>
                      </a:tcPr>
                    </a:tc>
                    <a:extLst>
                      <a:ext uri="{0D108BD9-81ED-4DB2-BD59-A6C34878D82A}">
                        <a16:rowId xmlns:a16="http://schemas.microsoft.com/office/drawing/2014/main" val="1424775720"/>
                      </a:ext>
                    </a:extLst>
                  </a:tr>
                  <a:tr h="311304">
                    <a:tc>
                      <a:txBody>
                        <a:bodyPr/>
                        <a:lstStyle/>
                        <a:p>
                          <a:r>
                            <a:rPr lang="en-US" sz="1200" dirty="0"/>
                            <a:t>Space and time Domain</a:t>
                          </a:r>
                          <a:endParaRPr lang="en-IN" sz="1200" dirty="0"/>
                        </a:p>
                      </a:txBody>
                      <a:tcPr/>
                    </a:tc>
                    <a:tc>
                      <a:txBody>
                        <a:bodyPr/>
                        <a:lstStyle/>
                        <a:p>
                          <a:r>
                            <a:rPr lang="en-US" sz="1200" dirty="0"/>
                            <a:t> L*W*H = 40*10*6 mm, Time = {0, 3} sec</a:t>
                          </a:r>
                          <a:endParaRPr lang="en-IN" sz="1200" dirty="0"/>
                        </a:p>
                      </a:txBody>
                      <a:tcPr/>
                    </a:tc>
                    <a:extLst>
                      <a:ext uri="{0D108BD9-81ED-4DB2-BD59-A6C34878D82A}">
                        <a16:rowId xmlns:a16="http://schemas.microsoft.com/office/drawing/2014/main" val="684836454"/>
                      </a:ext>
                    </a:extLst>
                  </a:tr>
                  <a:tr h="302543">
                    <a:tc>
                      <a:txBody>
                        <a:bodyPr/>
                        <a:lstStyle/>
                        <a:p>
                          <a:r>
                            <a:rPr lang="en-US" sz="1200" dirty="0"/>
                            <a:t>Time steps</a:t>
                          </a:r>
                          <a:endParaRPr lang="en-IN" sz="1200" dirty="0"/>
                        </a:p>
                      </a:txBody>
                      <a:tcPr/>
                    </a:tc>
                    <a:tc>
                      <a:txBody>
                        <a:bodyPr/>
                        <a:lstStyle/>
                        <a:p>
                          <a:r>
                            <a:rPr lang="en-US" sz="1200" dirty="0"/>
                            <a:t>61</a:t>
                          </a:r>
                          <a:endParaRPr lang="en-IN" sz="1200" dirty="0"/>
                        </a:p>
                      </a:txBody>
                      <a:tcPr/>
                    </a:tc>
                    <a:extLst>
                      <a:ext uri="{0D108BD9-81ED-4DB2-BD59-A6C34878D82A}">
                        <a16:rowId xmlns:a16="http://schemas.microsoft.com/office/drawing/2014/main" val="2920292310"/>
                      </a:ext>
                    </a:extLst>
                  </a:tr>
                  <a:tr h="30254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Initial Position of Heat source</a:t>
                          </a:r>
                          <a:endParaRPr lang="en-IN" sz="1200" dirty="0"/>
                        </a:p>
                      </a:txBody>
                      <a:tcPr/>
                    </a:tc>
                    <a:tc>
                      <a:txBody>
                        <a:bodyPr/>
                        <a:lstStyle/>
                        <a:p>
                          <a:r>
                            <a:rPr lang="en-US" sz="1200" dirty="0"/>
                            <a:t> X</a:t>
                          </a:r>
                          <a:r>
                            <a:rPr lang="en-US" sz="1200" baseline="-25000" dirty="0"/>
                            <a:t>0</a:t>
                          </a:r>
                          <a:r>
                            <a:rPr lang="en-US" sz="1200" dirty="0"/>
                            <a:t>, Y</a:t>
                          </a:r>
                          <a:r>
                            <a:rPr lang="en-US" sz="1200" baseline="-25000" dirty="0"/>
                            <a:t>0</a:t>
                          </a:r>
                          <a:r>
                            <a:rPr lang="en-US" sz="1200" dirty="0"/>
                            <a:t>, Z</a:t>
                          </a:r>
                          <a:r>
                            <a:rPr lang="en-US" sz="1200" baseline="-25000" dirty="0"/>
                            <a:t>0</a:t>
                          </a:r>
                          <a:r>
                            <a:rPr lang="en-US" sz="1200" dirty="0"/>
                            <a:t> = (5.0, 5.0, 6.0) mm</a:t>
                          </a:r>
                          <a:endParaRPr lang="en-IN" sz="1200" dirty="0"/>
                        </a:p>
                      </a:txBody>
                      <a:tcPr/>
                    </a:tc>
                    <a:extLst>
                      <a:ext uri="{0D108BD9-81ED-4DB2-BD59-A6C34878D82A}">
                        <a16:rowId xmlns:a16="http://schemas.microsoft.com/office/drawing/2014/main" val="215357342"/>
                      </a:ext>
                    </a:extLst>
                  </a:tr>
                  <a:tr h="302543">
                    <a:tc gridSpan="2">
                      <a:txBody>
                        <a:bodyPr/>
                        <a:lstStyle/>
                        <a:p>
                          <a:r>
                            <a:rPr lang="en-US" sz="1200" dirty="0"/>
                            <a:t>                                                                  Process Parameters</a:t>
                          </a:r>
                          <a:endParaRPr lang="en-IN" sz="1200" dirty="0"/>
                        </a:p>
                      </a:txBody>
                      <a:tcPr>
                        <a:solidFill>
                          <a:schemeClr val="accent6">
                            <a:lumMod val="60000"/>
                            <a:lumOff val="40000"/>
                          </a:schemeClr>
                        </a:solidFill>
                      </a:tcPr>
                    </a:tc>
                    <a:tc hMerge="1">
                      <a:txBody>
                        <a:bodyPr/>
                        <a:lstStyle/>
                        <a:p>
                          <a:endParaRPr lang="en-IN" dirty="0"/>
                        </a:p>
                      </a:txBody>
                      <a:tcPr/>
                    </a:tc>
                    <a:extLst>
                      <a:ext uri="{0D108BD9-81ED-4DB2-BD59-A6C34878D82A}">
                        <a16:rowId xmlns:a16="http://schemas.microsoft.com/office/drawing/2014/main" val="2663689334"/>
                      </a:ext>
                    </a:extLst>
                  </a:tr>
                  <a:tr h="302543">
                    <a:tc>
                      <a:txBody>
                        <a:bodyPr/>
                        <a:lstStyle/>
                        <a:p>
                          <a:r>
                            <a:rPr lang="en-US" sz="1200" dirty="0"/>
                            <a:t>Current (I)</a:t>
                          </a:r>
                          <a:endParaRPr lang="en-IN" sz="1200" dirty="0"/>
                        </a:p>
                      </a:txBody>
                      <a:tcPr/>
                    </a:tc>
                    <a:tc>
                      <a:txBody>
                        <a:bodyPr/>
                        <a:lstStyle/>
                        <a:p>
                          <a:r>
                            <a:rPr lang="en-US" sz="1200" dirty="0"/>
                            <a:t>500 W</a:t>
                          </a:r>
                          <a:endParaRPr lang="en-IN" sz="1200" dirty="0"/>
                        </a:p>
                      </a:txBody>
                      <a:tcPr/>
                    </a:tc>
                    <a:extLst>
                      <a:ext uri="{0D108BD9-81ED-4DB2-BD59-A6C34878D82A}">
                        <a16:rowId xmlns:a16="http://schemas.microsoft.com/office/drawing/2014/main" val="3246014295"/>
                      </a:ext>
                    </a:extLst>
                  </a:tr>
                  <a:tr h="302543">
                    <a:tc>
                      <a:txBody>
                        <a:bodyPr/>
                        <a:lstStyle/>
                        <a:p>
                          <a:r>
                            <a:rPr lang="en-US" sz="1200" dirty="0"/>
                            <a:t>Voltage (U)</a:t>
                          </a:r>
                          <a:endParaRPr lang="en-IN" sz="1200" dirty="0"/>
                        </a:p>
                      </a:txBody>
                      <a:tcPr/>
                    </a:tc>
                    <a:tc>
                      <a:txBody>
                        <a:bodyPr/>
                        <a:lstStyle/>
                        <a:p>
                          <a:r>
                            <a:rPr lang="en-US" sz="1200" dirty="0"/>
                            <a:t>15.3 V</a:t>
                          </a:r>
                          <a:endParaRPr lang="en-IN" sz="1200" dirty="0"/>
                        </a:p>
                      </a:txBody>
                      <a:tcPr/>
                    </a:tc>
                    <a:extLst>
                      <a:ext uri="{0D108BD9-81ED-4DB2-BD59-A6C34878D82A}">
                        <a16:rowId xmlns:a16="http://schemas.microsoft.com/office/drawing/2014/main" val="3779873577"/>
                      </a:ext>
                    </a:extLst>
                  </a:tr>
                  <a:tr h="302543">
                    <a:tc>
                      <a:txBody>
                        <a:bodyPr/>
                        <a:lstStyle/>
                        <a:p>
                          <a:endParaRPr lang="en-US"/>
                        </a:p>
                      </a:txBody>
                      <a:tcPr>
                        <a:blipFill>
                          <a:blip r:embed="rId2"/>
                          <a:stretch>
                            <a:fillRect l="-198" t="-794000" r="-100792" b="-900000"/>
                          </a:stretch>
                        </a:blipFill>
                      </a:tcPr>
                    </a:tc>
                    <a:tc>
                      <a:txBody>
                        <a:bodyPr/>
                        <a:lstStyle/>
                        <a:p>
                          <a:r>
                            <a:rPr lang="en-US" sz="1200" dirty="0"/>
                            <a:t>0.9</a:t>
                          </a:r>
                          <a:endParaRPr lang="en-IN" sz="1200" dirty="0"/>
                        </a:p>
                      </a:txBody>
                      <a:tcPr/>
                    </a:tc>
                    <a:extLst>
                      <a:ext uri="{0D108BD9-81ED-4DB2-BD59-A6C34878D82A}">
                        <a16:rowId xmlns:a16="http://schemas.microsoft.com/office/drawing/2014/main" val="180051434"/>
                      </a:ext>
                    </a:extLst>
                  </a:tr>
                  <a:tr h="30254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dirty="0"/>
                            <a:t>Travel Speed (V)</a:t>
                          </a:r>
                        </a:p>
                      </a:txBody>
                      <a:tcPr/>
                    </a:tc>
                    <a:tc>
                      <a:txBody>
                        <a:bodyPr/>
                        <a:lstStyle/>
                        <a:p>
                          <a:r>
                            <a:rPr lang="en-US" sz="1200" dirty="0"/>
                            <a:t>10 mm/s</a:t>
                          </a:r>
                          <a:endParaRPr lang="en-IN" sz="1200" dirty="0"/>
                        </a:p>
                      </a:txBody>
                      <a:tcPr/>
                    </a:tc>
                    <a:extLst>
                      <a:ext uri="{0D108BD9-81ED-4DB2-BD59-A6C34878D82A}">
                        <a16:rowId xmlns:a16="http://schemas.microsoft.com/office/drawing/2014/main" val="1184829971"/>
                      </a:ext>
                    </a:extLst>
                  </a:tr>
                  <a:tr h="302543">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                                                               Material Properties</a:t>
                          </a:r>
                          <a:endParaRPr lang="en-IN" sz="1200" dirty="0"/>
                        </a:p>
                      </a:txBody>
                      <a:tcPr>
                        <a:solidFill>
                          <a:schemeClr val="accent6">
                            <a:lumMod val="60000"/>
                            <a:lumOff val="40000"/>
                          </a:schemeClr>
                        </a:solidFill>
                      </a:tcPr>
                    </a:tc>
                    <a:tc hMerge="1">
                      <a:txBody>
                        <a:bodyPr/>
                        <a:lstStyle/>
                        <a:p>
                          <a:endParaRPr lang="en-IN" dirty="0"/>
                        </a:p>
                      </a:txBody>
                      <a:tcPr>
                        <a:solidFill>
                          <a:schemeClr val="accent6">
                            <a:lumMod val="60000"/>
                            <a:lumOff val="40000"/>
                          </a:schemeClr>
                        </a:solidFill>
                      </a:tcPr>
                    </a:tc>
                    <a:extLst>
                      <a:ext uri="{0D108BD9-81ED-4DB2-BD59-A6C34878D82A}">
                        <a16:rowId xmlns:a16="http://schemas.microsoft.com/office/drawing/2014/main" val="2701553164"/>
                      </a:ext>
                    </a:extLst>
                  </a:tr>
                  <a:tr h="30254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Material</a:t>
                          </a:r>
                          <a:endParaRPr lang="en-IN" sz="1200" baseline="-25000" dirty="0"/>
                        </a:p>
                      </a:txBody>
                      <a:tcPr/>
                    </a:tc>
                    <a:tc>
                      <a:txBody>
                        <a:bodyPr/>
                        <a:lstStyle/>
                        <a:p>
                          <a:r>
                            <a:rPr lang="en-US" sz="1200" dirty="0"/>
                            <a:t>IN718</a:t>
                          </a:r>
                          <a:endParaRPr lang="en-IN" sz="1200" dirty="0"/>
                        </a:p>
                      </a:txBody>
                      <a:tcPr/>
                    </a:tc>
                    <a:extLst>
                      <a:ext uri="{0D108BD9-81ED-4DB2-BD59-A6C34878D82A}">
                        <a16:rowId xmlns:a16="http://schemas.microsoft.com/office/drawing/2014/main" val="1688365532"/>
                      </a:ext>
                    </a:extLst>
                  </a:tr>
                  <a:tr h="302543">
                    <a:tc>
                      <a:txBody>
                        <a:bodyPr/>
                        <a:lstStyle/>
                        <a:p>
                          <a:endParaRPr lang="en-US"/>
                        </a:p>
                      </a:txBody>
                      <a:tcPr>
                        <a:blipFill>
                          <a:blip r:embed="rId2"/>
                          <a:stretch>
                            <a:fillRect l="-198" t="-1192000" r="-100792" b="-502000"/>
                          </a:stretch>
                        </a:blipFill>
                      </a:tcPr>
                    </a:tc>
                    <a:tc>
                      <a:txBody>
                        <a:bodyPr/>
                        <a:lstStyle/>
                        <a:p>
                          <a:r>
                            <a:rPr lang="en-US" sz="1200" dirty="0"/>
                            <a:t>8e-3 g/cm</a:t>
                          </a:r>
                          <a:r>
                            <a:rPr lang="en-US" sz="1200" baseline="30000" dirty="0"/>
                            <a:t>3</a:t>
                          </a:r>
                          <a:endParaRPr lang="en-IN" sz="1200" baseline="30000" dirty="0"/>
                        </a:p>
                      </a:txBody>
                      <a:tcPr/>
                    </a:tc>
                    <a:extLst>
                      <a:ext uri="{0D108BD9-81ED-4DB2-BD59-A6C34878D82A}">
                        <a16:rowId xmlns:a16="http://schemas.microsoft.com/office/drawing/2014/main" val="1449511371"/>
                      </a:ext>
                    </a:extLst>
                  </a:tr>
                  <a:tr h="30254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Specific Heat Capacity (C</a:t>
                          </a:r>
                          <a:r>
                            <a:rPr lang="en-US" sz="1200" baseline="-25000" dirty="0"/>
                            <a:t>p</a:t>
                          </a:r>
                          <a:r>
                            <a:rPr lang="en-US" sz="1200" baseline="0" dirty="0"/>
                            <a:t>)</a:t>
                          </a:r>
                          <a:endParaRPr lang="en-IN" sz="1200" baseline="-25000" dirty="0"/>
                        </a:p>
                      </a:txBody>
                      <a:tcPr/>
                    </a:tc>
                    <a:tc>
                      <a:txBody>
                        <a:bodyPr/>
                        <a:lstStyle/>
                        <a:p>
                          <a:r>
                            <a:rPr lang="en-US" sz="1200" dirty="0"/>
                            <a:t>0.5 J/gk</a:t>
                          </a:r>
                          <a:endParaRPr lang="en-IN" sz="1200" dirty="0"/>
                        </a:p>
                      </a:txBody>
                      <a:tcPr/>
                    </a:tc>
                    <a:extLst>
                      <a:ext uri="{0D108BD9-81ED-4DB2-BD59-A6C34878D82A}">
                        <a16:rowId xmlns:a16="http://schemas.microsoft.com/office/drawing/2014/main" val="91256484"/>
                      </a:ext>
                    </a:extLst>
                  </a:tr>
                  <a:tr h="30254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Thermal conductivity(K</a:t>
                          </a:r>
                          <a:r>
                            <a:rPr lang="en-US" sz="1200" baseline="0" dirty="0"/>
                            <a:t>)</a:t>
                          </a:r>
                          <a:endParaRPr lang="en-IN" sz="1200" baseline="-25000" dirty="0"/>
                        </a:p>
                      </a:txBody>
                      <a:tcPr/>
                    </a:tc>
                    <a:tc>
                      <a:txBody>
                        <a:bodyPr/>
                        <a:lstStyle/>
                        <a:p>
                          <a:r>
                            <a:rPr lang="en-US" sz="1200" dirty="0"/>
                            <a:t>0.05  W/mk</a:t>
                          </a:r>
                          <a:endParaRPr lang="en-IN" sz="1200" dirty="0"/>
                        </a:p>
                      </a:txBody>
                      <a:tcPr/>
                    </a:tc>
                    <a:extLst>
                      <a:ext uri="{0D108BD9-81ED-4DB2-BD59-A6C34878D82A}">
                        <a16:rowId xmlns:a16="http://schemas.microsoft.com/office/drawing/2014/main" val="2276314190"/>
                      </a:ext>
                    </a:extLst>
                  </a:tr>
                  <a:tr h="302543">
                    <a:tc>
                      <a:txBody>
                        <a:bodyPr/>
                        <a:lstStyle/>
                        <a:p>
                          <a:endParaRPr lang="en-US"/>
                        </a:p>
                      </a:txBody>
                      <a:tcPr>
                        <a:blipFill>
                          <a:blip r:embed="rId2"/>
                          <a:stretch>
                            <a:fillRect l="-198" t="-1490000" r="-100792" b="-204000"/>
                          </a:stretch>
                        </a:blipFill>
                      </a:tcPr>
                    </a:tc>
                    <a:tc>
                      <a:txBody>
                        <a:bodyPr/>
                        <a:lstStyle/>
                        <a:p>
                          <a:r>
                            <a:rPr lang="en-US" sz="1200" dirty="0"/>
                            <a:t>0.3</a:t>
                          </a:r>
                          <a:endParaRPr lang="en-IN" sz="1200" dirty="0"/>
                        </a:p>
                      </a:txBody>
                      <a:tcPr/>
                    </a:tc>
                    <a:extLst>
                      <a:ext uri="{0D108BD9-81ED-4DB2-BD59-A6C34878D82A}">
                        <a16:rowId xmlns:a16="http://schemas.microsoft.com/office/drawing/2014/main" val="2228915609"/>
                      </a:ext>
                    </a:extLst>
                  </a:tr>
                  <a:tr h="30254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aseline="0" dirty="0"/>
                            <a:t>Convective Heat transfer Coefficient (h)</a:t>
                          </a:r>
                          <a:endParaRPr lang="en-IN" sz="1200" baseline="-25000" dirty="0"/>
                        </a:p>
                      </a:txBody>
                      <a:tcPr/>
                    </a:tc>
                    <a:tc>
                      <a:txBody>
                        <a:bodyPr/>
                        <a:lstStyle/>
                        <a:p>
                          <a:r>
                            <a:rPr lang="en-US" sz="1200" dirty="0"/>
                            <a:t>2e-5 </a:t>
                          </a:r>
                          <a:endParaRPr lang="en-IN" sz="1200" dirty="0"/>
                        </a:p>
                      </a:txBody>
                      <a:tcPr/>
                    </a:tc>
                    <a:extLst>
                      <a:ext uri="{0D108BD9-81ED-4DB2-BD59-A6C34878D82A}">
                        <a16:rowId xmlns:a16="http://schemas.microsoft.com/office/drawing/2014/main" val="502920731"/>
                      </a:ext>
                    </a:extLst>
                  </a:tr>
                  <a:tr h="30254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Maximum  Temperature range</a:t>
                          </a:r>
                          <a:endParaRPr lang="en-US" sz="1200" baseline="0" dirty="0"/>
                        </a:p>
                      </a:txBody>
                      <a:tcPr/>
                    </a:tc>
                    <a:tc>
                      <a:txBody>
                        <a:bodyPr/>
                        <a:lstStyle/>
                        <a:p>
                          <a:r>
                            <a:rPr lang="en-US" sz="1200" dirty="0"/>
                            <a:t>1723 K</a:t>
                          </a:r>
                          <a:endParaRPr lang="en-IN" sz="1200" dirty="0"/>
                        </a:p>
                      </a:txBody>
                      <a:tcPr/>
                    </a:tc>
                    <a:extLst>
                      <a:ext uri="{0D108BD9-81ED-4DB2-BD59-A6C34878D82A}">
                        <a16:rowId xmlns:a16="http://schemas.microsoft.com/office/drawing/2014/main" val="2119686125"/>
                      </a:ext>
                    </a:extLst>
                  </a:tr>
                </a:tbl>
              </a:graphicData>
            </a:graphic>
          </p:graphicFrame>
        </mc:Fallback>
      </mc:AlternateContent>
      <p:graphicFrame>
        <p:nvGraphicFramePr>
          <p:cNvPr id="4" name="Table 3">
            <a:extLst>
              <a:ext uri="{FF2B5EF4-FFF2-40B4-BE49-F238E27FC236}">
                <a16:creationId xmlns:a16="http://schemas.microsoft.com/office/drawing/2014/main" id="{77144278-F157-CD7A-3701-7E4192172EE7}"/>
              </a:ext>
            </a:extLst>
          </p:cNvPr>
          <p:cNvGraphicFramePr>
            <a:graphicFrameLocks noGrp="1"/>
          </p:cNvGraphicFramePr>
          <p:nvPr>
            <p:extLst>
              <p:ext uri="{D42A27DB-BD31-4B8C-83A1-F6EECF244321}">
                <p14:modId xmlns:p14="http://schemas.microsoft.com/office/powerpoint/2010/main" val="3776173677"/>
              </p:ext>
            </p:extLst>
          </p:nvPr>
        </p:nvGraphicFramePr>
        <p:xfrm>
          <a:off x="7021191" y="1215997"/>
          <a:ext cx="5039834" cy="2896584"/>
        </p:xfrm>
        <a:graphic>
          <a:graphicData uri="http://schemas.openxmlformats.org/drawingml/2006/table">
            <a:tbl>
              <a:tblPr firstRow="1" bandRow="1">
                <a:tableStyleId>{5C22544A-7EE6-4342-B048-85BDC9FD1C3A}</a:tableStyleId>
              </a:tblPr>
              <a:tblGrid>
                <a:gridCol w="2519917">
                  <a:extLst>
                    <a:ext uri="{9D8B030D-6E8A-4147-A177-3AD203B41FA5}">
                      <a16:colId xmlns:a16="http://schemas.microsoft.com/office/drawing/2014/main" val="2577798761"/>
                    </a:ext>
                  </a:extLst>
                </a:gridCol>
                <a:gridCol w="2519917">
                  <a:extLst>
                    <a:ext uri="{9D8B030D-6E8A-4147-A177-3AD203B41FA5}">
                      <a16:colId xmlns:a16="http://schemas.microsoft.com/office/drawing/2014/main" val="1539766061"/>
                    </a:ext>
                  </a:extLst>
                </a:gridCol>
              </a:tblGrid>
              <a:tr h="401761">
                <a:tc>
                  <a:txBody>
                    <a:bodyPr/>
                    <a:lstStyle/>
                    <a:p>
                      <a:pPr algn="ctr"/>
                      <a:r>
                        <a:rPr lang="en-US" sz="1600" dirty="0"/>
                        <a:t>Parameter</a:t>
                      </a:r>
                      <a:endParaRPr lang="en-IN" sz="1600" dirty="0"/>
                    </a:p>
                  </a:txBody>
                  <a:tcPr/>
                </a:tc>
                <a:tc>
                  <a:txBody>
                    <a:bodyPr/>
                    <a:lstStyle/>
                    <a:p>
                      <a:pPr algn="ctr"/>
                      <a:r>
                        <a:rPr lang="en-US" sz="1600" dirty="0"/>
                        <a:t>Value</a:t>
                      </a:r>
                      <a:endParaRPr lang="en-IN" sz="1600" dirty="0"/>
                    </a:p>
                  </a:txBody>
                  <a:tcPr/>
                </a:tc>
                <a:extLst>
                  <a:ext uri="{0D108BD9-81ED-4DB2-BD59-A6C34878D82A}">
                    <a16:rowId xmlns:a16="http://schemas.microsoft.com/office/drawing/2014/main" val="2518883083"/>
                  </a:ext>
                </a:extLst>
              </a:tr>
              <a:tr h="489609">
                <a:tc>
                  <a:txBody>
                    <a:bodyPr/>
                    <a:lstStyle/>
                    <a:p>
                      <a:pPr algn="ctr"/>
                      <a:r>
                        <a:rPr lang="en-US" sz="1600" dirty="0"/>
                        <a:t>Layer Architecture</a:t>
                      </a:r>
                      <a:endParaRPr lang="en-IN" sz="1600" dirty="0"/>
                    </a:p>
                  </a:txBody>
                  <a:tcPr/>
                </a:tc>
                <a:tc>
                  <a:txBody>
                    <a:bodyPr/>
                    <a:lstStyle/>
                    <a:p>
                      <a:pPr algn="ctr"/>
                      <a:r>
                        <a:rPr lang="en-US" sz="1600" dirty="0"/>
                        <a:t>[4, 64, 64, 64, 1]</a:t>
                      </a:r>
                      <a:endParaRPr lang="en-IN" sz="1600" dirty="0"/>
                    </a:p>
                  </a:txBody>
                  <a:tcPr/>
                </a:tc>
                <a:extLst>
                  <a:ext uri="{0D108BD9-81ED-4DB2-BD59-A6C34878D82A}">
                    <a16:rowId xmlns:a16="http://schemas.microsoft.com/office/drawing/2014/main" val="1107518937"/>
                  </a:ext>
                </a:extLst>
              </a:tr>
              <a:tr h="874592">
                <a:tc>
                  <a:txBody>
                    <a:bodyPr/>
                    <a:lstStyle/>
                    <a:p>
                      <a:pPr algn="ctr"/>
                      <a:r>
                        <a:rPr lang="en-US" sz="1600" dirty="0"/>
                        <a:t>Activation function</a:t>
                      </a:r>
                      <a:endParaRPr lang="en-IN" sz="1600" dirty="0"/>
                    </a:p>
                  </a:txBody>
                  <a:tcPr/>
                </a:tc>
                <a:tc>
                  <a:txBody>
                    <a:bodyPr/>
                    <a:lstStyle/>
                    <a:p>
                      <a:pPr algn="ctr"/>
                      <a:r>
                        <a:rPr lang="en-US" sz="1600" dirty="0"/>
                        <a:t>Linear, Tanh for Hidden, Soft-plus for Output Transform</a:t>
                      </a:r>
                      <a:endParaRPr lang="en-IN" sz="1600" dirty="0"/>
                    </a:p>
                  </a:txBody>
                  <a:tcPr/>
                </a:tc>
                <a:extLst>
                  <a:ext uri="{0D108BD9-81ED-4DB2-BD59-A6C34878D82A}">
                    <a16:rowId xmlns:a16="http://schemas.microsoft.com/office/drawing/2014/main" val="4180781219"/>
                  </a:ext>
                </a:extLst>
              </a:tr>
              <a:tr h="703083">
                <a:tc>
                  <a:txBody>
                    <a:bodyPr/>
                    <a:lstStyle/>
                    <a:p>
                      <a:pPr algn="ctr"/>
                      <a:r>
                        <a:rPr lang="en-US" sz="1600" dirty="0"/>
                        <a:t>Input Transform</a:t>
                      </a:r>
                    </a:p>
                  </a:txBody>
                  <a:tcPr/>
                </a:tc>
                <a:tc>
                  <a:txBody>
                    <a:bodyPr/>
                    <a:lstStyle/>
                    <a:p>
                      <a:pPr algn="ctr"/>
                      <a:r>
                        <a:rPr lang="en-US" sz="1600" dirty="0"/>
                        <a:t>Normalized between [-1, 1]</a:t>
                      </a:r>
                      <a:endParaRPr lang="en-IN" sz="1600" dirty="0"/>
                    </a:p>
                  </a:txBody>
                  <a:tcPr/>
                </a:tc>
                <a:extLst>
                  <a:ext uri="{0D108BD9-81ED-4DB2-BD59-A6C34878D82A}">
                    <a16:rowId xmlns:a16="http://schemas.microsoft.com/office/drawing/2014/main" val="1501882938"/>
                  </a:ext>
                </a:extLst>
              </a:tr>
              <a:tr h="427539">
                <a:tc>
                  <a:txBody>
                    <a:bodyPr/>
                    <a:lstStyle/>
                    <a:p>
                      <a:pPr algn="ctr"/>
                      <a:r>
                        <a:rPr lang="en-US" sz="1600" dirty="0"/>
                        <a:t>Optimizer </a:t>
                      </a:r>
                    </a:p>
                  </a:txBody>
                  <a:tcPr/>
                </a:tc>
                <a:tc>
                  <a:txBody>
                    <a:bodyPr/>
                    <a:lstStyle/>
                    <a:p>
                      <a:pPr algn="ctr"/>
                      <a:r>
                        <a:rPr lang="en-US" sz="1600" dirty="0"/>
                        <a:t>Adam </a:t>
                      </a:r>
                      <a:endParaRPr lang="en-IN" sz="1600" dirty="0"/>
                    </a:p>
                  </a:txBody>
                  <a:tcPr/>
                </a:tc>
                <a:extLst>
                  <a:ext uri="{0D108BD9-81ED-4DB2-BD59-A6C34878D82A}">
                    <a16:rowId xmlns:a16="http://schemas.microsoft.com/office/drawing/2014/main" val="508719063"/>
                  </a:ext>
                </a:extLst>
              </a:tr>
            </a:tbl>
          </a:graphicData>
        </a:graphic>
      </p:graphicFrame>
      <p:sp>
        <p:nvSpPr>
          <p:cNvPr id="5" name="TextBox 4">
            <a:extLst>
              <a:ext uri="{FF2B5EF4-FFF2-40B4-BE49-F238E27FC236}">
                <a16:creationId xmlns:a16="http://schemas.microsoft.com/office/drawing/2014/main" id="{CC000EFE-9708-FE5E-6E81-2EEE352E0073}"/>
              </a:ext>
            </a:extLst>
          </p:cNvPr>
          <p:cNvSpPr txBox="1"/>
          <p:nvPr/>
        </p:nvSpPr>
        <p:spPr>
          <a:xfrm>
            <a:off x="237289" y="29583"/>
            <a:ext cx="9195371" cy="584775"/>
          </a:xfrm>
          <a:prstGeom prst="rect">
            <a:avLst/>
          </a:prstGeom>
          <a:noFill/>
        </p:spPr>
        <p:txBody>
          <a:bodyPr wrap="square" rtlCol="0">
            <a:spAutoFit/>
          </a:bodyPr>
          <a:lstStyle/>
          <a:p>
            <a:r>
              <a:rPr lang="en-US" sz="3200" dirty="0">
                <a:latin typeface="Times New Roman" panose="02020603050405020304" pitchFamily="18" charset="0"/>
                <a:cs typeface="Times New Roman" panose="02020603050405020304" pitchFamily="18" charset="0"/>
              </a:rPr>
              <a:t>Process parameters and Architecture details</a:t>
            </a:r>
            <a:endParaRPr lang="en-IN" sz="3200" dirty="0">
              <a:latin typeface="Times New Roman" panose="02020603050405020304" pitchFamily="18" charset="0"/>
              <a:cs typeface="Times New Roman" panose="02020603050405020304" pitchFamily="18" charset="0"/>
            </a:endParaRPr>
          </a:p>
        </p:txBody>
      </p:sp>
      <p:cxnSp>
        <p:nvCxnSpPr>
          <p:cNvPr id="6" name="Straight Connector 5">
            <a:extLst>
              <a:ext uri="{FF2B5EF4-FFF2-40B4-BE49-F238E27FC236}">
                <a16:creationId xmlns:a16="http://schemas.microsoft.com/office/drawing/2014/main" id="{E208A090-0490-A966-80CE-5D916DF514A3}"/>
              </a:ext>
            </a:extLst>
          </p:cNvPr>
          <p:cNvCxnSpPr>
            <a:cxnSpLocks/>
          </p:cNvCxnSpPr>
          <p:nvPr/>
        </p:nvCxnSpPr>
        <p:spPr>
          <a:xfrm flipV="1">
            <a:off x="122006" y="590621"/>
            <a:ext cx="11832705" cy="64338"/>
          </a:xfrm>
          <a:prstGeom prst="line">
            <a:avLst/>
          </a:prstGeom>
          <a:ln w="38100">
            <a:solidFill>
              <a:schemeClr val="accent1">
                <a:lumMod val="60000"/>
                <a:lumOff val="40000"/>
              </a:schemeClr>
            </a:solidFill>
          </a:ln>
        </p:spPr>
        <p:style>
          <a:lnRef idx="3">
            <a:schemeClr val="dk1"/>
          </a:lnRef>
          <a:fillRef idx="0">
            <a:schemeClr val="dk1"/>
          </a:fillRef>
          <a:effectRef idx="2">
            <a:schemeClr val="dk1"/>
          </a:effectRef>
          <a:fontRef idx="minor">
            <a:schemeClr val="tx1"/>
          </a:fontRef>
        </p:style>
      </p:cxnSp>
      <p:pic>
        <p:nvPicPr>
          <p:cNvPr id="7" name="Picture 6" descr="IIT Hyderabad Logo_Final Design.jpg">
            <a:extLst>
              <a:ext uri="{FF2B5EF4-FFF2-40B4-BE49-F238E27FC236}">
                <a16:creationId xmlns:a16="http://schemas.microsoft.com/office/drawing/2014/main" id="{3FBA8D47-513F-679D-64A1-1D382CCD9D4F}"/>
              </a:ext>
            </a:extLst>
          </p:cNvPr>
          <p:cNvPicPr>
            <a:picLocks noChangeAspect="1"/>
          </p:cNvPicPr>
          <p:nvPr/>
        </p:nvPicPr>
        <p:blipFill>
          <a:blip r:embed="rId3"/>
          <a:stretch>
            <a:fillRect/>
          </a:stretch>
        </p:blipFill>
        <p:spPr>
          <a:xfrm>
            <a:off x="11540466" y="111016"/>
            <a:ext cx="438807" cy="441864"/>
          </a:xfrm>
          <a:prstGeom prst="rect">
            <a:avLst/>
          </a:prstGeom>
        </p:spPr>
      </p:pic>
      <p:sp>
        <p:nvSpPr>
          <p:cNvPr id="8" name="Footer Placeholder 23">
            <a:extLst>
              <a:ext uri="{FF2B5EF4-FFF2-40B4-BE49-F238E27FC236}">
                <a16:creationId xmlns:a16="http://schemas.microsoft.com/office/drawing/2014/main" id="{C59148E5-5840-4B29-BE88-A74B73E4A7E9}"/>
              </a:ext>
            </a:extLst>
          </p:cNvPr>
          <p:cNvSpPr>
            <a:spLocks noGrp="1"/>
          </p:cNvSpPr>
          <p:nvPr>
            <p:ph type="ftr" sz="quarter" idx="11"/>
          </p:nvPr>
        </p:nvSpPr>
        <p:spPr>
          <a:xfrm>
            <a:off x="0" y="6721475"/>
            <a:ext cx="12192000" cy="136526"/>
          </a:xfrm>
          <a:solidFill>
            <a:schemeClr val="accent2">
              <a:lumMod val="60000"/>
              <a:lumOff val="40000"/>
            </a:schemeClr>
          </a:solidFill>
        </p:spPr>
        <p:txBody>
          <a:bodyPr/>
          <a:lstStyle/>
          <a:p>
            <a:pPr algn="l"/>
            <a:endParaRPr lang="en-IN" dirty="0"/>
          </a:p>
          <a:p>
            <a:pPr algn="l"/>
            <a:endParaRPr lang="en-IN" dirty="0"/>
          </a:p>
        </p:txBody>
      </p:sp>
      <p:sp>
        <p:nvSpPr>
          <p:cNvPr id="9" name="TextBox 8">
            <a:extLst>
              <a:ext uri="{FF2B5EF4-FFF2-40B4-BE49-F238E27FC236}">
                <a16:creationId xmlns:a16="http://schemas.microsoft.com/office/drawing/2014/main" id="{778BBC6D-C924-C794-1771-82B662BEDAA7}"/>
              </a:ext>
            </a:extLst>
          </p:cNvPr>
          <p:cNvSpPr txBox="1"/>
          <p:nvPr/>
        </p:nvSpPr>
        <p:spPr>
          <a:xfrm>
            <a:off x="1304817" y="6360062"/>
            <a:ext cx="4900773" cy="307777"/>
          </a:xfrm>
          <a:prstGeom prst="rect">
            <a:avLst/>
          </a:prstGeom>
          <a:noFill/>
        </p:spPr>
        <p:txBody>
          <a:bodyPr wrap="square" rtlCol="0">
            <a:spAutoFit/>
          </a:bodyPr>
          <a:lstStyle/>
          <a:p>
            <a:r>
              <a:rPr lang="en-US" sz="1400" i="1" dirty="0">
                <a:latin typeface="Times New Roman" panose="02020603050405020304" pitchFamily="18" charset="0"/>
                <a:cs typeface="Times New Roman" panose="02020603050405020304" pitchFamily="18" charset="0"/>
              </a:rPr>
              <a:t>Table 3 : Domain and material properties considered for WAAM</a:t>
            </a:r>
            <a:endParaRPr lang="en-IN" sz="1400" i="1" dirty="0">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609CF31A-D0C5-D760-11D3-E16054CD9084}"/>
              </a:ext>
            </a:extLst>
          </p:cNvPr>
          <p:cNvSpPr txBox="1"/>
          <p:nvPr/>
        </p:nvSpPr>
        <p:spPr>
          <a:xfrm>
            <a:off x="7291227" y="4323817"/>
            <a:ext cx="4900773" cy="307777"/>
          </a:xfrm>
          <a:prstGeom prst="rect">
            <a:avLst/>
          </a:prstGeom>
          <a:noFill/>
        </p:spPr>
        <p:txBody>
          <a:bodyPr wrap="square" rtlCol="0">
            <a:spAutoFit/>
          </a:bodyPr>
          <a:lstStyle/>
          <a:p>
            <a:r>
              <a:rPr lang="en-US" sz="1400" i="1" dirty="0">
                <a:latin typeface="Times New Roman" panose="02020603050405020304" pitchFamily="18" charset="0"/>
                <a:cs typeface="Times New Roman" panose="02020603050405020304" pitchFamily="18" charset="0"/>
              </a:rPr>
              <a:t>Table 4 :Architecture and Hyperparameters for PINN-WAAM</a:t>
            </a:r>
            <a:endParaRPr lang="en-IN" sz="1400" i="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207899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F2F4BB0-F06D-F9B0-EB0E-F4BF334A0150}"/>
              </a:ext>
            </a:extLst>
          </p:cNvPr>
          <p:cNvSpPr>
            <a:spLocks noGrp="1"/>
          </p:cNvSpPr>
          <p:nvPr>
            <p:ph type="sldNum" sz="quarter" idx="12"/>
          </p:nvPr>
        </p:nvSpPr>
        <p:spPr/>
        <p:txBody>
          <a:bodyPr/>
          <a:lstStyle/>
          <a:p>
            <a:fld id="{C25B9902-0077-4036-A50E-FC57E35A599C}" type="slidenum">
              <a:rPr lang="en-IN" smtClean="0">
                <a:latin typeface="Times New Roman" panose="02020603050405020304" pitchFamily="18" charset="0"/>
                <a:cs typeface="Times New Roman" panose="02020603050405020304" pitchFamily="18" charset="0"/>
              </a:rPr>
              <a:t>3</a:t>
            </a:fld>
            <a:endParaRPr lang="en-IN">
              <a:latin typeface="Times New Roman" panose="02020603050405020304" pitchFamily="18" charset="0"/>
              <a:cs typeface="Times New Roman" panose="02020603050405020304" pitchFamily="18" charset="0"/>
            </a:endParaRPr>
          </a:p>
        </p:txBody>
      </p:sp>
      <p:cxnSp>
        <p:nvCxnSpPr>
          <p:cNvPr id="3" name="Straight Connector 2">
            <a:extLst>
              <a:ext uri="{FF2B5EF4-FFF2-40B4-BE49-F238E27FC236}">
                <a16:creationId xmlns:a16="http://schemas.microsoft.com/office/drawing/2014/main" id="{41CA6910-F67B-4503-6E6B-009839993A4F}"/>
              </a:ext>
            </a:extLst>
          </p:cNvPr>
          <p:cNvCxnSpPr>
            <a:cxnSpLocks/>
          </p:cNvCxnSpPr>
          <p:nvPr/>
        </p:nvCxnSpPr>
        <p:spPr>
          <a:xfrm>
            <a:off x="504497" y="571110"/>
            <a:ext cx="10247586" cy="0"/>
          </a:xfrm>
          <a:prstGeom prst="line">
            <a:avLst/>
          </a:prstGeom>
          <a:ln w="38100">
            <a:solidFill>
              <a:schemeClr val="accent1">
                <a:lumMod val="60000"/>
                <a:lumOff val="40000"/>
              </a:schemeClr>
            </a:solidFill>
          </a:ln>
        </p:spPr>
        <p:style>
          <a:lnRef idx="3">
            <a:schemeClr val="dk1"/>
          </a:lnRef>
          <a:fillRef idx="0">
            <a:schemeClr val="dk1"/>
          </a:fillRef>
          <a:effectRef idx="2">
            <a:schemeClr val="dk1"/>
          </a:effectRef>
          <a:fontRef idx="minor">
            <a:schemeClr val="tx1"/>
          </a:fontRef>
        </p:style>
      </p:cxnSp>
      <p:pic>
        <p:nvPicPr>
          <p:cNvPr id="4" name="Picture 3" descr="IIT Hyderabad Logo_Final Design.jpg">
            <a:extLst>
              <a:ext uri="{FF2B5EF4-FFF2-40B4-BE49-F238E27FC236}">
                <a16:creationId xmlns:a16="http://schemas.microsoft.com/office/drawing/2014/main" id="{682D96C7-13BD-354F-C768-54E22F6F996D}"/>
              </a:ext>
            </a:extLst>
          </p:cNvPr>
          <p:cNvPicPr>
            <a:picLocks noChangeAspect="1"/>
          </p:cNvPicPr>
          <p:nvPr/>
        </p:nvPicPr>
        <p:blipFill>
          <a:blip r:embed="rId2"/>
          <a:stretch>
            <a:fillRect/>
          </a:stretch>
        </p:blipFill>
        <p:spPr>
          <a:xfrm>
            <a:off x="11038490" y="47890"/>
            <a:ext cx="519600" cy="523220"/>
          </a:xfrm>
          <a:prstGeom prst="rect">
            <a:avLst/>
          </a:prstGeom>
        </p:spPr>
      </p:pic>
      <p:sp>
        <p:nvSpPr>
          <p:cNvPr id="5" name="TextBox 4">
            <a:extLst>
              <a:ext uri="{FF2B5EF4-FFF2-40B4-BE49-F238E27FC236}">
                <a16:creationId xmlns:a16="http://schemas.microsoft.com/office/drawing/2014/main" id="{13840A28-FE18-CC4B-2F44-10C2AFC8CD9A}"/>
              </a:ext>
            </a:extLst>
          </p:cNvPr>
          <p:cNvSpPr txBox="1"/>
          <p:nvPr/>
        </p:nvSpPr>
        <p:spPr>
          <a:xfrm>
            <a:off x="328980" y="47890"/>
            <a:ext cx="11183006" cy="523220"/>
          </a:xfrm>
          <a:prstGeom prst="rect">
            <a:avLst/>
          </a:prstGeom>
          <a:noFill/>
        </p:spPr>
        <p:txBody>
          <a:bodyPr wrap="square" rtlCol="0">
            <a:spAutoFit/>
          </a:bodyPr>
          <a:lstStyle/>
          <a:p>
            <a:r>
              <a:rPr lang="en-US" sz="2800" dirty="0">
                <a:latin typeface="Times New Roman" panose="02020603050405020304" pitchFamily="18" charset="0"/>
                <a:cs typeface="Times New Roman" panose="02020603050405020304" pitchFamily="18" charset="0"/>
              </a:rPr>
              <a:t>Introduction – Additive Manufacturing</a:t>
            </a:r>
          </a:p>
        </p:txBody>
      </p:sp>
      <p:sp>
        <p:nvSpPr>
          <p:cNvPr id="8" name="TextBox 7">
            <a:extLst>
              <a:ext uri="{FF2B5EF4-FFF2-40B4-BE49-F238E27FC236}">
                <a16:creationId xmlns:a16="http://schemas.microsoft.com/office/drawing/2014/main" id="{B3624A18-F5DD-35F6-5002-3F37BC9BB6D3}"/>
              </a:ext>
            </a:extLst>
          </p:cNvPr>
          <p:cNvSpPr txBox="1"/>
          <p:nvPr/>
        </p:nvSpPr>
        <p:spPr>
          <a:xfrm>
            <a:off x="328980" y="750920"/>
            <a:ext cx="11411607"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b="0" i="0" dirty="0">
                <a:solidFill>
                  <a:schemeClr val="tx1">
                    <a:lumMod val="95000"/>
                    <a:lumOff val="5000"/>
                  </a:schemeClr>
                </a:solidFill>
                <a:effectLst/>
                <a:latin typeface="Times New Roman" panose="02020603050405020304" pitchFamily="18" charset="0"/>
                <a:cs typeface="Times New Roman" panose="02020603050405020304" pitchFamily="18" charset="0"/>
              </a:rPr>
              <a:t>Additive manufacturing (AM) is defined as “a process of joining materials to make objects from 3D model data, usually layer upon layer, as opposed to subtractive manufacturing methodologies”</a:t>
            </a:r>
            <a:endParaRPr lang="en-US"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
        <p:nvSpPr>
          <p:cNvPr id="6" name="Footer Placeholder 23">
            <a:extLst>
              <a:ext uri="{FF2B5EF4-FFF2-40B4-BE49-F238E27FC236}">
                <a16:creationId xmlns:a16="http://schemas.microsoft.com/office/drawing/2014/main" id="{AC7C4AB8-A32C-2070-DF35-27FC9C44F330}"/>
              </a:ext>
            </a:extLst>
          </p:cNvPr>
          <p:cNvSpPr>
            <a:spLocks noGrp="1"/>
          </p:cNvSpPr>
          <p:nvPr>
            <p:ph type="ftr" sz="quarter" idx="11"/>
          </p:nvPr>
        </p:nvSpPr>
        <p:spPr>
          <a:xfrm>
            <a:off x="0" y="6604085"/>
            <a:ext cx="12192000" cy="253916"/>
          </a:xfrm>
          <a:solidFill>
            <a:schemeClr val="accent2">
              <a:lumMod val="60000"/>
              <a:lumOff val="40000"/>
            </a:schemeClr>
          </a:solidFill>
        </p:spPr>
        <p:txBody>
          <a:bodyPr/>
          <a:lstStyle/>
          <a:p>
            <a:pPr algn="l"/>
            <a:r>
              <a:rPr lang="en-IN" sz="1000" b="1" i="1" dirty="0">
                <a:solidFill>
                  <a:schemeClr val="tx1">
                    <a:lumMod val="95000"/>
                    <a:lumOff val="5000"/>
                  </a:schemeClr>
                </a:solidFill>
                <a:latin typeface="Times New Roman" panose="02020603050405020304" pitchFamily="18" charset="0"/>
                <a:cs typeface="Times New Roman" panose="02020603050405020304" pitchFamily="18" charset="0"/>
              </a:rPr>
              <a:t>Ref:</a:t>
            </a:r>
            <a:r>
              <a:rPr lang="en-IN" sz="1000" i="1" strike="noStrike" dirty="0">
                <a:effectLst/>
                <a:latin typeface="Times New Roman" panose="02020603050405020304" pitchFamily="18" charset="0"/>
                <a:cs typeface="Times New Roman" panose="02020603050405020304" pitchFamily="18" charset="0"/>
              </a:rPr>
              <a:t> </a:t>
            </a:r>
            <a:r>
              <a:rPr lang="en-IN" sz="1000" i="1" strike="noStrike" dirty="0">
                <a:solidFill>
                  <a:schemeClr val="tx1"/>
                </a:solidFill>
                <a:effectLst/>
                <a:latin typeface="Times New Roman" panose="02020603050405020304" pitchFamily="18" charset="0"/>
                <a:cs typeface="Times New Roman" panose="02020603050405020304" pitchFamily="18" charset="0"/>
              </a:rPr>
              <a:t>Saad </a:t>
            </a:r>
            <a:r>
              <a:rPr lang="en-IN" sz="1000" i="1" dirty="0">
                <a:solidFill>
                  <a:schemeClr val="tx1"/>
                </a:solidFill>
                <a:latin typeface="Times New Roman" panose="02020603050405020304" pitchFamily="18" charset="0"/>
                <a:cs typeface="Times New Roman" panose="02020603050405020304" pitchFamily="18" charset="0"/>
              </a:rPr>
              <a:t>S</a:t>
            </a:r>
            <a:r>
              <a:rPr lang="en-IN" sz="1000" i="1" strike="noStrike" dirty="0">
                <a:solidFill>
                  <a:schemeClr val="tx1"/>
                </a:solidFill>
                <a:effectLst/>
                <a:latin typeface="Times New Roman" panose="02020603050405020304" pitchFamily="18" charset="0"/>
                <a:cs typeface="Times New Roman" panose="02020603050405020304" pitchFamily="18" charset="0"/>
              </a:rPr>
              <a:t>aleh Alghamdi et al., 2021, </a:t>
            </a:r>
            <a:r>
              <a:rPr lang="en-IN" sz="1000" b="1" i="1" dirty="0">
                <a:solidFill>
                  <a:schemeClr val="tx1"/>
                </a:solidFill>
                <a:latin typeface="Times New Roman" panose="02020603050405020304" pitchFamily="18" charset="0"/>
                <a:cs typeface="Times New Roman" panose="02020603050405020304" pitchFamily="18" charset="0"/>
              </a:rPr>
              <a:t> </a:t>
            </a:r>
            <a:r>
              <a:rPr lang="en-IN" sz="1000" i="1" dirty="0">
                <a:solidFill>
                  <a:schemeClr val="tx1"/>
                </a:solidFill>
                <a:latin typeface="Times New Roman" panose="02020603050405020304" pitchFamily="18" charset="0"/>
                <a:cs typeface="Times New Roman" panose="02020603050405020304" pitchFamily="18" charset="0"/>
              </a:rPr>
              <a:t>Additive Manufacturing of Polymer Materials: Progress, Promise and Challenges. Polymers. 13. 10.3390/polym13050753 [1]</a:t>
            </a:r>
          </a:p>
        </p:txBody>
      </p:sp>
      <p:sp>
        <p:nvSpPr>
          <p:cNvPr id="10" name="TextBox 9">
            <a:extLst>
              <a:ext uri="{FF2B5EF4-FFF2-40B4-BE49-F238E27FC236}">
                <a16:creationId xmlns:a16="http://schemas.microsoft.com/office/drawing/2014/main" id="{DCBEF726-61B7-FD1A-3A89-A6FF872461D9}"/>
              </a:ext>
            </a:extLst>
          </p:cNvPr>
          <p:cNvSpPr txBox="1"/>
          <p:nvPr/>
        </p:nvSpPr>
        <p:spPr>
          <a:xfrm>
            <a:off x="3261988" y="6159782"/>
            <a:ext cx="7245700" cy="307777"/>
          </a:xfrm>
          <a:prstGeom prst="rect">
            <a:avLst/>
          </a:prstGeom>
          <a:noFill/>
        </p:spPr>
        <p:txBody>
          <a:bodyPr wrap="square" rtlCol="0">
            <a:spAutoFit/>
          </a:bodyPr>
          <a:lstStyle/>
          <a:p>
            <a:r>
              <a:rPr lang="en-US" sz="1400" i="1" dirty="0">
                <a:latin typeface="Times New Roman" panose="02020603050405020304" pitchFamily="18" charset="0"/>
                <a:cs typeface="Times New Roman" panose="02020603050405020304" pitchFamily="18" charset="0"/>
              </a:rPr>
              <a:t>Fig 1. Classification of Additive Manufacturing [</a:t>
            </a:r>
            <a:r>
              <a:rPr lang="en-IN" sz="1400" i="1" strike="noStrike" dirty="0">
                <a:effectLst/>
                <a:latin typeface="Times New Roman" panose="02020603050405020304" pitchFamily="18" charset="0"/>
                <a:cs typeface="Times New Roman" panose="02020603050405020304" pitchFamily="18" charset="0"/>
              </a:rPr>
              <a:t>Saad </a:t>
            </a:r>
            <a:r>
              <a:rPr lang="en-IN" sz="1400" i="1" dirty="0">
                <a:latin typeface="Times New Roman" panose="02020603050405020304" pitchFamily="18" charset="0"/>
                <a:cs typeface="Times New Roman" panose="02020603050405020304" pitchFamily="18" charset="0"/>
              </a:rPr>
              <a:t>S</a:t>
            </a:r>
            <a:r>
              <a:rPr lang="en-IN" sz="1400" i="1" strike="noStrike" dirty="0">
                <a:effectLst/>
                <a:latin typeface="Times New Roman" panose="02020603050405020304" pitchFamily="18" charset="0"/>
                <a:cs typeface="Times New Roman" panose="02020603050405020304" pitchFamily="18" charset="0"/>
              </a:rPr>
              <a:t>aleh Alghamdi et al., 2021</a:t>
            </a:r>
            <a:r>
              <a:rPr lang="en-US" sz="1400" i="1" dirty="0">
                <a:latin typeface="Times New Roman" panose="02020603050405020304" pitchFamily="18" charset="0"/>
                <a:cs typeface="Times New Roman" panose="02020603050405020304" pitchFamily="18" charset="0"/>
              </a:rPr>
              <a:t>]</a:t>
            </a:r>
          </a:p>
        </p:txBody>
      </p:sp>
      <p:pic>
        <p:nvPicPr>
          <p:cNvPr id="1028" name="Picture 4" descr="Polymers 13 00753 g003">
            <a:extLst>
              <a:ext uri="{FF2B5EF4-FFF2-40B4-BE49-F238E27FC236}">
                <a16:creationId xmlns:a16="http://schemas.microsoft.com/office/drawing/2014/main" id="{937DFA4C-4C04-5B66-058F-66B1EF151A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0705" y="1569448"/>
            <a:ext cx="8622075" cy="4586090"/>
          </a:xfrm>
          <a:prstGeom prst="rect">
            <a:avLst/>
          </a:prstGeom>
          <a:noFill/>
          <a:extLst>
            <a:ext uri="{909E8E84-426E-40DD-AFC4-6F175D3DCCD1}">
              <a14:hiddenFill xmlns:a14="http://schemas.microsoft.com/office/drawing/2010/main">
                <a:solidFill>
                  <a:srgbClr val="FFFFFF"/>
                </a:solidFill>
              </a14:hiddenFill>
            </a:ext>
          </a:extLst>
        </p:spPr>
      </p:pic>
      <p:sp>
        <p:nvSpPr>
          <p:cNvPr id="9" name="Oval 8">
            <a:extLst>
              <a:ext uri="{FF2B5EF4-FFF2-40B4-BE49-F238E27FC236}">
                <a16:creationId xmlns:a16="http://schemas.microsoft.com/office/drawing/2014/main" id="{91A2F968-508F-B6D1-3811-920DD47E66D5}"/>
              </a:ext>
            </a:extLst>
          </p:cNvPr>
          <p:cNvSpPr/>
          <p:nvPr/>
        </p:nvSpPr>
        <p:spPr>
          <a:xfrm>
            <a:off x="4130211" y="4119937"/>
            <a:ext cx="1089061" cy="1078787"/>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Oval 11">
            <a:extLst>
              <a:ext uri="{FF2B5EF4-FFF2-40B4-BE49-F238E27FC236}">
                <a16:creationId xmlns:a16="http://schemas.microsoft.com/office/drawing/2014/main" id="{C2BEE098-9943-5015-6A7F-6BE2137FBAFE}"/>
              </a:ext>
            </a:extLst>
          </p:cNvPr>
          <p:cNvSpPr/>
          <p:nvPr/>
        </p:nvSpPr>
        <p:spPr>
          <a:xfrm>
            <a:off x="4436487" y="5215267"/>
            <a:ext cx="3947225" cy="940272"/>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18581827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E49E35C-91C2-2018-976D-3065F4D47B86}"/>
              </a:ext>
            </a:extLst>
          </p:cNvPr>
          <p:cNvSpPr>
            <a:spLocks noGrp="1"/>
          </p:cNvSpPr>
          <p:nvPr>
            <p:ph type="sldNum" sz="quarter" idx="12"/>
          </p:nvPr>
        </p:nvSpPr>
        <p:spPr>
          <a:xfrm>
            <a:off x="8466762" y="6315253"/>
            <a:ext cx="2743200" cy="365125"/>
          </a:xfrm>
        </p:spPr>
        <p:txBody>
          <a:bodyPr/>
          <a:lstStyle/>
          <a:p>
            <a:fld id="{C25B9902-0077-4036-A50E-FC57E35A599C}" type="slidenum">
              <a:rPr lang="en-IN" b="1" smtClean="0">
                <a:latin typeface="Times New Roman" panose="02020603050405020304" pitchFamily="18" charset="0"/>
                <a:cs typeface="Times New Roman" panose="02020603050405020304" pitchFamily="18" charset="0"/>
              </a:rPr>
              <a:pPr/>
              <a:t>30</a:t>
            </a:fld>
            <a:endParaRPr lang="en-IN" b="1"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3A59C966-B953-DFD2-B5D7-00B19D401356}"/>
              </a:ext>
            </a:extLst>
          </p:cNvPr>
          <p:cNvSpPr txBox="1"/>
          <p:nvPr/>
        </p:nvSpPr>
        <p:spPr>
          <a:xfrm>
            <a:off x="133564" y="0"/>
            <a:ext cx="9976207" cy="584775"/>
          </a:xfrm>
          <a:prstGeom prst="rect">
            <a:avLst/>
          </a:prstGeom>
          <a:noFill/>
        </p:spPr>
        <p:txBody>
          <a:bodyPr wrap="square" rtlCol="0">
            <a:spAutoFit/>
          </a:bodyPr>
          <a:lstStyle/>
          <a:p>
            <a:r>
              <a:rPr lang="en-US" sz="3200" dirty="0">
                <a:latin typeface="Times New Roman" panose="02020603050405020304" pitchFamily="18" charset="0"/>
                <a:cs typeface="Times New Roman" panose="02020603050405020304" pitchFamily="18" charset="0"/>
              </a:rPr>
              <a:t>Model parameters Tuning</a:t>
            </a:r>
            <a:endParaRPr lang="en-IN" sz="3200" dirty="0">
              <a:latin typeface="Times New Roman" panose="02020603050405020304" pitchFamily="18" charset="0"/>
              <a:cs typeface="Times New Roman" panose="02020603050405020304" pitchFamily="18" charset="0"/>
            </a:endParaRPr>
          </a:p>
        </p:txBody>
      </p:sp>
      <p:graphicFrame>
        <p:nvGraphicFramePr>
          <p:cNvPr id="7" name="Table 6">
            <a:extLst>
              <a:ext uri="{FF2B5EF4-FFF2-40B4-BE49-F238E27FC236}">
                <a16:creationId xmlns:a16="http://schemas.microsoft.com/office/drawing/2014/main" id="{E907F633-B4BF-25F8-2B1A-CE7DF2C0A28B}"/>
              </a:ext>
            </a:extLst>
          </p:cNvPr>
          <p:cNvGraphicFramePr>
            <a:graphicFrameLocks noGrp="1"/>
          </p:cNvGraphicFramePr>
          <p:nvPr>
            <p:extLst>
              <p:ext uri="{D42A27DB-BD31-4B8C-83A1-F6EECF244321}">
                <p14:modId xmlns:p14="http://schemas.microsoft.com/office/powerpoint/2010/main" val="2194944615"/>
              </p:ext>
            </p:extLst>
          </p:nvPr>
        </p:nvGraphicFramePr>
        <p:xfrm>
          <a:off x="297951" y="770564"/>
          <a:ext cx="11525360" cy="5558317"/>
        </p:xfrm>
        <a:graphic>
          <a:graphicData uri="http://schemas.openxmlformats.org/drawingml/2006/table">
            <a:tbl>
              <a:tblPr firstRow="1" bandRow="1">
                <a:tableStyleId>{5C22544A-7EE6-4342-B048-85BDC9FD1C3A}</a:tableStyleId>
              </a:tblPr>
              <a:tblGrid>
                <a:gridCol w="704472">
                  <a:extLst>
                    <a:ext uri="{9D8B030D-6E8A-4147-A177-3AD203B41FA5}">
                      <a16:colId xmlns:a16="http://schemas.microsoft.com/office/drawing/2014/main" val="2997310185"/>
                    </a:ext>
                  </a:extLst>
                </a:gridCol>
                <a:gridCol w="1704580">
                  <a:extLst>
                    <a:ext uri="{9D8B030D-6E8A-4147-A177-3AD203B41FA5}">
                      <a16:colId xmlns:a16="http://schemas.microsoft.com/office/drawing/2014/main" val="1660162207"/>
                    </a:ext>
                  </a:extLst>
                </a:gridCol>
                <a:gridCol w="3097866">
                  <a:extLst>
                    <a:ext uri="{9D8B030D-6E8A-4147-A177-3AD203B41FA5}">
                      <a16:colId xmlns:a16="http://schemas.microsoft.com/office/drawing/2014/main" val="1846674459"/>
                    </a:ext>
                  </a:extLst>
                </a:gridCol>
                <a:gridCol w="1222350">
                  <a:extLst>
                    <a:ext uri="{9D8B030D-6E8A-4147-A177-3AD203B41FA5}">
                      <a16:colId xmlns:a16="http://schemas.microsoft.com/office/drawing/2014/main" val="2423899416"/>
                    </a:ext>
                  </a:extLst>
                </a:gridCol>
                <a:gridCol w="2472091">
                  <a:extLst>
                    <a:ext uri="{9D8B030D-6E8A-4147-A177-3AD203B41FA5}">
                      <a16:colId xmlns:a16="http://schemas.microsoft.com/office/drawing/2014/main" val="1517612136"/>
                    </a:ext>
                  </a:extLst>
                </a:gridCol>
                <a:gridCol w="2324001">
                  <a:extLst>
                    <a:ext uri="{9D8B030D-6E8A-4147-A177-3AD203B41FA5}">
                      <a16:colId xmlns:a16="http://schemas.microsoft.com/office/drawing/2014/main" val="2592724747"/>
                    </a:ext>
                  </a:extLst>
                </a:gridCol>
              </a:tblGrid>
              <a:tr h="542557">
                <a:tc>
                  <a:txBody>
                    <a:bodyPr/>
                    <a:lstStyle/>
                    <a:p>
                      <a:pPr algn="ctr"/>
                      <a:r>
                        <a:rPr lang="en-US" sz="1600" b="0" dirty="0"/>
                        <a:t>Sr.no</a:t>
                      </a:r>
                      <a:endParaRPr lang="en-IN" sz="1600" b="0" dirty="0"/>
                    </a:p>
                  </a:txBody>
                  <a:tcPr anchor="ctr"/>
                </a:tc>
                <a:tc>
                  <a:txBody>
                    <a:bodyPr/>
                    <a:lstStyle/>
                    <a:p>
                      <a:pPr algn="ctr"/>
                      <a:r>
                        <a:rPr lang="en-US" sz="1600" b="0" dirty="0"/>
                        <a:t>Learning rate</a:t>
                      </a:r>
                      <a:endParaRPr lang="en-IN" sz="1600" b="0" dirty="0"/>
                    </a:p>
                  </a:txBody>
                  <a:tcPr anchor="ctr"/>
                </a:tc>
                <a:tc>
                  <a:txBody>
                    <a:bodyPr/>
                    <a:lstStyle/>
                    <a:p>
                      <a:pPr algn="ctr"/>
                      <a:r>
                        <a:rPr lang="en-US" sz="1600" b="0" dirty="0"/>
                        <a:t>Weight importance (BC, IC, PDE)</a:t>
                      </a:r>
                      <a:endParaRPr lang="en-IN" sz="1600" b="0" dirty="0"/>
                    </a:p>
                  </a:txBody>
                  <a:tcPr anchor="ctr"/>
                </a:tc>
                <a:tc>
                  <a:txBody>
                    <a:bodyPr/>
                    <a:lstStyle/>
                    <a:p>
                      <a:pPr algn="ctr"/>
                      <a:r>
                        <a:rPr lang="en-US" sz="1600" b="0" dirty="0"/>
                        <a:t>epochs</a:t>
                      </a:r>
                      <a:endParaRPr lang="en-IN" sz="1600" b="0" dirty="0"/>
                    </a:p>
                  </a:txBody>
                  <a:tcPr/>
                </a:tc>
                <a:tc>
                  <a:txBody>
                    <a:bodyPr/>
                    <a:lstStyle/>
                    <a:p>
                      <a:pPr algn="ctr"/>
                      <a:r>
                        <a:rPr lang="en-US" sz="1600" b="0" dirty="0"/>
                        <a:t>Loss values</a:t>
                      </a:r>
                      <a:endParaRPr lang="en-IN" sz="1600" b="0" dirty="0"/>
                    </a:p>
                  </a:txBody>
                  <a:tcPr/>
                </a:tc>
                <a:tc>
                  <a:txBody>
                    <a:bodyPr/>
                    <a:lstStyle/>
                    <a:p>
                      <a:pPr algn="ctr"/>
                      <a:r>
                        <a:rPr lang="en-US" sz="1600" b="0" dirty="0"/>
                        <a:t>Remarks</a:t>
                      </a:r>
                      <a:endParaRPr lang="en-IN" sz="1600" b="0" dirty="0"/>
                    </a:p>
                  </a:txBody>
                  <a:tcPr/>
                </a:tc>
                <a:extLst>
                  <a:ext uri="{0D108BD9-81ED-4DB2-BD59-A6C34878D82A}">
                    <a16:rowId xmlns:a16="http://schemas.microsoft.com/office/drawing/2014/main" val="1642429520"/>
                  </a:ext>
                </a:extLst>
              </a:tr>
              <a:tr h="1254287">
                <a:tc>
                  <a:txBody>
                    <a:bodyPr/>
                    <a:lstStyle/>
                    <a:p>
                      <a:pPr lvl="1" algn="ctr"/>
                      <a:r>
                        <a:rPr lang="en-US" sz="1600" b="0" dirty="0"/>
                        <a:t>1</a:t>
                      </a:r>
                      <a:endParaRPr lang="en-IN" sz="1600" b="0" dirty="0"/>
                    </a:p>
                  </a:txBody>
                  <a:tcPr anchor="ctr"/>
                </a:tc>
                <a:tc>
                  <a:txBody>
                    <a:bodyPr/>
                    <a:lstStyle/>
                    <a:p>
                      <a:pPr lvl="1" algn="ctr"/>
                      <a:r>
                        <a:rPr lang="en-US" sz="1600" b="0" dirty="0"/>
                        <a:t>2e-4</a:t>
                      </a:r>
                      <a:endParaRPr lang="en-IN" sz="1600" b="0" dirty="0"/>
                    </a:p>
                  </a:txBody>
                  <a:tcPr anchor="ctr"/>
                </a:tc>
                <a:tc>
                  <a:txBody>
                    <a:bodyPr/>
                    <a:lstStyle/>
                    <a:p>
                      <a:pPr marL="457200" marR="0" lvl="1" indent="0" algn="ctr" defTabSz="914400" rtl="0" eaLnBrk="1" fontAlgn="auto" latinLnBrk="0" hangingPunct="1">
                        <a:lnSpc>
                          <a:spcPct val="100000"/>
                        </a:lnSpc>
                        <a:spcBef>
                          <a:spcPts val="0"/>
                        </a:spcBef>
                        <a:spcAft>
                          <a:spcPts val="0"/>
                        </a:spcAft>
                        <a:buClrTx/>
                        <a:buSzTx/>
                        <a:buFontTx/>
                        <a:buNone/>
                        <a:tabLst/>
                        <a:defRPr/>
                      </a:pPr>
                      <a:r>
                        <a:rPr lang="en-IN" sz="1600" b="0" kern="1200" dirty="0">
                          <a:solidFill>
                            <a:schemeClr val="dk1"/>
                          </a:solidFill>
                          <a:effectLst/>
                          <a:latin typeface="+mn-lt"/>
                          <a:ea typeface="+mn-ea"/>
                          <a:cs typeface="+mn-cs"/>
                        </a:rPr>
                        <a:t>[1, 1e-4, 1]</a:t>
                      </a:r>
                    </a:p>
                    <a:p>
                      <a:pPr lvl="1" algn="ctr"/>
                      <a:endParaRPr lang="en-IN" sz="1600" b="0" dirty="0"/>
                    </a:p>
                  </a:txBody>
                  <a:tcPr anchor="ctr"/>
                </a:tc>
                <a:tc>
                  <a:txBody>
                    <a:bodyPr/>
                    <a:lstStyle/>
                    <a:p>
                      <a:pPr algn="ctr"/>
                      <a:r>
                        <a:rPr lang="en-US" sz="1600" b="0" dirty="0"/>
                        <a:t>50000</a:t>
                      </a:r>
                      <a:endParaRPr lang="en-IN" sz="1600" b="0" dirty="0"/>
                    </a:p>
                  </a:txBody>
                  <a:tcPr anchor="ctr"/>
                </a:tc>
                <a:tc>
                  <a:txBody>
                    <a:bodyPr/>
                    <a:lstStyle/>
                    <a:p>
                      <a:pPr algn="ctr"/>
                      <a:r>
                        <a:rPr lang="en-US" sz="1600" b="0" i="0" kern="1200" dirty="0">
                          <a:solidFill>
                            <a:schemeClr val="dk1"/>
                          </a:solidFill>
                          <a:effectLst/>
                          <a:latin typeface="+mn-lt"/>
                          <a:ea typeface="+mn-ea"/>
                          <a:cs typeface="+mn-cs"/>
                        </a:rPr>
                        <a:t>It: 49900: Loss: 3.219e-01, BC: 4.299e-01, </a:t>
                      </a:r>
                    </a:p>
                    <a:p>
                      <a:pPr algn="ctr"/>
                      <a:r>
                        <a:rPr lang="en-US" sz="1600" b="0" i="0" kern="1200" dirty="0">
                          <a:solidFill>
                            <a:schemeClr val="dk1"/>
                          </a:solidFill>
                          <a:effectLst/>
                          <a:latin typeface="+mn-lt"/>
                          <a:ea typeface="+mn-ea"/>
                          <a:cs typeface="+mn-cs"/>
                        </a:rPr>
                        <a:t>IC: 1.481e+03, </a:t>
                      </a:r>
                    </a:p>
                    <a:p>
                      <a:pPr algn="ctr"/>
                      <a:r>
                        <a:rPr lang="en-US" sz="1600" b="0" i="0" kern="1200" dirty="0">
                          <a:solidFill>
                            <a:schemeClr val="dk1"/>
                          </a:solidFill>
                          <a:effectLst/>
                          <a:latin typeface="+mn-lt"/>
                          <a:ea typeface="+mn-ea"/>
                          <a:cs typeface="+mn-cs"/>
                        </a:rPr>
                        <a:t>PDE: 3.878e-01, </a:t>
                      </a:r>
                    </a:p>
                  </a:txBody>
                  <a:tcPr/>
                </a:tc>
                <a:tc>
                  <a:txBody>
                    <a:bodyPr/>
                    <a:lstStyle/>
                    <a:p>
                      <a:pPr algn="ctr"/>
                      <a:endParaRPr lang="en-IN" sz="1600" b="0" dirty="0"/>
                    </a:p>
                  </a:txBody>
                  <a:tcPr/>
                </a:tc>
                <a:extLst>
                  <a:ext uri="{0D108BD9-81ED-4DB2-BD59-A6C34878D82A}">
                    <a16:rowId xmlns:a16="http://schemas.microsoft.com/office/drawing/2014/main" val="1939342707"/>
                  </a:ext>
                </a:extLst>
              </a:tr>
              <a:tr h="1330881">
                <a:tc>
                  <a:txBody>
                    <a:bodyPr/>
                    <a:lstStyle/>
                    <a:p>
                      <a:pPr lvl="1" algn="ctr"/>
                      <a:r>
                        <a:rPr lang="en-US" sz="1600" b="0" kern="1200" dirty="0">
                          <a:solidFill>
                            <a:schemeClr val="dk1"/>
                          </a:solidFill>
                          <a:effectLst/>
                          <a:latin typeface="+mn-lt"/>
                          <a:ea typeface="+mn-ea"/>
                          <a:cs typeface="+mn-cs"/>
                        </a:rPr>
                        <a:t>2</a:t>
                      </a:r>
                      <a:endParaRPr lang="en-IN" sz="1600" b="0" kern="1200" dirty="0">
                        <a:solidFill>
                          <a:schemeClr val="dk1"/>
                        </a:solidFill>
                        <a:effectLst/>
                        <a:latin typeface="+mn-lt"/>
                        <a:ea typeface="+mn-ea"/>
                        <a:cs typeface="+mn-cs"/>
                      </a:endParaRPr>
                    </a:p>
                  </a:txBody>
                  <a:tcPr anchor="ctr"/>
                </a:tc>
                <a:tc>
                  <a:txBody>
                    <a:bodyPr/>
                    <a:lstStyle/>
                    <a:p>
                      <a:pPr lvl="1" algn="ctr"/>
                      <a:r>
                        <a:rPr lang="en-IN" sz="1600" b="0" kern="1200" dirty="0">
                          <a:solidFill>
                            <a:schemeClr val="dk1"/>
                          </a:solidFill>
                          <a:effectLst/>
                          <a:latin typeface="+mn-lt"/>
                          <a:ea typeface="+mn-ea"/>
                          <a:cs typeface="+mn-cs"/>
                        </a:rPr>
                        <a:t>2e-3</a:t>
                      </a:r>
                    </a:p>
                  </a:txBody>
                  <a:tcPr anchor="ctr"/>
                </a:tc>
                <a:tc>
                  <a:txBody>
                    <a:bodyPr/>
                    <a:lstStyle/>
                    <a:p>
                      <a:pPr lvl="1" algn="ctr"/>
                      <a:r>
                        <a:rPr lang="en-IN" sz="1600" b="0" kern="1200" dirty="0">
                          <a:solidFill>
                            <a:schemeClr val="dk1"/>
                          </a:solidFill>
                          <a:effectLst/>
                          <a:latin typeface="+mn-lt"/>
                          <a:ea typeface="+mn-ea"/>
                          <a:cs typeface="+mn-cs"/>
                        </a:rPr>
                        <a:t>    </a:t>
                      </a:r>
                      <a:r>
                        <a:rPr lang="en-IN" sz="1600" b="0" dirty="0"/>
                        <a:t>[1, 1e-4, 1]</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600" b="0" kern="1200" dirty="0">
                          <a:solidFill>
                            <a:schemeClr val="dk1"/>
                          </a:solidFill>
                          <a:effectLst/>
                          <a:latin typeface="+mn-lt"/>
                          <a:ea typeface="+mn-ea"/>
                          <a:cs typeface="+mn-cs"/>
                        </a:rPr>
                        <a:t>100000</a:t>
                      </a:r>
                    </a:p>
                    <a:p>
                      <a:pPr algn="ctr"/>
                      <a:endParaRPr lang="en-IN" sz="1600" b="0" dirty="0"/>
                    </a:p>
                  </a:txBody>
                  <a:tcPr anchor="ctr"/>
                </a:tc>
                <a:tc>
                  <a:txBody>
                    <a:bodyPr/>
                    <a:lstStyle/>
                    <a:p>
                      <a:pPr algn="ctr"/>
                      <a:endParaRPr lang="en-US" sz="1600" b="0" i="0" kern="1200" dirty="0">
                        <a:solidFill>
                          <a:schemeClr val="dk1"/>
                        </a:solidFill>
                        <a:effectLst/>
                        <a:latin typeface="+mn-lt"/>
                        <a:ea typeface="+mn-ea"/>
                        <a:cs typeface="+mn-cs"/>
                      </a:endParaRPr>
                    </a:p>
                    <a:p>
                      <a:pPr algn="ctr"/>
                      <a:r>
                        <a:rPr lang="en-US" sz="1600" b="0" i="0" kern="1200" dirty="0">
                          <a:solidFill>
                            <a:schemeClr val="dk1"/>
                          </a:solidFill>
                          <a:effectLst/>
                          <a:latin typeface="+mn-lt"/>
                          <a:ea typeface="+mn-ea"/>
                          <a:cs typeface="+mn-cs"/>
                        </a:rPr>
                        <a:t>It: 99900: Loss: 1.43e-01, BC: 3.312e-01, </a:t>
                      </a:r>
                    </a:p>
                    <a:p>
                      <a:pPr algn="ctr"/>
                      <a:r>
                        <a:rPr lang="en-US" sz="1600" b="0" i="0" kern="1200" dirty="0">
                          <a:solidFill>
                            <a:schemeClr val="dk1"/>
                          </a:solidFill>
                          <a:effectLst/>
                          <a:latin typeface="+mn-lt"/>
                          <a:ea typeface="+mn-ea"/>
                          <a:cs typeface="+mn-cs"/>
                        </a:rPr>
                        <a:t>IC: 1.481e+02, </a:t>
                      </a:r>
                    </a:p>
                    <a:p>
                      <a:pPr algn="ctr"/>
                      <a:r>
                        <a:rPr lang="en-US" sz="1600" b="0" i="0" kern="1200" dirty="0">
                          <a:solidFill>
                            <a:schemeClr val="dk1"/>
                          </a:solidFill>
                          <a:effectLst/>
                          <a:latin typeface="+mn-lt"/>
                          <a:ea typeface="+mn-ea"/>
                          <a:cs typeface="+mn-cs"/>
                        </a:rPr>
                        <a:t>PDE: 2.344-01, </a:t>
                      </a:r>
                    </a:p>
                  </a:txBody>
                  <a:tcPr/>
                </a:tc>
                <a:tc>
                  <a:txBody>
                    <a:bodyPr/>
                    <a:lstStyle/>
                    <a:p>
                      <a:pPr algn="ctr"/>
                      <a:endParaRPr lang="en-IN" sz="1600" b="0" dirty="0"/>
                    </a:p>
                  </a:txBody>
                  <a:tcPr/>
                </a:tc>
                <a:extLst>
                  <a:ext uri="{0D108BD9-81ED-4DB2-BD59-A6C34878D82A}">
                    <a16:rowId xmlns:a16="http://schemas.microsoft.com/office/drawing/2014/main" val="2563253872"/>
                  </a:ext>
                </a:extLst>
              </a:tr>
              <a:tr h="1330881">
                <a:tc>
                  <a:txBody>
                    <a:bodyPr/>
                    <a:lstStyle/>
                    <a:p>
                      <a:pPr lvl="1" algn="ctr"/>
                      <a:r>
                        <a:rPr lang="en-US" sz="1600" b="0" dirty="0"/>
                        <a:t>3</a:t>
                      </a:r>
                      <a:endParaRPr lang="en-IN" sz="1600" b="0" dirty="0"/>
                    </a:p>
                  </a:txBody>
                  <a:tcPr anchor="ctr"/>
                </a:tc>
                <a:tc>
                  <a:txBody>
                    <a:bodyPr/>
                    <a:lstStyle/>
                    <a:p>
                      <a:pPr lvl="1" algn="ctr"/>
                      <a:r>
                        <a:rPr lang="en-IN" sz="1600" b="0" kern="1200" dirty="0">
                          <a:solidFill>
                            <a:schemeClr val="dk1"/>
                          </a:solidFill>
                          <a:effectLst/>
                          <a:latin typeface="+mn-lt"/>
                          <a:ea typeface="+mn-ea"/>
                          <a:cs typeface="+mn-cs"/>
                        </a:rPr>
                        <a:t>2e-4</a:t>
                      </a:r>
                    </a:p>
                    <a:p>
                      <a:pPr lvl="1" algn="ctr"/>
                      <a:endParaRPr lang="en-IN" sz="1600" b="0" dirty="0"/>
                    </a:p>
                  </a:txBody>
                  <a:tcPr anchor="ctr"/>
                </a:tc>
                <a:tc>
                  <a:txBody>
                    <a:bodyPr/>
                    <a:lstStyle/>
                    <a:p>
                      <a:pPr lvl="1" algn="ctr"/>
                      <a:r>
                        <a:rPr lang="en-US" sz="1600" b="0" dirty="0"/>
                        <a:t>[1, 1e-2, 1]</a:t>
                      </a:r>
                      <a:endParaRPr lang="en-IN" sz="1600" b="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600" b="0" kern="1200" dirty="0">
                          <a:solidFill>
                            <a:schemeClr val="dk1"/>
                          </a:solidFill>
                          <a:effectLst/>
                          <a:latin typeface="+mn-lt"/>
                          <a:ea typeface="+mn-ea"/>
                          <a:cs typeface="+mn-cs"/>
                        </a:rPr>
                        <a:t>80000</a:t>
                      </a:r>
                    </a:p>
                    <a:p>
                      <a:pPr algn="ctr"/>
                      <a:endParaRPr lang="en-IN" sz="1600" b="0" dirty="0"/>
                    </a:p>
                  </a:txBody>
                  <a:tcPr anchor="ctr"/>
                </a:tc>
                <a:tc>
                  <a:txBody>
                    <a:bodyPr/>
                    <a:lstStyle/>
                    <a:p>
                      <a:pPr algn="ctr"/>
                      <a:r>
                        <a:rPr lang="en-US" sz="1600" b="0" i="0" kern="1200" dirty="0">
                          <a:solidFill>
                            <a:schemeClr val="dk1"/>
                          </a:solidFill>
                          <a:effectLst/>
                          <a:latin typeface="+mn-lt"/>
                          <a:ea typeface="+mn-ea"/>
                          <a:cs typeface="+mn-cs"/>
                        </a:rPr>
                        <a:t>It: 79900,Loss:3.104e+00, </a:t>
                      </a:r>
                    </a:p>
                    <a:p>
                      <a:pPr algn="ctr"/>
                      <a:r>
                        <a:rPr lang="en-US" sz="1600" b="0" i="0" kern="1200" dirty="0">
                          <a:solidFill>
                            <a:schemeClr val="dk1"/>
                          </a:solidFill>
                          <a:effectLst/>
                          <a:latin typeface="+mn-lt"/>
                          <a:ea typeface="+mn-ea"/>
                          <a:cs typeface="+mn-cs"/>
                        </a:rPr>
                        <a:t>BC: 2.581e+00,</a:t>
                      </a:r>
                    </a:p>
                    <a:p>
                      <a:pPr algn="ctr"/>
                      <a:r>
                        <a:rPr lang="en-US" sz="1600" b="0" i="0" kern="1200" dirty="0">
                          <a:solidFill>
                            <a:schemeClr val="dk1"/>
                          </a:solidFill>
                          <a:effectLst/>
                          <a:latin typeface="+mn-lt"/>
                          <a:ea typeface="+mn-ea"/>
                          <a:cs typeface="+mn-cs"/>
                        </a:rPr>
                        <a:t> IC: 4.941e+02, </a:t>
                      </a:r>
                    </a:p>
                    <a:p>
                      <a:pPr algn="ctr"/>
                      <a:r>
                        <a:rPr lang="en-US" sz="1600" b="0" i="0" kern="1200" dirty="0">
                          <a:solidFill>
                            <a:schemeClr val="dk1"/>
                          </a:solidFill>
                          <a:effectLst/>
                          <a:latin typeface="+mn-lt"/>
                          <a:ea typeface="+mn-ea"/>
                          <a:cs typeface="+mn-cs"/>
                        </a:rPr>
                        <a:t>PDE: 1.788e+00, </a:t>
                      </a:r>
                    </a:p>
                    <a:p>
                      <a:pPr algn="ctr"/>
                      <a:r>
                        <a:rPr lang="en-US" sz="1600" b="0" i="0" kern="1200" dirty="0">
                          <a:solidFill>
                            <a:schemeClr val="dk1"/>
                          </a:solidFill>
                          <a:effectLst/>
                          <a:latin typeface="+mn-lt"/>
                          <a:ea typeface="+mn-ea"/>
                          <a:cs typeface="+mn-cs"/>
                        </a:rPr>
                        <a:t>Time: 29.98 sec</a:t>
                      </a:r>
                      <a:endParaRPr lang="en-IN" sz="1600" b="0" dirty="0"/>
                    </a:p>
                  </a:txBody>
                  <a:tcPr/>
                </a:tc>
                <a:tc>
                  <a:txBody>
                    <a:bodyPr/>
                    <a:lstStyle/>
                    <a:p>
                      <a:pPr algn="ctr"/>
                      <a:r>
                        <a:rPr lang="en-US" sz="1600" b="0" dirty="0"/>
                        <a:t>Found as good direction of tuning</a:t>
                      </a:r>
                    </a:p>
                    <a:p>
                      <a:pPr algn="ctr"/>
                      <a:endParaRPr lang="en-US" sz="1600" b="0" dirty="0"/>
                    </a:p>
                    <a:p>
                      <a:pPr algn="ctr"/>
                      <a:r>
                        <a:rPr lang="en-US" sz="1600" b="0" dirty="0"/>
                        <a:t>Getting advantage in time also</a:t>
                      </a:r>
                      <a:endParaRPr lang="en-IN" sz="1600" b="0" dirty="0"/>
                    </a:p>
                  </a:txBody>
                  <a:tcPr/>
                </a:tc>
                <a:extLst>
                  <a:ext uri="{0D108BD9-81ED-4DB2-BD59-A6C34878D82A}">
                    <a16:rowId xmlns:a16="http://schemas.microsoft.com/office/drawing/2014/main" val="3436878620"/>
                  </a:ext>
                </a:extLst>
              </a:tr>
              <a:tr h="1099711">
                <a:tc>
                  <a:txBody>
                    <a:bodyPr/>
                    <a:lstStyle/>
                    <a:p>
                      <a:pPr lvl="1" algn="ctr"/>
                      <a:r>
                        <a:rPr lang="en-US" sz="1600" b="0" dirty="0"/>
                        <a:t>4</a:t>
                      </a:r>
                      <a:endParaRPr lang="en-IN" sz="1600" b="0" dirty="0"/>
                    </a:p>
                  </a:txBody>
                  <a:tcPr anchor="ctr"/>
                </a:tc>
                <a:tc>
                  <a:txBody>
                    <a:bodyPr/>
                    <a:lstStyle/>
                    <a:p>
                      <a:pPr lvl="1" algn="ctr"/>
                      <a:r>
                        <a:rPr lang="en-US" sz="1600" b="0" dirty="0"/>
                        <a:t>2e-4</a:t>
                      </a:r>
                      <a:endParaRPr lang="en-IN" sz="1600" b="0" dirty="0"/>
                    </a:p>
                  </a:txBody>
                  <a:tcPr anchor="ctr"/>
                </a:tc>
                <a:tc>
                  <a:txBody>
                    <a:bodyPr/>
                    <a:lstStyle/>
                    <a:p>
                      <a:pPr lvl="1" algn="ctr"/>
                      <a:r>
                        <a:rPr lang="en-US" sz="1600" b="0" dirty="0"/>
                        <a:t>[1.5,  1, 1.5]</a:t>
                      </a:r>
                      <a:endParaRPr lang="en-IN" sz="1600" b="0" dirty="0"/>
                    </a:p>
                  </a:txBody>
                  <a:tcPr anchor="ctr"/>
                </a:tc>
                <a:tc>
                  <a:txBody>
                    <a:bodyPr/>
                    <a:lstStyle/>
                    <a:p>
                      <a:pPr algn="ctr"/>
                      <a:r>
                        <a:rPr lang="en-US" sz="1600" b="0" dirty="0"/>
                        <a:t>60000</a:t>
                      </a:r>
                      <a:endParaRPr lang="en-IN" sz="1600" b="0" dirty="0"/>
                    </a:p>
                  </a:txBody>
                  <a:tcPr anchor="ctr"/>
                </a:tc>
                <a:tc>
                  <a:txBody>
                    <a:bodyPr/>
                    <a:lstStyle/>
                    <a:p>
                      <a:pPr algn="ctr"/>
                      <a:r>
                        <a:rPr lang="en-US" sz="1600" b="0" i="0" kern="1200" dirty="0">
                          <a:solidFill>
                            <a:schemeClr val="dk1"/>
                          </a:solidFill>
                          <a:effectLst/>
                          <a:latin typeface="+mn-lt"/>
                          <a:ea typeface="+mn-ea"/>
                          <a:cs typeface="+mn-cs"/>
                        </a:rPr>
                        <a:t>It: 59900, Loss: 8.347e+00, </a:t>
                      </a:r>
                    </a:p>
                    <a:p>
                      <a:pPr algn="ctr"/>
                      <a:r>
                        <a:rPr lang="en-US" sz="1600" b="0" i="0" kern="1200" dirty="0">
                          <a:solidFill>
                            <a:schemeClr val="dk1"/>
                          </a:solidFill>
                          <a:effectLst/>
                          <a:latin typeface="+mn-lt"/>
                          <a:ea typeface="+mn-ea"/>
                          <a:cs typeface="+mn-cs"/>
                        </a:rPr>
                        <a:t>BC: 7.924e+00, IC: 3.043e+00, PDE: 4.143e+00, Time: 29.85</a:t>
                      </a:r>
                      <a:endParaRPr lang="en-IN" sz="1600" b="0" dirty="0"/>
                    </a:p>
                  </a:txBody>
                  <a:tcPr/>
                </a:tc>
                <a:tc>
                  <a:txBody>
                    <a:bodyPr/>
                    <a:lstStyle/>
                    <a:p>
                      <a:pPr algn="ctr"/>
                      <a:r>
                        <a:rPr lang="en-US" sz="1600" b="0" dirty="0"/>
                        <a:t>*Latest</a:t>
                      </a:r>
                      <a:endParaRPr lang="en-IN" sz="1600" b="0" dirty="0"/>
                    </a:p>
                  </a:txBody>
                  <a:tcPr/>
                </a:tc>
                <a:extLst>
                  <a:ext uri="{0D108BD9-81ED-4DB2-BD59-A6C34878D82A}">
                    <a16:rowId xmlns:a16="http://schemas.microsoft.com/office/drawing/2014/main" val="1595492212"/>
                  </a:ext>
                </a:extLst>
              </a:tr>
            </a:tbl>
          </a:graphicData>
        </a:graphic>
      </p:graphicFrame>
      <p:cxnSp>
        <p:nvCxnSpPr>
          <p:cNvPr id="4" name="Straight Connector 3">
            <a:extLst>
              <a:ext uri="{FF2B5EF4-FFF2-40B4-BE49-F238E27FC236}">
                <a16:creationId xmlns:a16="http://schemas.microsoft.com/office/drawing/2014/main" id="{82731647-3EDF-70EA-C6A7-68972BE3847B}"/>
              </a:ext>
            </a:extLst>
          </p:cNvPr>
          <p:cNvCxnSpPr>
            <a:cxnSpLocks/>
          </p:cNvCxnSpPr>
          <p:nvPr/>
        </p:nvCxnSpPr>
        <p:spPr>
          <a:xfrm>
            <a:off x="297951" y="611765"/>
            <a:ext cx="11146399" cy="0"/>
          </a:xfrm>
          <a:prstGeom prst="line">
            <a:avLst/>
          </a:prstGeom>
          <a:ln w="38100">
            <a:solidFill>
              <a:schemeClr val="accent1">
                <a:lumMod val="60000"/>
                <a:lumOff val="40000"/>
              </a:schemeClr>
            </a:solidFill>
          </a:ln>
        </p:spPr>
        <p:style>
          <a:lnRef idx="3">
            <a:schemeClr val="dk1"/>
          </a:lnRef>
          <a:fillRef idx="0">
            <a:schemeClr val="dk1"/>
          </a:fillRef>
          <a:effectRef idx="2">
            <a:schemeClr val="dk1"/>
          </a:effectRef>
          <a:fontRef idx="minor">
            <a:schemeClr val="tx1"/>
          </a:fontRef>
        </p:style>
      </p:cxnSp>
      <p:pic>
        <p:nvPicPr>
          <p:cNvPr id="5" name="Picture 4" descr="IIT Hyderabad Logo_Final Design.jpg">
            <a:extLst>
              <a:ext uri="{FF2B5EF4-FFF2-40B4-BE49-F238E27FC236}">
                <a16:creationId xmlns:a16="http://schemas.microsoft.com/office/drawing/2014/main" id="{4D561DF8-81C1-A80D-E5A4-3838B4F9E20C}"/>
              </a:ext>
            </a:extLst>
          </p:cNvPr>
          <p:cNvPicPr>
            <a:picLocks noChangeAspect="1"/>
          </p:cNvPicPr>
          <p:nvPr/>
        </p:nvPicPr>
        <p:blipFill>
          <a:blip r:embed="rId2"/>
          <a:stretch>
            <a:fillRect/>
          </a:stretch>
        </p:blipFill>
        <p:spPr>
          <a:xfrm>
            <a:off x="11640621" y="0"/>
            <a:ext cx="496145" cy="499601"/>
          </a:xfrm>
          <a:prstGeom prst="rect">
            <a:avLst/>
          </a:prstGeom>
        </p:spPr>
      </p:pic>
      <p:sp>
        <p:nvSpPr>
          <p:cNvPr id="6" name="Footer Placeholder 23">
            <a:extLst>
              <a:ext uri="{FF2B5EF4-FFF2-40B4-BE49-F238E27FC236}">
                <a16:creationId xmlns:a16="http://schemas.microsoft.com/office/drawing/2014/main" id="{C598BFF4-8902-E2B4-5C31-642265F9AA49}"/>
              </a:ext>
            </a:extLst>
          </p:cNvPr>
          <p:cNvSpPr>
            <a:spLocks noGrp="1"/>
          </p:cNvSpPr>
          <p:nvPr>
            <p:ph type="ftr" sz="quarter" idx="11"/>
          </p:nvPr>
        </p:nvSpPr>
        <p:spPr>
          <a:xfrm>
            <a:off x="0" y="6721475"/>
            <a:ext cx="12192000" cy="136526"/>
          </a:xfrm>
          <a:solidFill>
            <a:schemeClr val="accent2">
              <a:lumMod val="60000"/>
              <a:lumOff val="40000"/>
            </a:schemeClr>
          </a:solidFill>
        </p:spPr>
        <p:txBody>
          <a:bodyPr/>
          <a:lstStyle/>
          <a:p>
            <a:pPr algn="l"/>
            <a:endParaRPr lang="en-IN" dirty="0"/>
          </a:p>
          <a:p>
            <a:pPr algn="l"/>
            <a:endParaRPr lang="en-IN" dirty="0"/>
          </a:p>
        </p:txBody>
      </p:sp>
    </p:spTree>
    <p:extLst>
      <p:ext uri="{BB962C8B-B14F-4D97-AF65-F5344CB8AC3E}">
        <p14:creationId xmlns:p14="http://schemas.microsoft.com/office/powerpoint/2010/main" val="208489830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E782359-FD9F-4F92-08B9-26989D56BAEE}"/>
              </a:ext>
            </a:extLst>
          </p:cNvPr>
          <p:cNvSpPr>
            <a:spLocks noGrp="1"/>
          </p:cNvSpPr>
          <p:nvPr>
            <p:ph type="sldNum" sz="quarter" idx="12"/>
          </p:nvPr>
        </p:nvSpPr>
        <p:spPr/>
        <p:txBody>
          <a:bodyPr/>
          <a:lstStyle/>
          <a:p>
            <a:fld id="{C25B9902-0077-4036-A50E-FC57E35A599C}" type="slidenum">
              <a:rPr lang="en-IN" smtClean="0"/>
              <a:t>31</a:t>
            </a:fld>
            <a:endParaRPr lang="en-IN" dirty="0"/>
          </a:p>
        </p:txBody>
      </p:sp>
      <p:sp>
        <p:nvSpPr>
          <p:cNvPr id="5" name="TextBox 4">
            <a:extLst>
              <a:ext uri="{FF2B5EF4-FFF2-40B4-BE49-F238E27FC236}">
                <a16:creationId xmlns:a16="http://schemas.microsoft.com/office/drawing/2014/main" id="{44EDB884-1582-C53A-A430-0A532EE411C7}"/>
              </a:ext>
            </a:extLst>
          </p:cNvPr>
          <p:cNvSpPr txBox="1"/>
          <p:nvPr/>
        </p:nvSpPr>
        <p:spPr>
          <a:xfrm>
            <a:off x="266632" y="0"/>
            <a:ext cx="7093449" cy="584775"/>
          </a:xfrm>
          <a:prstGeom prst="rect">
            <a:avLst/>
          </a:prstGeom>
          <a:noFill/>
        </p:spPr>
        <p:txBody>
          <a:bodyPr wrap="square" rtlCol="0">
            <a:spAutoFit/>
          </a:bodyPr>
          <a:lstStyle/>
          <a:p>
            <a:r>
              <a:rPr lang="en-US" sz="3200" dirty="0">
                <a:latin typeface="Times New Roman" panose="02020603050405020304" pitchFamily="18" charset="0"/>
                <a:cs typeface="Times New Roman" panose="02020603050405020304" pitchFamily="18" charset="0"/>
              </a:rPr>
              <a:t>Results</a:t>
            </a:r>
            <a:endParaRPr lang="en-IN" sz="3200" dirty="0">
              <a:latin typeface="Times New Roman" panose="02020603050405020304" pitchFamily="18" charset="0"/>
              <a:cs typeface="Times New Roman" panose="02020603050405020304" pitchFamily="18" charset="0"/>
            </a:endParaRPr>
          </a:p>
        </p:txBody>
      </p:sp>
      <p:cxnSp>
        <p:nvCxnSpPr>
          <p:cNvPr id="3" name="Straight Connector 2">
            <a:extLst>
              <a:ext uri="{FF2B5EF4-FFF2-40B4-BE49-F238E27FC236}">
                <a16:creationId xmlns:a16="http://schemas.microsoft.com/office/drawing/2014/main" id="{853ADA91-5024-7930-AE37-3CBA69F3E3A1}"/>
              </a:ext>
            </a:extLst>
          </p:cNvPr>
          <p:cNvCxnSpPr>
            <a:cxnSpLocks/>
          </p:cNvCxnSpPr>
          <p:nvPr/>
        </p:nvCxnSpPr>
        <p:spPr>
          <a:xfrm>
            <a:off x="211476" y="574815"/>
            <a:ext cx="11142324" cy="0"/>
          </a:xfrm>
          <a:prstGeom prst="line">
            <a:avLst/>
          </a:prstGeom>
          <a:ln w="38100">
            <a:solidFill>
              <a:schemeClr val="accent1">
                <a:lumMod val="60000"/>
                <a:lumOff val="40000"/>
              </a:schemeClr>
            </a:solidFill>
          </a:ln>
        </p:spPr>
        <p:style>
          <a:lnRef idx="3">
            <a:schemeClr val="dk1"/>
          </a:lnRef>
          <a:fillRef idx="0">
            <a:schemeClr val="dk1"/>
          </a:fillRef>
          <a:effectRef idx="2">
            <a:schemeClr val="dk1"/>
          </a:effectRef>
          <a:fontRef idx="minor">
            <a:schemeClr val="tx1"/>
          </a:fontRef>
        </p:style>
      </p:cxnSp>
      <p:pic>
        <p:nvPicPr>
          <p:cNvPr id="6" name="Picture 5" descr="IIT Hyderabad Logo_Final Design.jpg">
            <a:extLst>
              <a:ext uri="{FF2B5EF4-FFF2-40B4-BE49-F238E27FC236}">
                <a16:creationId xmlns:a16="http://schemas.microsoft.com/office/drawing/2014/main" id="{9C53A64D-ED50-A889-6F63-FECF7FC9BCA6}"/>
              </a:ext>
            </a:extLst>
          </p:cNvPr>
          <p:cNvPicPr>
            <a:picLocks noChangeAspect="1"/>
          </p:cNvPicPr>
          <p:nvPr/>
        </p:nvPicPr>
        <p:blipFill>
          <a:blip r:embed="rId2"/>
          <a:stretch>
            <a:fillRect/>
          </a:stretch>
        </p:blipFill>
        <p:spPr>
          <a:xfrm>
            <a:off x="11522661" y="39967"/>
            <a:ext cx="608331" cy="612569"/>
          </a:xfrm>
          <a:prstGeom prst="rect">
            <a:avLst/>
          </a:prstGeom>
        </p:spPr>
      </p:pic>
      <p:sp>
        <p:nvSpPr>
          <p:cNvPr id="8" name="Footer Placeholder 23">
            <a:extLst>
              <a:ext uri="{FF2B5EF4-FFF2-40B4-BE49-F238E27FC236}">
                <a16:creationId xmlns:a16="http://schemas.microsoft.com/office/drawing/2014/main" id="{E3C8FD29-0B54-810C-D0CB-10B398F55F06}"/>
              </a:ext>
            </a:extLst>
          </p:cNvPr>
          <p:cNvSpPr>
            <a:spLocks noGrp="1"/>
          </p:cNvSpPr>
          <p:nvPr>
            <p:ph type="ftr" sz="quarter" idx="11"/>
          </p:nvPr>
        </p:nvSpPr>
        <p:spPr>
          <a:xfrm>
            <a:off x="0" y="6652517"/>
            <a:ext cx="12192000" cy="205484"/>
          </a:xfrm>
          <a:solidFill>
            <a:schemeClr val="accent2">
              <a:lumMod val="60000"/>
              <a:lumOff val="40000"/>
            </a:schemeClr>
          </a:solidFill>
        </p:spPr>
        <p:txBody>
          <a:bodyPr/>
          <a:lstStyle/>
          <a:p>
            <a:pPr algn="l"/>
            <a:endParaRPr lang="en-IN" dirty="0"/>
          </a:p>
        </p:txBody>
      </p:sp>
      <p:pic>
        <p:nvPicPr>
          <p:cNvPr id="10" name="Picture 9">
            <a:extLst>
              <a:ext uri="{FF2B5EF4-FFF2-40B4-BE49-F238E27FC236}">
                <a16:creationId xmlns:a16="http://schemas.microsoft.com/office/drawing/2014/main" id="{A4678D5B-4DE4-2A3E-C6B6-4F1035FC0568}"/>
              </a:ext>
            </a:extLst>
          </p:cNvPr>
          <p:cNvPicPr>
            <a:picLocks noChangeAspect="1"/>
          </p:cNvPicPr>
          <p:nvPr/>
        </p:nvPicPr>
        <p:blipFill>
          <a:blip r:embed="rId3"/>
          <a:stretch>
            <a:fillRect/>
          </a:stretch>
        </p:blipFill>
        <p:spPr>
          <a:xfrm>
            <a:off x="266632" y="685682"/>
            <a:ext cx="5363606" cy="5363606"/>
          </a:xfrm>
          <a:prstGeom prst="rect">
            <a:avLst/>
          </a:prstGeom>
        </p:spPr>
      </p:pic>
      <p:sp>
        <p:nvSpPr>
          <p:cNvPr id="11" name="TextBox 10">
            <a:extLst>
              <a:ext uri="{FF2B5EF4-FFF2-40B4-BE49-F238E27FC236}">
                <a16:creationId xmlns:a16="http://schemas.microsoft.com/office/drawing/2014/main" id="{154E7401-1AAD-1260-D425-5780FE6A72B3}"/>
              </a:ext>
            </a:extLst>
          </p:cNvPr>
          <p:cNvSpPr txBox="1"/>
          <p:nvPr/>
        </p:nvSpPr>
        <p:spPr>
          <a:xfrm>
            <a:off x="2158291" y="6057077"/>
            <a:ext cx="1756164" cy="307777"/>
          </a:xfrm>
          <a:prstGeom prst="rect">
            <a:avLst/>
          </a:prstGeom>
          <a:noFill/>
        </p:spPr>
        <p:txBody>
          <a:bodyPr wrap="square" rtlCol="0">
            <a:spAutoFit/>
          </a:bodyPr>
          <a:lstStyle/>
          <a:p>
            <a:r>
              <a:rPr lang="en-US" sz="1400" i="1" dirty="0">
                <a:latin typeface="Times New Roman" panose="02020603050405020304" pitchFamily="18" charset="0"/>
                <a:cs typeface="Times New Roman" panose="02020603050405020304" pitchFamily="18" charset="0"/>
              </a:rPr>
              <a:t>Fig 28:  Loss Curves</a:t>
            </a:r>
            <a:endParaRPr lang="en-IN" sz="1400" i="1" dirty="0">
              <a:latin typeface="Times New Roman" panose="02020603050405020304" pitchFamily="18" charset="0"/>
              <a:cs typeface="Times New Roman" panose="02020603050405020304" pitchFamily="18" charset="0"/>
            </a:endParaRPr>
          </a:p>
        </p:txBody>
      </p:sp>
      <p:pic>
        <p:nvPicPr>
          <p:cNvPr id="13" name="Picture 12">
            <a:extLst>
              <a:ext uri="{FF2B5EF4-FFF2-40B4-BE49-F238E27FC236}">
                <a16:creationId xmlns:a16="http://schemas.microsoft.com/office/drawing/2014/main" id="{0517EC7C-647D-3291-7646-914541F5F880}"/>
              </a:ext>
            </a:extLst>
          </p:cNvPr>
          <p:cNvPicPr>
            <a:picLocks noChangeAspect="1"/>
          </p:cNvPicPr>
          <p:nvPr/>
        </p:nvPicPr>
        <p:blipFill rotWithShape="1">
          <a:blip r:embed="rId4"/>
          <a:srcRect t="4097"/>
          <a:stretch/>
        </p:blipFill>
        <p:spPr>
          <a:xfrm>
            <a:off x="5782638" y="1580325"/>
            <a:ext cx="6199393" cy="4079721"/>
          </a:xfrm>
          <a:prstGeom prst="rect">
            <a:avLst/>
          </a:prstGeom>
        </p:spPr>
      </p:pic>
      <p:sp>
        <p:nvSpPr>
          <p:cNvPr id="14" name="TextBox 13">
            <a:extLst>
              <a:ext uri="{FF2B5EF4-FFF2-40B4-BE49-F238E27FC236}">
                <a16:creationId xmlns:a16="http://schemas.microsoft.com/office/drawing/2014/main" id="{B218F8C3-75C2-8254-19EA-60584BF72CCE}"/>
              </a:ext>
            </a:extLst>
          </p:cNvPr>
          <p:cNvSpPr txBox="1"/>
          <p:nvPr/>
        </p:nvSpPr>
        <p:spPr>
          <a:xfrm>
            <a:off x="6096000" y="874688"/>
            <a:ext cx="6199393" cy="369332"/>
          </a:xfrm>
          <a:prstGeom prst="rect">
            <a:avLst/>
          </a:prstGeom>
          <a:noFill/>
        </p:spPr>
        <p:txBody>
          <a:bodyPr wrap="square" rtlCol="0">
            <a:spAutoFit/>
          </a:bodyPr>
          <a:lstStyle/>
          <a:p>
            <a:r>
              <a:rPr lang="en-US" b="1" u="sng" dirty="0"/>
              <a:t>Predicted Thermal Cycles : </a:t>
            </a:r>
            <a:r>
              <a:rPr lang="en-US" dirty="0"/>
              <a:t>At X= 0 to X= 15, y= 5.0 , z = 6.0 mm</a:t>
            </a:r>
            <a:endParaRPr lang="en-IN" dirty="0"/>
          </a:p>
        </p:txBody>
      </p:sp>
      <p:sp>
        <p:nvSpPr>
          <p:cNvPr id="15" name="TextBox 14">
            <a:extLst>
              <a:ext uri="{FF2B5EF4-FFF2-40B4-BE49-F238E27FC236}">
                <a16:creationId xmlns:a16="http://schemas.microsoft.com/office/drawing/2014/main" id="{965A4B63-C287-C92B-4E2C-D1DDDF39623F}"/>
              </a:ext>
            </a:extLst>
          </p:cNvPr>
          <p:cNvSpPr txBox="1"/>
          <p:nvPr/>
        </p:nvSpPr>
        <p:spPr>
          <a:xfrm>
            <a:off x="6249530" y="5934608"/>
            <a:ext cx="5892332" cy="369332"/>
          </a:xfrm>
          <a:prstGeom prst="rect">
            <a:avLst/>
          </a:prstGeom>
          <a:solidFill>
            <a:schemeClr val="accent1">
              <a:lumMod val="60000"/>
              <a:lumOff val="40000"/>
            </a:schemeClr>
          </a:solidFill>
        </p:spPr>
        <p:txBody>
          <a:bodyPr wrap="square" rtlCol="0">
            <a:spAutoFit/>
          </a:bodyPr>
          <a:lstStyle/>
          <a:p>
            <a:r>
              <a:rPr lang="en-US" dirty="0"/>
              <a:t>Time taken for training </a:t>
            </a:r>
            <a:r>
              <a:rPr lang="en-US" dirty="0">
                <a:sym typeface="Wingdings" panose="05000000000000000000" pitchFamily="2" charset="2"/>
              </a:rPr>
              <a:t> nearly 5 </a:t>
            </a:r>
            <a:r>
              <a:rPr lang="en-US" dirty="0" err="1">
                <a:sym typeface="Wingdings" panose="05000000000000000000" pitchFamily="2" charset="2"/>
              </a:rPr>
              <a:t>hrs</a:t>
            </a:r>
            <a:r>
              <a:rPr lang="en-US" dirty="0">
                <a:sym typeface="Wingdings" panose="05000000000000000000" pitchFamily="2" charset="2"/>
              </a:rPr>
              <a:t> </a:t>
            </a:r>
            <a:r>
              <a:rPr lang="en-US" sz="1800" kern="100" dirty="0">
                <a:effectLst/>
              </a:rPr>
              <a:t>on P100 16GB GPU</a:t>
            </a:r>
            <a:endParaRPr lang="en-US" dirty="0">
              <a:sym typeface="Wingdings" panose="05000000000000000000" pitchFamily="2" charset="2"/>
            </a:endParaRPr>
          </a:p>
        </p:txBody>
      </p:sp>
      <p:sp>
        <p:nvSpPr>
          <p:cNvPr id="4" name="TextBox 3">
            <a:extLst>
              <a:ext uri="{FF2B5EF4-FFF2-40B4-BE49-F238E27FC236}">
                <a16:creationId xmlns:a16="http://schemas.microsoft.com/office/drawing/2014/main" id="{985327DC-BD1E-D7C5-8331-AF6DC2298BA7}"/>
              </a:ext>
            </a:extLst>
          </p:cNvPr>
          <p:cNvSpPr txBox="1"/>
          <p:nvPr/>
        </p:nvSpPr>
        <p:spPr>
          <a:xfrm>
            <a:off x="7736938" y="5574421"/>
            <a:ext cx="3965964" cy="307777"/>
          </a:xfrm>
          <a:prstGeom prst="rect">
            <a:avLst/>
          </a:prstGeom>
          <a:noFill/>
        </p:spPr>
        <p:txBody>
          <a:bodyPr wrap="square" rtlCol="0">
            <a:spAutoFit/>
          </a:bodyPr>
          <a:lstStyle/>
          <a:p>
            <a:r>
              <a:rPr lang="en-US" sz="1400" i="1" dirty="0">
                <a:latin typeface="Times New Roman" panose="02020603050405020304" pitchFamily="18" charset="0"/>
                <a:cs typeface="Times New Roman" panose="02020603050405020304" pitchFamily="18" charset="0"/>
              </a:rPr>
              <a:t>Fig 29:Thermal Cycle prediction</a:t>
            </a:r>
            <a:endParaRPr lang="en-IN" sz="1400" i="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0614008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B22E8AF-3A74-DA72-DECA-19254CFAB391}"/>
              </a:ext>
            </a:extLst>
          </p:cNvPr>
          <p:cNvSpPr>
            <a:spLocks noGrp="1"/>
          </p:cNvSpPr>
          <p:nvPr>
            <p:ph type="sldNum" sz="quarter" idx="12"/>
          </p:nvPr>
        </p:nvSpPr>
        <p:spPr/>
        <p:txBody>
          <a:bodyPr/>
          <a:lstStyle/>
          <a:p>
            <a:fld id="{C25B9902-0077-4036-A50E-FC57E35A599C}" type="slidenum">
              <a:rPr lang="en-IN" smtClean="0">
                <a:latin typeface="Times New Roman" panose="02020603050405020304" pitchFamily="18" charset="0"/>
                <a:cs typeface="Times New Roman" panose="02020603050405020304" pitchFamily="18" charset="0"/>
              </a:rPr>
              <a:t>32</a:t>
            </a:fld>
            <a:endParaRPr lang="en-IN">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DF0D3C4D-F73C-1AB4-8D13-F126F1DD6146}"/>
              </a:ext>
            </a:extLst>
          </p:cNvPr>
          <p:cNvSpPr txBox="1"/>
          <p:nvPr/>
        </p:nvSpPr>
        <p:spPr>
          <a:xfrm>
            <a:off x="254836" y="25350"/>
            <a:ext cx="7093449" cy="584775"/>
          </a:xfrm>
          <a:prstGeom prst="rect">
            <a:avLst/>
          </a:prstGeom>
          <a:noFill/>
        </p:spPr>
        <p:txBody>
          <a:bodyPr wrap="square" rtlCol="0">
            <a:spAutoFit/>
          </a:bodyPr>
          <a:lstStyle/>
          <a:p>
            <a:r>
              <a:rPr lang="en-US" sz="3200" dirty="0">
                <a:latin typeface="Times New Roman" panose="02020603050405020304" pitchFamily="18" charset="0"/>
                <a:cs typeface="Times New Roman" panose="02020603050405020304" pitchFamily="18" charset="0"/>
              </a:rPr>
              <a:t>Challenges and scope of improvement  </a:t>
            </a:r>
            <a:endParaRPr lang="en-IN" sz="3200" dirty="0">
              <a:latin typeface="Times New Roman" panose="02020603050405020304" pitchFamily="18" charset="0"/>
              <a:cs typeface="Times New Roman" panose="02020603050405020304" pitchFamily="18" charset="0"/>
            </a:endParaRPr>
          </a:p>
        </p:txBody>
      </p:sp>
      <p:cxnSp>
        <p:nvCxnSpPr>
          <p:cNvPr id="6" name="Straight Connector 5">
            <a:extLst>
              <a:ext uri="{FF2B5EF4-FFF2-40B4-BE49-F238E27FC236}">
                <a16:creationId xmlns:a16="http://schemas.microsoft.com/office/drawing/2014/main" id="{B4F7EE2C-1A21-BCD7-8375-1F6FDC1B0392}"/>
              </a:ext>
            </a:extLst>
          </p:cNvPr>
          <p:cNvCxnSpPr>
            <a:cxnSpLocks/>
          </p:cNvCxnSpPr>
          <p:nvPr/>
        </p:nvCxnSpPr>
        <p:spPr>
          <a:xfrm>
            <a:off x="232881" y="574815"/>
            <a:ext cx="11142324" cy="0"/>
          </a:xfrm>
          <a:prstGeom prst="line">
            <a:avLst/>
          </a:prstGeom>
          <a:ln w="38100">
            <a:solidFill>
              <a:schemeClr val="accent1">
                <a:lumMod val="60000"/>
                <a:lumOff val="40000"/>
              </a:schemeClr>
            </a:solidFill>
          </a:ln>
        </p:spPr>
        <p:style>
          <a:lnRef idx="3">
            <a:schemeClr val="dk1"/>
          </a:lnRef>
          <a:fillRef idx="0">
            <a:schemeClr val="dk1"/>
          </a:fillRef>
          <a:effectRef idx="2">
            <a:schemeClr val="dk1"/>
          </a:effectRef>
          <a:fontRef idx="minor">
            <a:schemeClr val="tx1"/>
          </a:fontRef>
        </p:style>
      </p:cxnSp>
      <p:pic>
        <p:nvPicPr>
          <p:cNvPr id="7" name="Picture 6" descr="IIT Hyderabad Logo_Final Design.jpg">
            <a:extLst>
              <a:ext uri="{FF2B5EF4-FFF2-40B4-BE49-F238E27FC236}">
                <a16:creationId xmlns:a16="http://schemas.microsoft.com/office/drawing/2014/main" id="{8731534C-03CA-B7A2-15EE-288B95622896}"/>
              </a:ext>
            </a:extLst>
          </p:cNvPr>
          <p:cNvPicPr>
            <a:picLocks noChangeAspect="1"/>
          </p:cNvPicPr>
          <p:nvPr/>
        </p:nvPicPr>
        <p:blipFill>
          <a:blip r:embed="rId2"/>
          <a:stretch>
            <a:fillRect/>
          </a:stretch>
        </p:blipFill>
        <p:spPr>
          <a:xfrm>
            <a:off x="11452685" y="0"/>
            <a:ext cx="608331" cy="612569"/>
          </a:xfrm>
          <a:prstGeom prst="rect">
            <a:avLst/>
          </a:prstGeom>
        </p:spPr>
      </p:pic>
      <p:sp>
        <p:nvSpPr>
          <p:cNvPr id="8" name="TextBox 7">
            <a:extLst>
              <a:ext uri="{FF2B5EF4-FFF2-40B4-BE49-F238E27FC236}">
                <a16:creationId xmlns:a16="http://schemas.microsoft.com/office/drawing/2014/main" id="{C14122F3-67EA-2505-DA38-275B963E00A5}"/>
              </a:ext>
            </a:extLst>
          </p:cNvPr>
          <p:cNvSpPr txBox="1"/>
          <p:nvPr/>
        </p:nvSpPr>
        <p:spPr>
          <a:xfrm>
            <a:off x="261008" y="724462"/>
            <a:ext cx="11301573" cy="1600695"/>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Challenges:</a:t>
            </a:r>
          </a:p>
          <a:p>
            <a:endParaRPr lang="en-US" b="1"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Time taken for training of the model is high</a:t>
            </a:r>
          </a:p>
          <a:p>
            <a:pPr marL="285750" indent="-285750">
              <a:lnSpc>
                <a:spcPct val="300000"/>
              </a:lnSpc>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Network architecture is unable to capture the thermal cycle just before the start of heat source from origin </a:t>
            </a:r>
            <a:endParaRPr lang="en-IN" dirty="0">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56B3CC6E-B44B-3E26-B54D-6F1AC07793F4}"/>
              </a:ext>
            </a:extLst>
          </p:cNvPr>
          <p:cNvPicPr>
            <a:picLocks noChangeAspect="1"/>
          </p:cNvPicPr>
          <p:nvPr/>
        </p:nvPicPr>
        <p:blipFill rotWithShape="1">
          <a:blip r:embed="rId3"/>
          <a:srcRect t="4097"/>
          <a:stretch/>
        </p:blipFill>
        <p:spPr>
          <a:xfrm>
            <a:off x="7283418" y="2623700"/>
            <a:ext cx="4663355" cy="3068879"/>
          </a:xfrm>
          <a:prstGeom prst="rect">
            <a:avLst/>
          </a:prstGeom>
        </p:spPr>
      </p:pic>
      <p:sp>
        <p:nvSpPr>
          <p:cNvPr id="10" name="Oval 9">
            <a:extLst>
              <a:ext uri="{FF2B5EF4-FFF2-40B4-BE49-F238E27FC236}">
                <a16:creationId xmlns:a16="http://schemas.microsoft.com/office/drawing/2014/main" id="{782A30C6-A5AE-DF9E-2FDF-DEEABB072F3D}"/>
              </a:ext>
            </a:extLst>
          </p:cNvPr>
          <p:cNvSpPr/>
          <p:nvPr/>
        </p:nvSpPr>
        <p:spPr>
          <a:xfrm>
            <a:off x="7742433" y="2688771"/>
            <a:ext cx="2059113" cy="2833028"/>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latin typeface="Times New Roman" panose="02020603050405020304" pitchFamily="18" charset="0"/>
              <a:cs typeface="Times New Roman" panose="02020603050405020304" pitchFamily="18" charset="0"/>
            </a:endParaRPr>
          </a:p>
        </p:txBody>
      </p:sp>
      <p:cxnSp>
        <p:nvCxnSpPr>
          <p:cNvPr id="12" name="Straight Arrow Connector 11">
            <a:extLst>
              <a:ext uri="{FF2B5EF4-FFF2-40B4-BE49-F238E27FC236}">
                <a16:creationId xmlns:a16="http://schemas.microsoft.com/office/drawing/2014/main" id="{2C4DAC84-A5A1-7767-9298-C41849CD20B8}"/>
              </a:ext>
            </a:extLst>
          </p:cNvPr>
          <p:cNvCxnSpPr>
            <a:cxnSpLocks/>
            <a:stCxn id="8" idx="2"/>
            <a:endCxn id="10" idx="1"/>
          </p:cNvCxnSpPr>
          <p:nvPr/>
        </p:nvCxnSpPr>
        <p:spPr>
          <a:xfrm>
            <a:off x="5911795" y="2325157"/>
            <a:ext cx="2132188" cy="7785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17C46BEB-3869-A3B6-B524-7C62AE79D1D5}"/>
              </a:ext>
            </a:extLst>
          </p:cNvPr>
          <p:cNvSpPr txBox="1"/>
          <p:nvPr/>
        </p:nvSpPr>
        <p:spPr>
          <a:xfrm>
            <a:off x="232881" y="2530134"/>
            <a:ext cx="7093449" cy="3782061"/>
          </a:xfrm>
          <a:prstGeom prst="rect">
            <a:avLst/>
          </a:prstGeom>
          <a:noFill/>
        </p:spPr>
        <p:txBody>
          <a:bodyPr wrap="square" rtlCol="0">
            <a:spAutoFit/>
          </a:bodyPr>
          <a:lstStyle/>
          <a:p>
            <a:pPr algn="just">
              <a:lnSpc>
                <a:spcPct val="150000"/>
              </a:lnSpc>
            </a:pPr>
            <a:r>
              <a:rPr lang="en-US" b="1" dirty="0">
                <a:latin typeface="Times New Roman" panose="02020603050405020304" pitchFamily="18" charset="0"/>
                <a:cs typeface="Times New Roman" panose="02020603050405020304" pitchFamily="18" charset="0"/>
              </a:rPr>
              <a:t>Possible Reasons:</a:t>
            </a:r>
          </a:p>
          <a:p>
            <a:pPr algn="just">
              <a:lnSpc>
                <a:spcPct val="150000"/>
              </a:lnSpc>
            </a:pPr>
            <a:endParaRPr lang="en-US" b="1" dirty="0">
              <a:latin typeface="Times New Roman" panose="02020603050405020304" pitchFamily="18" charset="0"/>
              <a:cs typeface="Times New Roman" panose="02020603050405020304" pitchFamily="18" charset="0"/>
            </a:endParaRPr>
          </a:p>
          <a:p>
            <a:pPr marL="285750" indent="-285750" algn="just">
              <a:lnSpc>
                <a:spcPct val="150000"/>
              </a:lnSpc>
              <a:buFont typeface="Wingdings" panose="05000000000000000000" pitchFamily="2" charset="2"/>
              <a:buChar char="Ø"/>
            </a:pPr>
            <a:r>
              <a:rPr lang="en-IN" dirty="0">
                <a:latin typeface="Times New Roman" panose="02020603050405020304" pitchFamily="18" charset="0"/>
                <a:cs typeface="Times New Roman" panose="02020603050405020304" pitchFamily="18" charset="0"/>
              </a:rPr>
              <a:t>More complex distribution of points near heat source origin may be required</a:t>
            </a:r>
          </a:p>
          <a:p>
            <a:pPr marL="285750" indent="-285750" algn="just">
              <a:lnSpc>
                <a:spcPct val="150000"/>
              </a:lnSpc>
              <a:buFont typeface="Wingdings" panose="05000000000000000000" pitchFamily="2" charset="2"/>
              <a:buChar char="Ø"/>
            </a:pPr>
            <a:endParaRPr lang="en-IN" dirty="0">
              <a:latin typeface="Times New Roman" panose="02020603050405020304" pitchFamily="18" charset="0"/>
              <a:cs typeface="Times New Roman" panose="02020603050405020304" pitchFamily="18" charset="0"/>
            </a:endParaRPr>
          </a:p>
          <a:p>
            <a:pPr marL="285750" indent="-285750" algn="just">
              <a:lnSpc>
                <a:spcPct val="150000"/>
              </a:lnSpc>
              <a:buFont typeface="Wingdings" panose="05000000000000000000" pitchFamily="2" charset="2"/>
              <a:buChar char="Ø"/>
            </a:pPr>
            <a:r>
              <a:rPr lang="en-IN" dirty="0">
                <a:latin typeface="Times New Roman" panose="02020603050405020304" pitchFamily="18" charset="0"/>
                <a:cs typeface="Times New Roman" panose="02020603050405020304" pitchFamily="18" charset="0"/>
              </a:rPr>
              <a:t>Temperature dependent material properties</a:t>
            </a:r>
          </a:p>
          <a:p>
            <a:pPr algn="just">
              <a:lnSpc>
                <a:spcPct val="150000"/>
              </a:lnSpc>
            </a:pPr>
            <a:endParaRPr lang="en-IN" dirty="0">
              <a:latin typeface="Times New Roman" panose="02020603050405020304" pitchFamily="18" charset="0"/>
              <a:cs typeface="Times New Roman" panose="02020603050405020304" pitchFamily="18" charset="0"/>
            </a:endParaRPr>
          </a:p>
          <a:p>
            <a:pPr marL="285750" indent="-285750" algn="just">
              <a:lnSpc>
                <a:spcPct val="150000"/>
              </a:lnSpc>
              <a:buFont typeface="Wingdings" panose="05000000000000000000" pitchFamily="2" charset="2"/>
              <a:buChar char="Ø"/>
            </a:pPr>
            <a:r>
              <a:rPr lang="en-IN" dirty="0">
                <a:latin typeface="Times New Roman" panose="02020603050405020304" pitchFamily="18" charset="0"/>
                <a:cs typeface="Times New Roman" panose="02020603050405020304" pitchFamily="18" charset="0"/>
              </a:rPr>
              <a:t>More optimization of network parameters may be required</a:t>
            </a:r>
          </a:p>
          <a:p>
            <a:pPr marL="285750" indent="-285750" algn="just">
              <a:lnSpc>
                <a:spcPct val="150000"/>
              </a:lnSpc>
              <a:buFont typeface="Wingdings" panose="05000000000000000000" pitchFamily="2" charset="2"/>
              <a:buChar char="Ø"/>
            </a:pPr>
            <a:endParaRPr lang="en-IN" dirty="0">
              <a:latin typeface="Times New Roman" panose="02020603050405020304" pitchFamily="18" charset="0"/>
              <a:cs typeface="Times New Roman" panose="02020603050405020304" pitchFamily="18" charset="0"/>
            </a:endParaRPr>
          </a:p>
        </p:txBody>
      </p:sp>
      <p:sp>
        <p:nvSpPr>
          <p:cNvPr id="3" name="Footer Placeholder 23">
            <a:extLst>
              <a:ext uri="{FF2B5EF4-FFF2-40B4-BE49-F238E27FC236}">
                <a16:creationId xmlns:a16="http://schemas.microsoft.com/office/drawing/2014/main" id="{94889551-BA3F-6563-6BBB-99964273AC4A}"/>
              </a:ext>
            </a:extLst>
          </p:cNvPr>
          <p:cNvSpPr>
            <a:spLocks noGrp="1"/>
          </p:cNvSpPr>
          <p:nvPr>
            <p:ph type="ftr" sz="quarter" idx="11"/>
          </p:nvPr>
        </p:nvSpPr>
        <p:spPr>
          <a:xfrm>
            <a:off x="0" y="6721475"/>
            <a:ext cx="12192000" cy="136526"/>
          </a:xfrm>
          <a:solidFill>
            <a:schemeClr val="accent2">
              <a:lumMod val="60000"/>
              <a:lumOff val="40000"/>
            </a:schemeClr>
          </a:solidFill>
        </p:spPr>
        <p:txBody>
          <a:bodyPr/>
          <a:lstStyle/>
          <a:p>
            <a:pPr algn="l"/>
            <a:endParaRPr lang="en-IN" dirty="0"/>
          </a:p>
          <a:p>
            <a:pPr algn="l"/>
            <a:endParaRPr lang="en-IN" dirty="0"/>
          </a:p>
        </p:txBody>
      </p:sp>
    </p:spTree>
    <p:extLst>
      <p:ext uri="{BB962C8B-B14F-4D97-AF65-F5344CB8AC3E}">
        <p14:creationId xmlns:p14="http://schemas.microsoft.com/office/powerpoint/2010/main" val="39518515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563195F-60E3-A162-A147-B47150FA3232}"/>
              </a:ext>
            </a:extLst>
          </p:cNvPr>
          <p:cNvSpPr>
            <a:spLocks noGrp="1"/>
          </p:cNvSpPr>
          <p:nvPr>
            <p:ph type="sldNum" sz="quarter" idx="12"/>
          </p:nvPr>
        </p:nvSpPr>
        <p:spPr/>
        <p:txBody>
          <a:bodyPr/>
          <a:lstStyle/>
          <a:p>
            <a:fld id="{C25B9902-0077-4036-A50E-FC57E35A599C}" type="slidenum">
              <a:rPr lang="en-IN" smtClean="0"/>
              <a:t>33</a:t>
            </a:fld>
            <a:endParaRPr lang="en-IN"/>
          </a:p>
        </p:txBody>
      </p:sp>
      <p:sp>
        <p:nvSpPr>
          <p:cNvPr id="3" name="TextBox 2">
            <a:extLst>
              <a:ext uri="{FF2B5EF4-FFF2-40B4-BE49-F238E27FC236}">
                <a16:creationId xmlns:a16="http://schemas.microsoft.com/office/drawing/2014/main" id="{CC0A28B4-0A04-5F86-4FF7-05122038E0FB}"/>
              </a:ext>
            </a:extLst>
          </p:cNvPr>
          <p:cNvSpPr txBox="1"/>
          <p:nvPr/>
        </p:nvSpPr>
        <p:spPr>
          <a:xfrm>
            <a:off x="380144" y="86610"/>
            <a:ext cx="9976207" cy="584775"/>
          </a:xfrm>
          <a:prstGeom prst="rect">
            <a:avLst/>
          </a:prstGeom>
          <a:noFill/>
        </p:spPr>
        <p:txBody>
          <a:bodyPr wrap="square" rtlCol="0">
            <a:spAutoFit/>
          </a:bodyPr>
          <a:lstStyle/>
          <a:p>
            <a:r>
              <a:rPr lang="en-US" sz="3200" dirty="0">
                <a:latin typeface="Times New Roman" panose="02020603050405020304" pitchFamily="18" charset="0"/>
                <a:cs typeface="Times New Roman" panose="02020603050405020304" pitchFamily="18" charset="0"/>
              </a:rPr>
              <a:t>Future plan</a:t>
            </a:r>
            <a:endParaRPr lang="en-IN" sz="3200" dirty="0">
              <a:latin typeface="Times New Roman" panose="02020603050405020304" pitchFamily="18" charset="0"/>
              <a:cs typeface="Times New Roman" panose="02020603050405020304" pitchFamily="18" charset="0"/>
            </a:endParaRPr>
          </a:p>
        </p:txBody>
      </p:sp>
      <p:cxnSp>
        <p:nvCxnSpPr>
          <p:cNvPr id="4" name="Straight Connector 3">
            <a:extLst>
              <a:ext uri="{FF2B5EF4-FFF2-40B4-BE49-F238E27FC236}">
                <a16:creationId xmlns:a16="http://schemas.microsoft.com/office/drawing/2014/main" id="{0843858C-E62E-57A7-605A-194C5B3727DF}"/>
              </a:ext>
            </a:extLst>
          </p:cNvPr>
          <p:cNvCxnSpPr>
            <a:cxnSpLocks/>
          </p:cNvCxnSpPr>
          <p:nvPr/>
        </p:nvCxnSpPr>
        <p:spPr>
          <a:xfrm>
            <a:off x="215000" y="671385"/>
            <a:ext cx="11762000" cy="0"/>
          </a:xfrm>
          <a:prstGeom prst="line">
            <a:avLst/>
          </a:prstGeom>
          <a:ln w="38100">
            <a:solidFill>
              <a:schemeClr val="accent1">
                <a:lumMod val="60000"/>
                <a:lumOff val="40000"/>
              </a:schemeClr>
            </a:solidFill>
          </a:ln>
        </p:spPr>
        <p:style>
          <a:lnRef idx="3">
            <a:schemeClr val="dk1"/>
          </a:lnRef>
          <a:fillRef idx="0">
            <a:schemeClr val="dk1"/>
          </a:fillRef>
          <a:effectRef idx="2">
            <a:schemeClr val="dk1"/>
          </a:effectRef>
          <a:fontRef idx="minor">
            <a:schemeClr val="tx1"/>
          </a:fontRef>
        </p:style>
      </p:cxnSp>
      <p:pic>
        <p:nvPicPr>
          <p:cNvPr id="5" name="Picture 4" descr="IIT Hyderabad Logo_Final Design.jpg">
            <a:extLst>
              <a:ext uri="{FF2B5EF4-FFF2-40B4-BE49-F238E27FC236}">
                <a16:creationId xmlns:a16="http://schemas.microsoft.com/office/drawing/2014/main" id="{AA3C8A32-EC48-B9BF-79E5-9D4FFEC28B99}"/>
              </a:ext>
            </a:extLst>
          </p:cNvPr>
          <p:cNvPicPr>
            <a:picLocks noChangeAspect="1"/>
          </p:cNvPicPr>
          <p:nvPr/>
        </p:nvPicPr>
        <p:blipFill>
          <a:blip r:embed="rId2"/>
          <a:stretch>
            <a:fillRect/>
          </a:stretch>
        </p:blipFill>
        <p:spPr>
          <a:xfrm>
            <a:off x="11595832" y="101571"/>
            <a:ext cx="443613" cy="446704"/>
          </a:xfrm>
          <a:prstGeom prst="rect">
            <a:avLst/>
          </a:prstGeom>
        </p:spPr>
      </p:pic>
      <p:sp>
        <p:nvSpPr>
          <p:cNvPr id="9" name="TextBox 8">
            <a:extLst>
              <a:ext uri="{FF2B5EF4-FFF2-40B4-BE49-F238E27FC236}">
                <a16:creationId xmlns:a16="http://schemas.microsoft.com/office/drawing/2014/main" id="{C4110040-3040-62CA-21ED-AC687C8A1D4E}"/>
              </a:ext>
            </a:extLst>
          </p:cNvPr>
          <p:cNvSpPr txBox="1"/>
          <p:nvPr/>
        </p:nvSpPr>
        <p:spPr>
          <a:xfrm>
            <a:off x="277446" y="914722"/>
            <a:ext cx="11761999" cy="5028556"/>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Validation of the results obtained by Simulations</a:t>
            </a:r>
          </a:p>
          <a:p>
            <a:pPr>
              <a:lnSpc>
                <a:spcPct val="150000"/>
              </a:lnSpc>
            </a:pPr>
            <a:endParaRPr lang="en-US" dirty="0">
              <a:latin typeface="Times New Roman" panose="02020603050405020304" pitchFamily="18" charset="0"/>
              <a:cs typeface="Times New Roman" panose="02020603050405020304" pitchFamily="18" charset="0"/>
            </a:endParaRPr>
          </a:p>
          <a:p>
            <a:pPr marL="285750" indent="-285750">
              <a:lnSpc>
                <a:spcPct val="150000"/>
              </a:lnSpc>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Try with Different Sampling techniques like Latin hypercube Sampling (LHS), More complex distribution of points near heat source</a:t>
            </a:r>
          </a:p>
          <a:p>
            <a:pPr>
              <a:lnSpc>
                <a:spcPct val="150000"/>
              </a:lnSpc>
            </a:pPr>
            <a:endParaRPr lang="en-US" dirty="0">
              <a:latin typeface="Times New Roman" panose="02020603050405020304" pitchFamily="18" charset="0"/>
              <a:cs typeface="Times New Roman" panose="02020603050405020304" pitchFamily="18" charset="0"/>
            </a:endParaRPr>
          </a:p>
          <a:p>
            <a:pPr marL="285750" indent="-285750">
              <a:lnSpc>
                <a:spcPct val="150000"/>
              </a:lnSpc>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Try to built the heavy function strategy which can reduce the no of points required for the analysis.</a:t>
            </a:r>
          </a:p>
          <a:p>
            <a:pPr marL="285750" indent="-285750">
              <a:lnSpc>
                <a:spcPct val="150000"/>
              </a:lnSpc>
              <a:buFont typeface="Wingdings" panose="05000000000000000000" pitchFamily="2" charset="2"/>
              <a:buChar char="Ø"/>
            </a:pPr>
            <a:endParaRPr lang="en-US" dirty="0">
              <a:latin typeface="Times New Roman" panose="02020603050405020304" pitchFamily="18" charset="0"/>
              <a:cs typeface="Times New Roman" panose="02020603050405020304" pitchFamily="18" charset="0"/>
            </a:endParaRPr>
          </a:p>
          <a:p>
            <a:pPr marL="285750" indent="-285750">
              <a:lnSpc>
                <a:spcPct val="150000"/>
              </a:lnSpc>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Try to model the same with Hybrid model (data +physics)</a:t>
            </a:r>
          </a:p>
          <a:p>
            <a:pPr marL="285750" indent="-285750">
              <a:lnSpc>
                <a:spcPct val="150000"/>
              </a:lnSpc>
              <a:buFont typeface="Wingdings" panose="05000000000000000000" pitchFamily="2" charset="2"/>
              <a:buChar char="Ø"/>
            </a:pPr>
            <a:endParaRPr lang="en-US" dirty="0">
              <a:latin typeface="Times New Roman" panose="02020603050405020304" pitchFamily="18" charset="0"/>
              <a:cs typeface="Times New Roman" panose="02020603050405020304" pitchFamily="18" charset="0"/>
            </a:endParaRPr>
          </a:p>
          <a:p>
            <a:pPr marL="285750" indent="-285750">
              <a:lnSpc>
                <a:spcPct val="150000"/>
              </a:lnSpc>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Extend the study for multi track and multi layer built</a:t>
            </a:r>
          </a:p>
          <a:p>
            <a:pPr>
              <a:lnSpc>
                <a:spcPct val="150000"/>
              </a:lnSpc>
            </a:pPr>
            <a:endParaRPr lang="en-US" dirty="0">
              <a:latin typeface="Times New Roman" panose="02020603050405020304" pitchFamily="18" charset="0"/>
              <a:cs typeface="Times New Roman" panose="02020603050405020304" pitchFamily="18" charset="0"/>
            </a:endParaRPr>
          </a:p>
          <a:p>
            <a:pPr marL="285750" indent="-285750">
              <a:lnSpc>
                <a:spcPct val="150000"/>
              </a:lnSpc>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Explore different other physics based modelling like </a:t>
            </a:r>
            <a:r>
              <a:rPr lang="en-US" b="1" dirty="0">
                <a:latin typeface="Times New Roman" panose="02020603050405020304" pitchFamily="18" charset="0"/>
                <a:cs typeface="Times New Roman" panose="02020603050405020304" pitchFamily="18" charset="0"/>
              </a:rPr>
              <a:t>Neural ODE’s </a:t>
            </a:r>
            <a:r>
              <a:rPr lang="en-US" dirty="0">
                <a:latin typeface="Times New Roman" panose="02020603050405020304" pitchFamily="18" charset="0"/>
                <a:cs typeface="Times New Roman" panose="02020603050405020304" pitchFamily="18" charset="0"/>
              </a:rPr>
              <a:t>for parametric Heat transfer problems</a:t>
            </a:r>
            <a:endParaRPr lang="en-IN" dirty="0">
              <a:latin typeface="Times New Roman" panose="02020603050405020304" pitchFamily="18" charset="0"/>
              <a:cs typeface="Times New Roman" panose="02020603050405020304" pitchFamily="18" charset="0"/>
            </a:endParaRPr>
          </a:p>
        </p:txBody>
      </p:sp>
      <p:sp>
        <p:nvSpPr>
          <p:cNvPr id="6" name="Footer Placeholder 23">
            <a:extLst>
              <a:ext uri="{FF2B5EF4-FFF2-40B4-BE49-F238E27FC236}">
                <a16:creationId xmlns:a16="http://schemas.microsoft.com/office/drawing/2014/main" id="{6BE52351-2100-85EF-C697-91D8A0CC7C35}"/>
              </a:ext>
            </a:extLst>
          </p:cNvPr>
          <p:cNvSpPr>
            <a:spLocks noGrp="1"/>
          </p:cNvSpPr>
          <p:nvPr>
            <p:ph type="ftr" sz="quarter" idx="11"/>
          </p:nvPr>
        </p:nvSpPr>
        <p:spPr>
          <a:xfrm>
            <a:off x="0" y="6721475"/>
            <a:ext cx="12192000" cy="136526"/>
          </a:xfrm>
          <a:solidFill>
            <a:schemeClr val="accent2">
              <a:lumMod val="60000"/>
              <a:lumOff val="40000"/>
            </a:schemeClr>
          </a:solidFill>
        </p:spPr>
        <p:txBody>
          <a:bodyPr/>
          <a:lstStyle/>
          <a:p>
            <a:pPr algn="l"/>
            <a:endParaRPr lang="en-IN" dirty="0"/>
          </a:p>
          <a:p>
            <a:pPr algn="l"/>
            <a:endParaRPr lang="en-IN" dirty="0"/>
          </a:p>
        </p:txBody>
      </p:sp>
    </p:spTree>
    <p:extLst>
      <p:ext uri="{BB962C8B-B14F-4D97-AF65-F5344CB8AC3E}">
        <p14:creationId xmlns:p14="http://schemas.microsoft.com/office/powerpoint/2010/main" val="16961010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B907E2A-0BDA-37A8-FEBE-55F9521509AB}"/>
              </a:ext>
            </a:extLst>
          </p:cNvPr>
          <p:cNvSpPr>
            <a:spLocks noGrp="1"/>
          </p:cNvSpPr>
          <p:nvPr>
            <p:ph type="sldNum" sz="quarter" idx="12"/>
          </p:nvPr>
        </p:nvSpPr>
        <p:spPr/>
        <p:txBody>
          <a:bodyPr/>
          <a:lstStyle/>
          <a:p>
            <a:fld id="{C25B9902-0077-4036-A50E-FC57E35A599C}" type="slidenum">
              <a:rPr lang="en-IN" smtClean="0"/>
              <a:t>34</a:t>
            </a:fld>
            <a:endParaRPr lang="en-IN"/>
          </a:p>
        </p:txBody>
      </p:sp>
      <p:sp>
        <p:nvSpPr>
          <p:cNvPr id="3" name="TextBox 2">
            <a:extLst>
              <a:ext uri="{FF2B5EF4-FFF2-40B4-BE49-F238E27FC236}">
                <a16:creationId xmlns:a16="http://schemas.microsoft.com/office/drawing/2014/main" id="{D058CB92-ED9D-06B9-F04A-6F3C5E7D7D81}"/>
              </a:ext>
            </a:extLst>
          </p:cNvPr>
          <p:cNvSpPr txBox="1"/>
          <p:nvPr/>
        </p:nvSpPr>
        <p:spPr>
          <a:xfrm>
            <a:off x="380144" y="86610"/>
            <a:ext cx="9976207" cy="584775"/>
          </a:xfrm>
          <a:prstGeom prst="rect">
            <a:avLst/>
          </a:prstGeom>
          <a:noFill/>
        </p:spPr>
        <p:txBody>
          <a:bodyPr wrap="square" rtlCol="0">
            <a:spAutoFit/>
          </a:bodyPr>
          <a:lstStyle/>
          <a:p>
            <a:r>
              <a:rPr lang="en-US" sz="3200" dirty="0">
                <a:latin typeface="Times New Roman" panose="02020603050405020304" pitchFamily="18" charset="0"/>
                <a:cs typeface="Times New Roman" panose="02020603050405020304" pitchFamily="18" charset="0"/>
              </a:rPr>
              <a:t>Acknowledgement</a:t>
            </a:r>
            <a:endParaRPr lang="en-IN" sz="3200" dirty="0">
              <a:latin typeface="Times New Roman" panose="02020603050405020304" pitchFamily="18" charset="0"/>
              <a:cs typeface="Times New Roman" panose="02020603050405020304" pitchFamily="18" charset="0"/>
            </a:endParaRPr>
          </a:p>
        </p:txBody>
      </p:sp>
      <p:cxnSp>
        <p:nvCxnSpPr>
          <p:cNvPr id="4" name="Straight Connector 3">
            <a:extLst>
              <a:ext uri="{FF2B5EF4-FFF2-40B4-BE49-F238E27FC236}">
                <a16:creationId xmlns:a16="http://schemas.microsoft.com/office/drawing/2014/main" id="{BA75E2C0-1C8E-4A9D-4573-740E3E3F5C0E}"/>
              </a:ext>
            </a:extLst>
          </p:cNvPr>
          <p:cNvCxnSpPr>
            <a:cxnSpLocks/>
          </p:cNvCxnSpPr>
          <p:nvPr/>
        </p:nvCxnSpPr>
        <p:spPr>
          <a:xfrm>
            <a:off x="215000" y="671385"/>
            <a:ext cx="11762000" cy="0"/>
          </a:xfrm>
          <a:prstGeom prst="line">
            <a:avLst/>
          </a:prstGeom>
          <a:ln w="38100">
            <a:solidFill>
              <a:schemeClr val="accent1">
                <a:lumMod val="60000"/>
                <a:lumOff val="40000"/>
              </a:schemeClr>
            </a:solidFill>
          </a:ln>
        </p:spPr>
        <p:style>
          <a:lnRef idx="3">
            <a:schemeClr val="dk1"/>
          </a:lnRef>
          <a:fillRef idx="0">
            <a:schemeClr val="dk1"/>
          </a:fillRef>
          <a:effectRef idx="2">
            <a:schemeClr val="dk1"/>
          </a:effectRef>
          <a:fontRef idx="minor">
            <a:schemeClr val="tx1"/>
          </a:fontRef>
        </p:style>
      </p:cxnSp>
      <p:pic>
        <p:nvPicPr>
          <p:cNvPr id="5" name="Picture 4" descr="IIT Hyderabad Logo_Final Design.jpg">
            <a:extLst>
              <a:ext uri="{FF2B5EF4-FFF2-40B4-BE49-F238E27FC236}">
                <a16:creationId xmlns:a16="http://schemas.microsoft.com/office/drawing/2014/main" id="{9C727494-9807-2403-83C4-6C36AB8B20BF}"/>
              </a:ext>
            </a:extLst>
          </p:cNvPr>
          <p:cNvPicPr>
            <a:picLocks noChangeAspect="1"/>
          </p:cNvPicPr>
          <p:nvPr/>
        </p:nvPicPr>
        <p:blipFill>
          <a:blip r:embed="rId2"/>
          <a:stretch>
            <a:fillRect/>
          </a:stretch>
        </p:blipFill>
        <p:spPr>
          <a:xfrm>
            <a:off x="11595832" y="101571"/>
            <a:ext cx="443613" cy="446704"/>
          </a:xfrm>
          <a:prstGeom prst="rect">
            <a:avLst/>
          </a:prstGeom>
        </p:spPr>
      </p:pic>
      <p:sp>
        <p:nvSpPr>
          <p:cNvPr id="6" name="TextBox 5">
            <a:extLst>
              <a:ext uri="{FF2B5EF4-FFF2-40B4-BE49-F238E27FC236}">
                <a16:creationId xmlns:a16="http://schemas.microsoft.com/office/drawing/2014/main" id="{5CA1B478-5B3F-E287-70BE-BA513503460B}"/>
              </a:ext>
            </a:extLst>
          </p:cNvPr>
          <p:cNvSpPr txBox="1"/>
          <p:nvPr/>
        </p:nvSpPr>
        <p:spPr>
          <a:xfrm>
            <a:off x="380144" y="3105834"/>
            <a:ext cx="11596856" cy="923330"/>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I would like to express my heartful thanks to my Supervisor </a:t>
            </a:r>
            <a:r>
              <a:rPr lang="en-US" b="1" dirty="0">
                <a:latin typeface="Times New Roman" panose="02020603050405020304" pitchFamily="18" charset="0"/>
                <a:cs typeface="Times New Roman" panose="02020603050405020304" pitchFamily="18" charset="0"/>
              </a:rPr>
              <a:t>Prof. Surya Kumar S </a:t>
            </a:r>
            <a:r>
              <a:rPr lang="en-US" dirty="0">
                <a:latin typeface="Times New Roman" panose="02020603050405020304" pitchFamily="18" charset="0"/>
                <a:cs typeface="Times New Roman" panose="02020603050405020304" pitchFamily="18" charset="0"/>
              </a:rPr>
              <a:t>and Co – Supervisor </a:t>
            </a:r>
            <a:r>
              <a:rPr lang="en-US" b="1" dirty="0">
                <a:latin typeface="Times New Roman" panose="02020603050405020304" pitchFamily="18" charset="0"/>
                <a:cs typeface="Times New Roman" panose="02020603050405020304" pitchFamily="18" charset="0"/>
              </a:rPr>
              <a:t>Dr. </a:t>
            </a:r>
            <a:r>
              <a:rPr lang="en-US" b="1" dirty="0" err="1">
                <a:latin typeface="Times New Roman" panose="02020603050405020304" pitchFamily="18" charset="0"/>
                <a:cs typeface="Times New Roman" panose="02020603050405020304" pitchFamily="18" charset="0"/>
              </a:rPr>
              <a:t>Saketha</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nath</a:t>
            </a:r>
            <a:r>
              <a:rPr lang="en-US" dirty="0">
                <a:latin typeface="Times New Roman" panose="02020603050405020304" pitchFamily="18" charset="0"/>
                <a:cs typeface="Times New Roman" panose="02020603050405020304" pitchFamily="18" charset="0"/>
              </a:rPr>
              <a:t>, for their Continuous guidance. I would like to thank </a:t>
            </a:r>
            <a:r>
              <a:rPr lang="en-US" dirty="0" err="1">
                <a:latin typeface="Times New Roman" panose="02020603050405020304" pitchFamily="18" charset="0"/>
                <a:cs typeface="Times New Roman" panose="02020603050405020304" pitchFamily="18" charset="0"/>
              </a:rPr>
              <a:t>Dr.Vishwanath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Nagallapti</a:t>
            </a:r>
            <a:r>
              <a:rPr lang="en-US" dirty="0">
                <a:latin typeface="Times New Roman" panose="02020603050405020304" pitchFamily="18" charset="0"/>
                <a:cs typeface="Times New Roman" panose="02020603050405020304" pitchFamily="18" charset="0"/>
              </a:rPr>
              <a:t>, Aman Jain (Senior) and other fellow lab mates for their support</a:t>
            </a:r>
          </a:p>
        </p:txBody>
      </p:sp>
      <p:sp>
        <p:nvSpPr>
          <p:cNvPr id="7" name="Footer Placeholder 23">
            <a:extLst>
              <a:ext uri="{FF2B5EF4-FFF2-40B4-BE49-F238E27FC236}">
                <a16:creationId xmlns:a16="http://schemas.microsoft.com/office/drawing/2014/main" id="{298989B6-E2C1-20C6-7BF4-4FFB9204D949}"/>
              </a:ext>
            </a:extLst>
          </p:cNvPr>
          <p:cNvSpPr>
            <a:spLocks noGrp="1"/>
          </p:cNvSpPr>
          <p:nvPr>
            <p:ph type="ftr" sz="quarter" idx="11"/>
          </p:nvPr>
        </p:nvSpPr>
        <p:spPr>
          <a:xfrm>
            <a:off x="0" y="6721475"/>
            <a:ext cx="12192000" cy="136526"/>
          </a:xfrm>
          <a:solidFill>
            <a:schemeClr val="accent2">
              <a:lumMod val="60000"/>
              <a:lumOff val="40000"/>
            </a:schemeClr>
          </a:solidFill>
        </p:spPr>
        <p:txBody>
          <a:bodyPr/>
          <a:lstStyle/>
          <a:p>
            <a:pPr algn="l"/>
            <a:endParaRPr lang="en-IN" dirty="0"/>
          </a:p>
          <a:p>
            <a:pPr algn="l"/>
            <a:endParaRPr lang="en-IN" dirty="0"/>
          </a:p>
        </p:txBody>
      </p:sp>
    </p:spTree>
    <p:extLst>
      <p:ext uri="{BB962C8B-B14F-4D97-AF65-F5344CB8AC3E}">
        <p14:creationId xmlns:p14="http://schemas.microsoft.com/office/powerpoint/2010/main" val="142415626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EEC1D8F-B693-CE33-E0A0-2F3FD918193E}"/>
              </a:ext>
            </a:extLst>
          </p:cNvPr>
          <p:cNvSpPr>
            <a:spLocks noGrp="1"/>
          </p:cNvSpPr>
          <p:nvPr>
            <p:ph type="sldNum" sz="quarter" idx="12"/>
          </p:nvPr>
        </p:nvSpPr>
        <p:spPr/>
        <p:txBody>
          <a:bodyPr/>
          <a:lstStyle/>
          <a:p>
            <a:fld id="{C25B9902-0077-4036-A50E-FC57E35A599C}" type="slidenum">
              <a:rPr lang="en-IN" smtClean="0">
                <a:latin typeface="Times New Roman" panose="02020603050405020304" pitchFamily="18" charset="0"/>
                <a:cs typeface="Times New Roman" panose="02020603050405020304" pitchFamily="18" charset="0"/>
              </a:rPr>
              <a:t>35</a:t>
            </a:fld>
            <a:endParaRPr lang="en-IN">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96AFB9FC-0246-51BE-5EBF-CA444E094BE9}"/>
              </a:ext>
            </a:extLst>
          </p:cNvPr>
          <p:cNvSpPr txBox="1"/>
          <p:nvPr/>
        </p:nvSpPr>
        <p:spPr>
          <a:xfrm>
            <a:off x="380144" y="86610"/>
            <a:ext cx="9976207" cy="584775"/>
          </a:xfrm>
          <a:prstGeom prst="rect">
            <a:avLst/>
          </a:prstGeom>
          <a:noFill/>
        </p:spPr>
        <p:txBody>
          <a:bodyPr wrap="square" rtlCol="0">
            <a:spAutoFit/>
          </a:bodyPr>
          <a:lstStyle/>
          <a:p>
            <a:r>
              <a:rPr lang="en-US" sz="3200" dirty="0">
                <a:latin typeface="Times New Roman" panose="02020603050405020304" pitchFamily="18" charset="0"/>
                <a:cs typeface="Times New Roman" panose="02020603050405020304" pitchFamily="18" charset="0"/>
              </a:rPr>
              <a:t>References</a:t>
            </a:r>
            <a:endParaRPr lang="en-IN" sz="3200" dirty="0">
              <a:latin typeface="Times New Roman" panose="02020603050405020304" pitchFamily="18" charset="0"/>
              <a:cs typeface="Times New Roman" panose="02020603050405020304" pitchFamily="18" charset="0"/>
            </a:endParaRPr>
          </a:p>
        </p:txBody>
      </p:sp>
      <p:cxnSp>
        <p:nvCxnSpPr>
          <p:cNvPr id="4" name="Straight Connector 3">
            <a:extLst>
              <a:ext uri="{FF2B5EF4-FFF2-40B4-BE49-F238E27FC236}">
                <a16:creationId xmlns:a16="http://schemas.microsoft.com/office/drawing/2014/main" id="{E7E33B2E-9FB0-5D69-C416-3A1390AECA98}"/>
              </a:ext>
            </a:extLst>
          </p:cNvPr>
          <p:cNvCxnSpPr>
            <a:cxnSpLocks/>
          </p:cNvCxnSpPr>
          <p:nvPr/>
        </p:nvCxnSpPr>
        <p:spPr>
          <a:xfrm>
            <a:off x="215000" y="671385"/>
            <a:ext cx="11762000" cy="0"/>
          </a:xfrm>
          <a:prstGeom prst="line">
            <a:avLst/>
          </a:prstGeom>
          <a:ln w="38100">
            <a:solidFill>
              <a:schemeClr val="accent1">
                <a:lumMod val="60000"/>
                <a:lumOff val="40000"/>
              </a:schemeClr>
            </a:solidFill>
          </a:ln>
        </p:spPr>
        <p:style>
          <a:lnRef idx="3">
            <a:schemeClr val="dk1"/>
          </a:lnRef>
          <a:fillRef idx="0">
            <a:schemeClr val="dk1"/>
          </a:fillRef>
          <a:effectRef idx="2">
            <a:schemeClr val="dk1"/>
          </a:effectRef>
          <a:fontRef idx="minor">
            <a:schemeClr val="tx1"/>
          </a:fontRef>
        </p:style>
      </p:cxnSp>
      <p:pic>
        <p:nvPicPr>
          <p:cNvPr id="5" name="Picture 4" descr="IIT Hyderabad Logo_Final Design.jpg">
            <a:extLst>
              <a:ext uri="{FF2B5EF4-FFF2-40B4-BE49-F238E27FC236}">
                <a16:creationId xmlns:a16="http://schemas.microsoft.com/office/drawing/2014/main" id="{08C6F56D-A028-EC46-B120-3D76C300E620}"/>
              </a:ext>
            </a:extLst>
          </p:cNvPr>
          <p:cNvPicPr>
            <a:picLocks noChangeAspect="1"/>
          </p:cNvPicPr>
          <p:nvPr/>
        </p:nvPicPr>
        <p:blipFill>
          <a:blip r:embed="rId2"/>
          <a:stretch>
            <a:fillRect/>
          </a:stretch>
        </p:blipFill>
        <p:spPr>
          <a:xfrm>
            <a:off x="11595832" y="101571"/>
            <a:ext cx="443613" cy="446704"/>
          </a:xfrm>
          <a:prstGeom prst="rect">
            <a:avLst/>
          </a:prstGeom>
        </p:spPr>
      </p:pic>
      <p:sp>
        <p:nvSpPr>
          <p:cNvPr id="6" name="TextBox 5">
            <a:extLst>
              <a:ext uri="{FF2B5EF4-FFF2-40B4-BE49-F238E27FC236}">
                <a16:creationId xmlns:a16="http://schemas.microsoft.com/office/drawing/2014/main" id="{58109AD2-16EF-F81A-0C8C-ED364AA7A239}"/>
              </a:ext>
            </a:extLst>
          </p:cNvPr>
          <p:cNvSpPr txBox="1"/>
          <p:nvPr/>
        </p:nvSpPr>
        <p:spPr>
          <a:xfrm>
            <a:off x="380143" y="794495"/>
            <a:ext cx="11761999" cy="6340197"/>
          </a:xfrm>
          <a:prstGeom prst="rect">
            <a:avLst/>
          </a:prstGeom>
          <a:noFill/>
        </p:spPr>
        <p:txBody>
          <a:bodyPr wrap="square" rtlCol="0">
            <a:spAutoFit/>
          </a:bodyPr>
          <a:lstStyle/>
          <a:p>
            <a:pPr marL="285750" indent="-285750" algn="l">
              <a:buFont typeface="Arial" panose="020B0604020202020204" pitchFamily="34" charset="0"/>
              <a:buChar char="•"/>
            </a:pPr>
            <a:r>
              <a:rPr lang="en-IN" sz="1400" i="1" strike="noStrike" dirty="0">
                <a:effectLst/>
                <a:latin typeface="Times New Roman" panose="02020603050405020304" pitchFamily="18" charset="0"/>
                <a:cs typeface="Times New Roman" panose="02020603050405020304" pitchFamily="18" charset="0"/>
              </a:rPr>
              <a:t>Saad </a:t>
            </a:r>
            <a:r>
              <a:rPr lang="en-IN" sz="1400" i="1" dirty="0">
                <a:latin typeface="Times New Roman" panose="02020603050405020304" pitchFamily="18" charset="0"/>
                <a:cs typeface="Times New Roman" panose="02020603050405020304" pitchFamily="18" charset="0"/>
              </a:rPr>
              <a:t>S</a:t>
            </a:r>
            <a:r>
              <a:rPr lang="en-IN" sz="1400" i="1" strike="noStrike" dirty="0">
                <a:effectLst/>
                <a:latin typeface="Times New Roman" panose="02020603050405020304" pitchFamily="18" charset="0"/>
                <a:cs typeface="Times New Roman" panose="02020603050405020304" pitchFamily="18" charset="0"/>
              </a:rPr>
              <a:t>aleh Alghamdi et al., 2021, </a:t>
            </a:r>
            <a:r>
              <a:rPr lang="en-IN" sz="1400" i="1" dirty="0">
                <a:latin typeface="Times New Roman" panose="02020603050405020304" pitchFamily="18" charset="0"/>
                <a:cs typeface="Times New Roman" panose="02020603050405020304" pitchFamily="18" charset="0"/>
              </a:rPr>
              <a:t> Additive Manufacturing of Polymer Materials: Progress, Promise and Challenges. Polymers. 13. 10.3390/polym13050753 [1]</a:t>
            </a:r>
          </a:p>
          <a:p>
            <a:pPr marL="285750" indent="-285750" algn="l">
              <a:buFont typeface="Arial" panose="020B0604020202020204" pitchFamily="34" charset="0"/>
              <a:buChar char="•"/>
            </a:pPr>
            <a:endParaRPr lang="en-IN" sz="1400" i="1" dirty="0">
              <a:latin typeface="Times New Roman" panose="02020603050405020304" pitchFamily="18" charset="0"/>
              <a:cs typeface="Times New Roman" panose="02020603050405020304" pitchFamily="18" charset="0"/>
            </a:endParaRPr>
          </a:p>
          <a:p>
            <a:pPr marL="285750" indent="-285750" algn="l">
              <a:buFont typeface="Arial" panose="020B0604020202020204" pitchFamily="34" charset="0"/>
              <a:buChar char="•"/>
            </a:pPr>
            <a:r>
              <a:rPr lang="en-US" sz="1400" i="1" dirty="0" err="1">
                <a:latin typeface="Times New Roman" panose="02020603050405020304" pitchFamily="18" charset="0"/>
                <a:cs typeface="Times New Roman" panose="02020603050405020304" pitchFamily="18" charset="0"/>
              </a:rPr>
              <a:t>Alagha</a:t>
            </a:r>
            <a:r>
              <a:rPr lang="en-US" sz="1400" i="1" dirty="0">
                <a:latin typeface="Times New Roman" panose="02020603050405020304" pitchFamily="18" charset="0"/>
                <a:cs typeface="Times New Roman" panose="02020603050405020304" pitchFamily="18" charset="0"/>
              </a:rPr>
              <a:t>, Ali &amp; Hussain, Shahadat &amp; </a:t>
            </a:r>
            <a:r>
              <a:rPr lang="en-US" sz="1400" i="1" dirty="0" err="1">
                <a:latin typeface="Times New Roman" panose="02020603050405020304" pitchFamily="18" charset="0"/>
                <a:cs typeface="Times New Roman" panose="02020603050405020304" pitchFamily="18" charset="0"/>
              </a:rPr>
              <a:t>Zaki</a:t>
            </a:r>
            <a:r>
              <a:rPr lang="en-US" sz="1400" i="1" dirty="0">
                <a:latin typeface="Times New Roman" panose="02020603050405020304" pitchFamily="18" charset="0"/>
                <a:cs typeface="Times New Roman" panose="02020603050405020304" pitchFamily="18" charset="0"/>
              </a:rPr>
              <a:t>, Wael. (2021). Additive manufacturing of shape memory alloys: A review with emphasis on powder bed systems. Materials &amp; Design. 204. 109654. 10.1016/j.matdes.2021.109654.[2]</a:t>
            </a:r>
          </a:p>
          <a:p>
            <a:pPr algn="l"/>
            <a:endParaRPr lang="en-US" sz="1400" i="1"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400" i="1" dirty="0">
                <a:latin typeface="Times New Roman" panose="02020603050405020304" pitchFamily="18" charset="0"/>
                <a:cs typeface="Times New Roman" panose="02020603050405020304" pitchFamily="18" charset="0"/>
              </a:rPr>
              <a:t>Dr. </a:t>
            </a:r>
            <a:r>
              <a:rPr lang="en-IN" sz="1400" i="1" dirty="0">
                <a:latin typeface="Times New Roman" panose="02020603050405020304" pitchFamily="18" charset="0"/>
                <a:cs typeface="Times New Roman" panose="02020603050405020304" pitchFamily="18" charset="0"/>
              </a:rPr>
              <a:t>Vishwanath </a:t>
            </a:r>
            <a:r>
              <a:rPr lang="en-IN" sz="1400" i="1" dirty="0" err="1">
                <a:latin typeface="Times New Roman" panose="02020603050405020304" pitchFamily="18" charset="0"/>
                <a:cs typeface="Times New Roman" panose="02020603050405020304" pitchFamily="18" charset="0"/>
              </a:rPr>
              <a:t>Nagallapati</a:t>
            </a:r>
            <a:r>
              <a:rPr lang="en-IN" sz="1400" i="1" dirty="0">
                <a:latin typeface="Times New Roman" panose="02020603050405020304" pitchFamily="18" charset="0"/>
                <a:cs typeface="Times New Roman" panose="02020603050405020304" pitchFamily="18" charset="0"/>
              </a:rPr>
              <a:t> et al, 2023, </a:t>
            </a:r>
            <a:r>
              <a:rPr lang="en-US" sz="1400" i="1" dirty="0">
                <a:latin typeface="Times New Roman" panose="02020603050405020304" pitchFamily="18" charset="0"/>
                <a:cs typeface="Times New Roman" panose="02020603050405020304" pitchFamily="18" charset="0"/>
              </a:rPr>
              <a:t>A Study on Various Thermal management approaches for Wire Arc Additive Manufacturing Process </a:t>
            </a:r>
            <a:r>
              <a:rPr lang="en-IN" sz="1400" i="1" dirty="0">
                <a:latin typeface="Times New Roman" panose="02020603050405020304" pitchFamily="18" charset="0"/>
                <a:cs typeface="Times New Roman" panose="02020603050405020304" pitchFamily="18" charset="0"/>
              </a:rPr>
              <a:t>[3] </a:t>
            </a:r>
            <a:r>
              <a:rPr lang="en-US" sz="1400" i="1" dirty="0">
                <a:latin typeface="Times New Roman" panose="02020603050405020304" pitchFamily="18" charset="0"/>
                <a:cs typeface="Times New Roman" panose="02020603050405020304" pitchFamily="18" charset="0"/>
              </a:rPr>
              <a:t> </a:t>
            </a:r>
          </a:p>
          <a:p>
            <a:pPr marL="285750" indent="-285750">
              <a:buFont typeface="Arial" panose="020B0604020202020204" pitchFamily="34" charset="0"/>
              <a:buChar char="•"/>
            </a:pPr>
            <a:endParaRPr lang="en-US" sz="1400" i="1" dirty="0">
              <a:effectLst/>
              <a:latin typeface="Times New Roman" panose="02020603050405020304" pitchFamily="18" charset="0"/>
              <a:cs typeface="Times New Roman" panose="02020603050405020304" pitchFamily="18" charset="0"/>
            </a:endParaRPr>
          </a:p>
          <a:p>
            <a:pPr marL="171450" indent="-171450">
              <a:buFont typeface="Arial" panose="020B0604020202020204" pitchFamily="34" charset="0"/>
              <a:buChar char="•"/>
            </a:pPr>
            <a:r>
              <a:rPr lang="en-IN" sz="1400" i="1" dirty="0">
                <a:latin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   Kai </a:t>
            </a:r>
            <a:r>
              <a:rPr lang="en-IN" sz="1400" i="1" dirty="0" err="1">
                <a:latin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Treutler</a:t>
            </a:r>
            <a:r>
              <a:rPr lang="en-IN" sz="1400" i="1" dirty="0">
                <a:latin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 </a:t>
            </a:r>
            <a:r>
              <a:rPr lang="en-IN" sz="1400" i="1" dirty="0">
                <a:latin typeface="Times New Roman" panose="02020603050405020304" pitchFamily="18" charset="0"/>
                <a:cs typeface="Times New Roman" panose="02020603050405020304" pitchFamily="18" charset="0"/>
              </a:rPr>
              <a:t> et al., 2021, </a:t>
            </a:r>
            <a:r>
              <a:rPr lang="en-US" sz="1400" i="1" dirty="0">
                <a:latin typeface="Times New Roman" panose="02020603050405020304" pitchFamily="18" charset="0"/>
                <a:cs typeface="Times New Roman" panose="02020603050405020304" pitchFamily="18" charset="0"/>
              </a:rPr>
              <a:t>The Current State of Research of Wire Arc Additive Manufacturing (WAAM): A Review [4],</a:t>
            </a:r>
          </a:p>
          <a:p>
            <a:endParaRPr lang="en-US" sz="1400" i="1" dirty="0">
              <a:latin typeface="Times New Roman" panose="02020603050405020304" pitchFamily="18" charset="0"/>
              <a:cs typeface="Times New Roman" panose="02020603050405020304" pitchFamily="18" charset="0"/>
              <a:hlinkClick r:id="rId4">
                <a:extLst>
                  <a:ext uri="{A12FA001-AC4F-418D-AE19-62706E023703}">
                    <ahyp:hlinkClr xmlns:ahyp="http://schemas.microsoft.com/office/drawing/2018/hyperlinkcolor" val="tx"/>
                  </a:ext>
                </a:extLst>
              </a:hlinkClick>
            </a:endParaRPr>
          </a:p>
          <a:p>
            <a:pPr marL="285750" indent="-285750">
              <a:buFont typeface="Arial" panose="020B0604020202020204" pitchFamily="34" charset="0"/>
              <a:buChar char="•"/>
            </a:pPr>
            <a:r>
              <a:rPr lang="en-US" sz="1400" i="1" dirty="0">
                <a:effectLst/>
                <a:latin typeface="Times New Roman" panose="02020603050405020304" pitchFamily="18" charset="0"/>
                <a:cs typeface="Times New Roman" panose="02020603050405020304" pitchFamily="18" charset="0"/>
              </a:rPr>
              <a:t>Opportunities for Wire Arc Additive Manufacturing in Steel Structures, </a:t>
            </a:r>
            <a:r>
              <a:rPr lang="en-US" sz="1400" i="1" dirty="0">
                <a:effectLst/>
                <a:latin typeface="Times New Roman" panose="02020603050405020304" pitchFamily="18" charset="0"/>
                <a:cs typeface="Times New Roman" panose="02020603050405020304" pitchFamily="18" charset="0"/>
                <a:hlinkClick r:id="rId5">
                  <a:extLst>
                    <a:ext uri="{A12FA001-AC4F-418D-AE19-62706E023703}">
                      <ahyp:hlinkClr xmlns:ahyp="http://schemas.microsoft.com/office/drawing/2018/hyperlinkcolor" val="tx"/>
                    </a:ext>
                  </a:extLst>
                </a:hlinkClick>
              </a:rPr>
              <a:t>https://www.cisc-icca.ca/opportunities-for-wire-arc-additive-manufacturing-in-steel-structures [5</a:t>
            </a:r>
            <a:r>
              <a:rPr lang="en-US" sz="1400" i="1" dirty="0">
                <a:effectLst/>
                <a:latin typeface="Times New Roman" panose="02020603050405020304" pitchFamily="18" charset="0"/>
                <a:cs typeface="Times New Roman" panose="02020603050405020304" pitchFamily="18" charset="0"/>
              </a:rPr>
              <a:t>]</a:t>
            </a:r>
          </a:p>
          <a:p>
            <a:endParaRPr lang="en-US" sz="1400" i="1"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400" i="1" dirty="0">
                <a:effectLst/>
                <a:latin typeface="Times New Roman" panose="02020603050405020304" pitchFamily="18" charset="0"/>
                <a:cs typeface="Times New Roman" panose="02020603050405020304" pitchFamily="18" charset="0"/>
              </a:rPr>
              <a:t>Lu, Lu et al. “</a:t>
            </a:r>
            <a:r>
              <a:rPr lang="en-US" sz="1400" i="1" dirty="0" err="1">
                <a:effectLst/>
                <a:latin typeface="Times New Roman" panose="02020603050405020304" pitchFamily="18" charset="0"/>
                <a:cs typeface="Times New Roman" panose="02020603050405020304" pitchFamily="18" charset="0"/>
              </a:rPr>
              <a:t>DeepXDE</a:t>
            </a:r>
            <a:r>
              <a:rPr lang="en-US" sz="1400" i="1" dirty="0">
                <a:effectLst/>
                <a:latin typeface="Times New Roman" panose="02020603050405020304" pitchFamily="18" charset="0"/>
                <a:cs typeface="Times New Roman" panose="02020603050405020304" pitchFamily="18" charset="0"/>
              </a:rPr>
              <a:t>: A Deep Learning Library for Solving Differential Equations.” </a:t>
            </a:r>
            <a:r>
              <a:rPr lang="en-US" sz="1400" i="1" dirty="0" err="1">
                <a:effectLst/>
                <a:latin typeface="Times New Roman" panose="02020603050405020304" pitchFamily="18" charset="0"/>
                <a:cs typeface="Times New Roman" panose="02020603050405020304" pitchFamily="18" charset="0"/>
              </a:rPr>
              <a:t>ArXiv</a:t>
            </a:r>
            <a:r>
              <a:rPr lang="en-US" sz="1400" i="1" dirty="0">
                <a:effectLst/>
                <a:latin typeface="Times New Roman" panose="02020603050405020304" pitchFamily="18" charset="0"/>
                <a:cs typeface="Times New Roman" panose="02020603050405020304" pitchFamily="18" charset="0"/>
              </a:rPr>
              <a:t> abs/1907.04502 (2019): n. </a:t>
            </a:r>
            <a:r>
              <a:rPr lang="en-US" sz="1400" i="1" dirty="0" err="1">
                <a:effectLst/>
                <a:latin typeface="Times New Roman" panose="02020603050405020304" pitchFamily="18" charset="0"/>
                <a:cs typeface="Times New Roman" panose="02020603050405020304" pitchFamily="18" charset="0"/>
              </a:rPr>
              <a:t>pag</a:t>
            </a:r>
            <a:r>
              <a:rPr lang="en-US" sz="1400" i="1" dirty="0">
                <a:effectLst/>
                <a:latin typeface="Times New Roman" panose="02020603050405020304" pitchFamily="18" charset="0"/>
                <a:cs typeface="Times New Roman" panose="02020603050405020304" pitchFamily="18" charset="0"/>
              </a:rPr>
              <a:t> [6]</a:t>
            </a:r>
          </a:p>
          <a:p>
            <a:endParaRPr lang="en-US" sz="1400" i="1" dirty="0">
              <a:latin typeface="Times New Roman" panose="02020603050405020304" pitchFamily="18" charset="0"/>
              <a:cs typeface="Times New Roman" panose="02020603050405020304" pitchFamily="18" charset="0"/>
            </a:endParaRPr>
          </a:p>
          <a:p>
            <a:pPr marL="285750" indent="-285750" algn="l">
              <a:buFont typeface="Arial" panose="020B0604020202020204" pitchFamily="34" charset="0"/>
              <a:buChar char="•"/>
            </a:pPr>
            <a:r>
              <a:rPr lang="en-US" sz="1400" i="1" dirty="0" err="1">
                <a:effectLst/>
                <a:latin typeface="Times New Roman" panose="02020603050405020304" pitchFamily="18" charset="0"/>
                <a:cs typeface="Times New Roman" panose="02020603050405020304" pitchFamily="18" charset="0"/>
              </a:rPr>
              <a:t>Nasiri</a:t>
            </a:r>
            <a:r>
              <a:rPr lang="en-US" sz="1400" i="1" dirty="0">
                <a:effectLst/>
                <a:latin typeface="Times New Roman" panose="02020603050405020304" pitchFamily="18" charset="0"/>
                <a:cs typeface="Times New Roman" panose="02020603050405020304" pitchFamily="18" charset="0"/>
              </a:rPr>
              <a:t>, M.B., </a:t>
            </a:r>
            <a:r>
              <a:rPr lang="en-US" sz="1400" i="1" dirty="0" err="1">
                <a:effectLst/>
                <a:latin typeface="Times New Roman" panose="02020603050405020304" pitchFamily="18" charset="0"/>
                <a:cs typeface="Times New Roman" panose="02020603050405020304" pitchFamily="18" charset="0"/>
              </a:rPr>
              <a:t>Enzinger</a:t>
            </a:r>
            <a:r>
              <a:rPr lang="en-US" sz="1400" i="1" dirty="0">
                <a:effectLst/>
                <a:latin typeface="Times New Roman" panose="02020603050405020304" pitchFamily="18" charset="0"/>
                <a:cs typeface="Times New Roman" panose="02020603050405020304" pitchFamily="18" charset="0"/>
              </a:rPr>
              <a:t>, N. 2019, An analytical solution for temperature, distribution in fillet arc welding based on an adaptive function.[7]</a:t>
            </a:r>
          </a:p>
          <a:p>
            <a:pPr marL="285750" indent="-285750" algn="l">
              <a:buFont typeface="Arial" panose="020B0604020202020204" pitchFamily="34" charset="0"/>
              <a:buChar char="•"/>
            </a:pPr>
            <a:endParaRPr lang="en-US" sz="1400" i="1" dirty="0">
              <a:effectLst/>
              <a:latin typeface="Times New Roman" panose="02020603050405020304" pitchFamily="18" charset="0"/>
              <a:cs typeface="Times New Roman" panose="02020603050405020304" pitchFamily="18" charset="0"/>
            </a:endParaRPr>
          </a:p>
          <a:p>
            <a:pPr marL="285750" indent="-285750" algn="l">
              <a:buFont typeface="Arial" panose="020B0604020202020204" pitchFamily="34" charset="0"/>
              <a:buChar char="•"/>
            </a:pPr>
            <a:r>
              <a:rPr lang="en-US" sz="1400" i="1" dirty="0" err="1">
                <a:effectLst/>
                <a:latin typeface="Times New Roman" panose="02020603050405020304" pitchFamily="18" charset="0"/>
                <a:cs typeface="Times New Roman" panose="02020603050405020304" pitchFamily="18" charset="0"/>
              </a:rPr>
              <a:t>Mohebbi</a:t>
            </a:r>
            <a:r>
              <a:rPr lang="en-US" sz="1400" i="1" dirty="0">
                <a:effectLst/>
                <a:latin typeface="Times New Roman" panose="02020603050405020304" pitchFamily="18" charset="0"/>
                <a:cs typeface="Times New Roman" panose="02020603050405020304" pitchFamily="18" charset="0"/>
              </a:rPr>
              <a:t>, M.S., </a:t>
            </a:r>
            <a:r>
              <a:rPr lang="en-US" sz="1400" i="1" dirty="0" err="1">
                <a:effectLst/>
                <a:latin typeface="Times New Roman" panose="02020603050405020304" pitchFamily="18" charset="0"/>
                <a:cs typeface="Times New Roman" panose="02020603050405020304" pitchFamily="18" charset="0"/>
              </a:rPr>
              <a:t>Kühl</a:t>
            </a:r>
            <a:r>
              <a:rPr lang="en-US" sz="1400" i="1" dirty="0">
                <a:effectLst/>
                <a:latin typeface="Times New Roman" panose="02020603050405020304" pitchFamily="18" charset="0"/>
                <a:cs typeface="Times New Roman" panose="02020603050405020304" pitchFamily="18" charset="0"/>
              </a:rPr>
              <a:t>, M. &amp; Ploshikhin,,2018,  V </a:t>
            </a:r>
            <a:r>
              <a:rPr kumimoji="0" lang="en-US" altLang="en-US" sz="1400" i="1" strike="noStrike" cap="none" normalizeH="0" baseline="0" dirty="0">
                <a:ln>
                  <a:noFill/>
                </a:ln>
                <a:effectLst/>
                <a:latin typeface="Times New Roman" panose="02020603050405020304" pitchFamily="18" charset="0"/>
                <a:cs typeface="Times New Roman" panose="02020603050405020304" pitchFamily="18" charset="0"/>
              </a:rPr>
              <a:t>Analytical process model for wire + arc additive manufacturing [8]</a:t>
            </a:r>
          </a:p>
          <a:p>
            <a:pPr marL="285750" indent="-285750" algn="l">
              <a:buFont typeface="Arial" panose="020B0604020202020204" pitchFamily="34" charset="0"/>
              <a:buChar char="•"/>
            </a:pPr>
            <a:endParaRPr kumimoji="0" lang="en-US" altLang="en-US" sz="1400" i="1" strike="noStrike" cap="none" normalizeH="0" baseline="0" dirty="0">
              <a:ln>
                <a:noFill/>
              </a:ln>
              <a:effectLst/>
              <a:latin typeface="Times New Roman" panose="02020603050405020304" pitchFamily="18" charset="0"/>
              <a:cs typeface="Times New Roman" panose="02020603050405020304" pitchFamily="18" charset="0"/>
            </a:endParaRPr>
          </a:p>
          <a:p>
            <a:pPr marL="285750" indent="-285750" algn="l">
              <a:buFont typeface="Arial" panose="020B0604020202020204" pitchFamily="34" charset="0"/>
              <a:buChar char="•"/>
            </a:pPr>
            <a:r>
              <a:rPr lang="en-IN" sz="1400" i="1" dirty="0">
                <a:effectLst/>
                <a:latin typeface="Times New Roman" panose="02020603050405020304" pitchFamily="18" charset="0"/>
                <a:cs typeface="Times New Roman" panose="02020603050405020304" pitchFamily="18" charset="0"/>
              </a:rPr>
              <a:t>Sergio Ríos et al. 2023, </a:t>
            </a:r>
            <a:r>
              <a:rPr lang="en-US" sz="1400" i="1" dirty="0">
                <a:effectLst/>
                <a:latin typeface="Times New Roman" panose="02020603050405020304" pitchFamily="18" charset="0"/>
                <a:cs typeface="Times New Roman" panose="02020603050405020304" pitchFamily="18" charset="0"/>
              </a:rPr>
              <a:t>A thermo-capillary-gravity model for geometrical analysis of single-bead wire and arc additive manufacturing (WAAM), [9]</a:t>
            </a:r>
            <a:endParaRPr kumimoji="0" lang="en-US" altLang="en-US" sz="1400" i="1" strike="noStrike" cap="none" normalizeH="0" baseline="0" dirty="0">
              <a:ln>
                <a:noFill/>
              </a:ln>
              <a:effectLst/>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sz="1400" i="1"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400" i="1" dirty="0">
                <a:latin typeface="Times New Roman" panose="02020603050405020304" pitchFamily="18" charset="0"/>
                <a:cs typeface="Times New Roman" panose="02020603050405020304" pitchFamily="18" charset="0"/>
              </a:rPr>
              <a:t>Filippo </a:t>
            </a:r>
            <a:r>
              <a:rPr lang="en-US" sz="1400" i="1" dirty="0" err="1">
                <a:latin typeface="Times New Roman" panose="02020603050405020304" pitchFamily="18" charset="0"/>
                <a:cs typeface="Times New Roman" panose="02020603050405020304" pitchFamily="18" charset="0"/>
              </a:rPr>
              <a:t>Montevecchi</a:t>
            </a:r>
            <a:r>
              <a:rPr lang="en-US" sz="1400" i="1" dirty="0">
                <a:latin typeface="Times New Roman" panose="02020603050405020304" pitchFamily="18" charset="0"/>
                <a:cs typeface="Times New Roman" panose="02020603050405020304" pitchFamily="18" charset="0"/>
              </a:rPr>
              <a:t>  et al.,  2016, Finite Element mesh coarsening for effective distortion prediction in Wire Arc Additive Manufacturing [11]</a:t>
            </a:r>
            <a:endParaRPr lang="en-IN" sz="1400" i="1"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sz="1400" i="1" dirty="0">
              <a:effectLst/>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sz="1400" i="1" u="none" strike="noStrike" dirty="0" err="1">
                <a:effectLst/>
                <a:latin typeface="Times New Roman" panose="02020603050405020304" pitchFamily="18" charset="0"/>
                <a:cs typeface="Times New Roman" panose="02020603050405020304" pitchFamily="18" charset="0"/>
                <a:hlinkClick r:id="rId6">
                  <a:extLst>
                    <a:ext uri="{A12FA001-AC4F-418D-AE19-62706E023703}">
                      <ahyp:hlinkClr xmlns:ahyp="http://schemas.microsoft.com/office/drawing/2018/hyperlinkcolor" val="tx"/>
                    </a:ext>
                  </a:extLst>
                </a:hlinkClick>
              </a:rPr>
              <a:t>Tangestani</a:t>
            </a:r>
            <a:r>
              <a:rPr lang="en-IN" sz="1400" i="1" u="none" strike="noStrike" dirty="0">
                <a:effectLst/>
                <a:latin typeface="Times New Roman" panose="02020603050405020304" pitchFamily="18" charset="0"/>
                <a:cs typeface="Times New Roman" panose="02020603050405020304" pitchFamily="18" charset="0"/>
                <a:hlinkClick r:id="rId6">
                  <a:extLst>
                    <a:ext uri="{A12FA001-AC4F-418D-AE19-62706E023703}">
                      <ahyp:hlinkClr xmlns:ahyp="http://schemas.microsoft.com/office/drawing/2018/hyperlinkcolor" val="tx"/>
                    </a:ext>
                  </a:extLst>
                </a:hlinkClick>
              </a:rPr>
              <a:t> et al., 2020</a:t>
            </a:r>
            <a:r>
              <a:rPr lang="en-US" sz="1400" i="1" dirty="0">
                <a:effectLst/>
                <a:latin typeface="Times New Roman" panose="02020603050405020304" pitchFamily="18" charset="0"/>
                <a:cs typeface="Times New Roman" panose="02020603050405020304" pitchFamily="18" charset="0"/>
              </a:rPr>
              <a:t> Effects of vertical and pinch rolling on residual stress distributions in wire and arc additively manufactured components, </a:t>
            </a:r>
            <a:r>
              <a:rPr lang="en-IN" sz="1400" i="1" u="none" strike="noStrike" dirty="0">
                <a:latin typeface="Times New Roman" panose="02020603050405020304" pitchFamily="18" charset="0"/>
                <a:cs typeface="Times New Roman" panose="02020603050405020304" pitchFamily="18" charset="0"/>
              </a:rPr>
              <a:t>[12] </a:t>
            </a:r>
          </a:p>
          <a:p>
            <a:pPr marL="285750" indent="-285750">
              <a:buFont typeface="Arial" panose="020B0604020202020204" pitchFamily="34" charset="0"/>
              <a:buChar char="•"/>
            </a:pPr>
            <a:endParaRPr lang="en-IN" sz="1400" i="1" dirty="0">
              <a:effectLst/>
              <a:latin typeface="Times New Roman" panose="02020603050405020304" pitchFamily="18" charset="0"/>
              <a:cs typeface="Times New Roman" panose="02020603050405020304" pitchFamily="18" charset="0"/>
              <a:hlinkClick r:id="rId7">
                <a:extLst>
                  <a:ext uri="{A12FA001-AC4F-418D-AE19-62706E023703}">
                    <ahyp:hlinkClr xmlns:ahyp="http://schemas.microsoft.com/office/drawing/2018/hyperlinkcolor" val="tx"/>
                  </a:ext>
                </a:extLst>
              </a:hlinkClick>
            </a:endParaRPr>
          </a:p>
          <a:p>
            <a:pPr marL="285750" indent="-285750">
              <a:buFont typeface="Arial" panose="020B0604020202020204" pitchFamily="34" charset="0"/>
              <a:buChar char="•"/>
            </a:pPr>
            <a:r>
              <a:rPr lang="en-US" sz="1400" i="1" u="none" strike="noStrike" dirty="0">
                <a:effectLst/>
                <a:latin typeface="Times New Roman" panose="02020603050405020304" pitchFamily="18" charset="0"/>
                <a:cs typeface="Times New Roman" panose="02020603050405020304" pitchFamily="18" charset="0"/>
                <a:hlinkClick r:id="rId7">
                  <a:extLst>
                    <a:ext uri="{A12FA001-AC4F-418D-AE19-62706E023703}">
                      <ahyp:hlinkClr xmlns:ahyp="http://schemas.microsoft.com/office/drawing/2018/hyperlinkcolor" val="tx"/>
                    </a:ext>
                  </a:extLst>
                </a:hlinkClick>
              </a:rPr>
              <a:t>Denlinger et al., 2014</a:t>
            </a:r>
            <a:r>
              <a:rPr lang="en-US" sz="1400" i="1" u="none" strike="noStrike" dirty="0">
                <a:effectLst/>
                <a:latin typeface="Times New Roman" panose="02020603050405020304" pitchFamily="18" charset="0"/>
                <a:cs typeface="Times New Roman" panose="02020603050405020304" pitchFamily="18" charset="0"/>
              </a:rPr>
              <a:t> </a:t>
            </a:r>
            <a:r>
              <a:rPr lang="en-US" sz="1400" i="1" dirty="0">
                <a:effectLst/>
                <a:latin typeface="Times New Roman" panose="02020603050405020304" pitchFamily="18" charset="0"/>
                <a:cs typeface="Times New Roman" panose="02020603050405020304" pitchFamily="18" charset="0"/>
              </a:rPr>
              <a:t>and </a:t>
            </a:r>
            <a:r>
              <a:rPr lang="en-US" sz="1400" i="1" u="none" strike="noStrike" dirty="0" err="1">
                <a:effectLst/>
                <a:latin typeface="Times New Roman" panose="02020603050405020304" pitchFamily="18" charset="0"/>
                <a:cs typeface="Times New Roman" panose="02020603050405020304" pitchFamily="18" charset="0"/>
                <a:hlinkClick r:id="rId8">
                  <a:extLst>
                    <a:ext uri="{A12FA001-AC4F-418D-AE19-62706E023703}">
                      <ahyp:hlinkClr xmlns:ahyp="http://schemas.microsoft.com/office/drawing/2018/hyperlinkcolor" val="tx"/>
                    </a:ext>
                  </a:extLst>
                </a:hlinkClick>
              </a:rPr>
              <a:t>Jayanath</a:t>
            </a:r>
            <a:r>
              <a:rPr lang="en-US" sz="1400" i="1" u="none" strike="noStrike" dirty="0">
                <a:effectLst/>
                <a:latin typeface="Times New Roman" panose="02020603050405020304" pitchFamily="18" charset="0"/>
                <a:cs typeface="Times New Roman" panose="02020603050405020304" pitchFamily="18" charset="0"/>
                <a:hlinkClick r:id="rId8">
                  <a:extLst>
                    <a:ext uri="{A12FA001-AC4F-418D-AE19-62706E023703}">
                      <ahyp:hlinkClr xmlns:ahyp="http://schemas.microsoft.com/office/drawing/2018/hyperlinkcolor" val="tx"/>
                    </a:ext>
                  </a:extLst>
                </a:hlinkClick>
              </a:rPr>
              <a:t> and </a:t>
            </a:r>
            <a:r>
              <a:rPr lang="en-US" sz="1400" i="1" u="none" strike="noStrike" dirty="0" err="1">
                <a:effectLst/>
                <a:latin typeface="Times New Roman" panose="02020603050405020304" pitchFamily="18" charset="0"/>
                <a:cs typeface="Times New Roman" panose="02020603050405020304" pitchFamily="18" charset="0"/>
                <a:hlinkClick r:id="rId8">
                  <a:extLst>
                    <a:ext uri="{A12FA001-AC4F-418D-AE19-62706E023703}">
                      <ahyp:hlinkClr xmlns:ahyp="http://schemas.microsoft.com/office/drawing/2018/hyperlinkcolor" val="tx"/>
                    </a:ext>
                  </a:extLst>
                </a:hlinkClick>
              </a:rPr>
              <a:t>Achuthan</a:t>
            </a:r>
            <a:r>
              <a:rPr lang="en-US" sz="1400" i="1" u="none" strike="noStrike" dirty="0">
                <a:effectLst/>
                <a:latin typeface="Times New Roman" panose="02020603050405020304" pitchFamily="18" charset="0"/>
                <a:cs typeface="Times New Roman" panose="02020603050405020304" pitchFamily="18" charset="0"/>
                <a:hlinkClick r:id="rId8">
                  <a:extLst>
                    <a:ext uri="{A12FA001-AC4F-418D-AE19-62706E023703}">
                      <ahyp:hlinkClr xmlns:ahyp="http://schemas.microsoft.com/office/drawing/2018/hyperlinkcolor" val="tx"/>
                    </a:ext>
                  </a:extLst>
                </a:hlinkClick>
              </a:rPr>
              <a:t>, 2018</a:t>
            </a:r>
            <a:r>
              <a:rPr lang="en-US" sz="1400" i="1" dirty="0">
                <a:effectLst/>
                <a:latin typeface="Times New Roman" panose="02020603050405020304" pitchFamily="18" charset="0"/>
                <a:cs typeface="Times New Roman" panose="02020603050405020304" pitchFamily="18" charset="0"/>
              </a:rPr>
              <a:t>) [13, </a:t>
            </a:r>
            <a:r>
              <a:rPr lang="en-US" sz="1400" i="1" dirty="0">
                <a:latin typeface="Times New Roman" panose="02020603050405020304" pitchFamily="18" charset="0"/>
                <a:cs typeface="Times New Roman" panose="02020603050405020304" pitchFamily="18" charset="0"/>
              </a:rPr>
              <a:t>14]</a:t>
            </a:r>
          </a:p>
          <a:p>
            <a:pPr marL="285750" indent="-285750" algn="l">
              <a:buFont typeface="Arial" panose="020B0604020202020204" pitchFamily="34" charset="0"/>
              <a:buChar char="•"/>
            </a:pPr>
            <a:endParaRPr lang="en-US" sz="1400" i="1" dirty="0">
              <a:solidFill>
                <a:schemeClr val="tx1">
                  <a:lumMod val="95000"/>
                  <a:lumOff val="5000"/>
                </a:schemeClr>
              </a:solidFill>
              <a:latin typeface="Times New Roman" panose="02020603050405020304" pitchFamily="18" charset="0"/>
              <a:cs typeface="Times New Roman" panose="02020603050405020304" pitchFamily="18" charset="0"/>
            </a:endParaRPr>
          </a:p>
          <a:p>
            <a:pPr marL="285750" indent="-285750" algn="l">
              <a:buFont typeface="Arial" panose="020B0604020202020204" pitchFamily="34" charset="0"/>
              <a:buChar char="•"/>
            </a:pPr>
            <a:endParaRPr lang="en-IN" sz="1400" i="1" dirty="0">
              <a:solidFill>
                <a:schemeClr val="tx1"/>
              </a:solidFill>
              <a:latin typeface="Times New Roman" panose="02020603050405020304" pitchFamily="18" charset="0"/>
              <a:cs typeface="Times New Roman" panose="02020603050405020304" pitchFamily="18" charset="0"/>
            </a:endParaRPr>
          </a:p>
          <a:p>
            <a:pPr marL="285750" indent="-285750" algn="l">
              <a:buFont typeface="Arial" panose="020B0604020202020204" pitchFamily="34" charset="0"/>
              <a:buChar char="•"/>
            </a:pPr>
            <a:endParaRPr kumimoji="0" lang="en-US" altLang="en-US" sz="1400" b="0" i="1"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2990282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4229A1E-5F7B-53E5-B590-0C5D05BA078B}"/>
              </a:ext>
            </a:extLst>
          </p:cNvPr>
          <p:cNvSpPr>
            <a:spLocks noGrp="1"/>
          </p:cNvSpPr>
          <p:nvPr>
            <p:ph type="sldNum" sz="quarter" idx="12"/>
          </p:nvPr>
        </p:nvSpPr>
        <p:spPr/>
        <p:txBody>
          <a:bodyPr/>
          <a:lstStyle/>
          <a:p>
            <a:fld id="{C25B9902-0077-4036-A50E-FC57E35A599C}" type="slidenum">
              <a:rPr lang="en-IN" smtClean="0"/>
              <a:t>36</a:t>
            </a:fld>
            <a:endParaRPr lang="en-IN"/>
          </a:p>
        </p:txBody>
      </p:sp>
      <p:sp>
        <p:nvSpPr>
          <p:cNvPr id="5" name="TextBox 4">
            <a:extLst>
              <a:ext uri="{FF2B5EF4-FFF2-40B4-BE49-F238E27FC236}">
                <a16:creationId xmlns:a16="http://schemas.microsoft.com/office/drawing/2014/main" id="{BA626621-3710-A96B-E570-275172D3165F}"/>
              </a:ext>
            </a:extLst>
          </p:cNvPr>
          <p:cNvSpPr txBox="1"/>
          <p:nvPr/>
        </p:nvSpPr>
        <p:spPr>
          <a:xfrm>
            <a:off x="215000" y="136525"/>
            <a:ext cx="11761999" cy="6555641"/>
          </a:xfrm>
          <a:prstGeom prst="rect">
            <a:avLst/>
          </a:prstGeom>
          <a:noFill/>
        </p:spPr>
        <p:txBody>
          <a:bodyPr wrap="square" rtlCol="0">
            <a:spAutoFit/>
          </a:bodyPr>
          <a:lstStyle/>
          <a:p>
            <a:pPr marL="285750" indent="-285750" algn="l">
              <a:buFont typeface="Arial" panose="020B0604020202020204" pitchFamily="34" charset="0"/>
              <a:buChar char="•"/>
            </a:pPr>
            <a:endParaRPr lang="en-IN" sz="1400" i="1" dirty="0">
              <a:latin typeface="Times New Roman" panose="02020603050405020304" pitchFamily="18" charset="0"/>
              <a:cs typeface="Times New Roman" panose="02020603050405020304" pitchFamily="18" charset="0"/>
            </a:endParaRPr>
          </a:p>
          <a:p>
            <a:pPr marL="285750" indent="-285750" algn="l">
              <a:buFont typeface="Arial" panose="020B0604020202020204" pitchFamily="34" charset="0"/>
              <a:buChar char="•"/>
            </a:pPr>
            <a:endParaRPr lang="en-US" sz="1400" i="1" dirty="0">
              <a:latin typeface="Times New Roman" panose="02020603050405020304" pitchFamily="18" charset="0"/>
              <a:cs typeface="Times New Roman" panose="02020603050405020304" pitchFamily="18" charset="0"/>
            </a:endParaRPr>
          </a:p>
          <a:p>
            <a:pPr marL="285750" indent="-285750" algn="l">
              <a:buFont typeface="Arial" panose="020B0604020202020204" pitchFamily="34" charset="0"/>
              <a:buChar char="•"/>
            </a:pPr>
            <a:endParaRPr lang="en-US" sz="1400" i="1"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sz="1400" i="1" dirty="0" err="1">
                <a:effectLst/>
                <a:latin typeface="Times New Roman" panose="02020603050405020304" pitchFamily="18" charset="0"/>
                <a:cs typeface="Times New Roman" panose="02020603050405020304" pitchFamily="18" charset="0"/>
              </a:rPr>
              <a:t>Goldak</a:t>
            </a:r>
            <a:r>
              <a:rPr lang="en-IN" sz="1400" i="1" dirty="0">
                <a:effectLst/>
                <a:latin typeface="Times New Roman" panose="02020603050405020304" pitchFamily="18" charset="0"/>
                <a:cs typeface="Times New Roman" panose="02020603050405020304" pitchFamily="18" charset="0"/>
              </a:rPr>
              <a:t>, John, Aditya Chakravarti, and Malcolm Bibby. "A new finite element model for welding heat sources." Metallurgical transactions B 15 (1984): 299-305.[13]</a:t>
            </a:r>
            <a:r>
              <a:rPr lang="da-DK" sz="1400" i="1" dirty="0">
                <a:effectLst/>
                <a:latin typeface="Times New Roman" panose="02020603050405020304" pitchFamily="18" charset="0"/>
                <a:cs typeface="Times New Roman" panose="02020603050405020304" pitchFamily="18" charset="0"/>
              </a:rPr>
              <a:t>,</a:t>
            </a:r>
            <a:endParaRPr lang="en-US" sz="1400" i="1" dirty="0">
              <a:effectLst/>
              <a:latin typeface="Times New Roman" panose="02020603050405020304" pitchFamily="18" charset="0"/>
              <a:cs typeface="Times New Roman" panose="02020603050405020304" pitchFamily="18" charset="0"/>
            </a:endParaRPr>
          </a:p>
          <a:p>
            <a:pPr marL="285750" indent="-285750" algn="l">
              <a:buFont typeface="Arial" panose="020B0604020202020204" pitchFamily="34" charset="0"/>
              <a:buChar char="•"/>
            </a:pPr>
            <a:endParaRPr lang="en-US" sz="1400" i="1" dirty="0">
              <a:latin typeface="Times New Roman" panose="02020603050405020304" pitchFamily="18" charset="0"/>
              <a:cs typeface="Times New Roman" panose="02020603050405020304" pitchFamily="18" charset="0"/>
            </a:endParaRPr>
          </a:p>
          <a:p>
            <a:pPr marL="285750" indent="-285750" algn="l">
              <a:buFont typeface="Arial" panose="020B0604020202020204" pitchFamily="34" charset="0"/>
              <a:buChar char="•"/>
            </a:pPr>
            <a:r>
              <a:rPr lang="en-US" sz="1400" i="1" dirty="0">
                <a:effectLst/>
                <a:latin typeface="Times New Roman" panose="02020603050405020304" pitchFamily="18" charset="0"/>
                <a:cs typeface="Times New Roman" panose="02020603050405020304" pitchFamily="18" charset="0"/>
              </a:rPr>
              <a:t>Ding, J., et al. "A computationally efficient finite element model of wire and arc additive manufacture." The International Journal of Advanced Manufacturing Technology 70 (2014): 227-236 [14].</a:t>
            </a:r>
            <a:r>
              <a:rPr lang="da-DK" sz="1400" i="1" dirty="0">
                <a:effectLst/>
                <a:latin typeface="Times New Roman" panose="02020603050405020304" pitchFamily="18" charset="0"/>
                <a:cs typeface="Times New Roman" panose="02020603050405020304" pitchFamily="18" charset="0"/>
              </a:rPr>
              <a:t> </a:t>
            </a:r>
          </a:p>
          <a:p>
            <a:pPr marL="285750" indent="-285750" algn="l">
              <a:buFont typeface="Arial" panose="020B0604020202020204" pitchFamily="34" charset="0"/>
              <a:buChar char="•"/>
            </a:pPr>
            <a:endParaRPr lang="da-DK" sz="1400" i="1" u="none" strike="noStrike" dirty="0">
              <a:solidFill>
                <a:srgbClr val="0563C1"/>
              </a:solidFill>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endParaRPr>
          </a:p>
          <a:p>
            <a:pPr marL="285750" indent="-285750" algn="l">
              <a:buFont typeface="Arial" panose="020B0604020202020204" pitchFamily="34" charset="0"/>
              <a:buChar char="•"/>
            </a:pPr>
            <a:r>
              <a:rPr lang="da-DK" sz="1400" i="1" u="none" strike="noStrike" dirty="0">
                <a:effectLst/>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Graf et al. (2018)</a:t>
            </a:r>
            <a:r>
              <a:rPr lang="da-DK" sz="1400" i="1" u="none" strike="noStrike" dirty="0">
                <a:effectLst/>
                <a:latin typeface="Times New Roman" panose="02020603050405020304" pitchFamily="18" charset="0"/>
                <a:cs typeface="Times New Roman" panose="02020603050405020304" pitchFamily="18" charset="0"/>
              </a:rPr>
              <a:t>[15]</a:t>
            </a:r>
            <a:r>
              <a:rPr lang="da-DK" sz="1400" i="1" dirty="0">
                <a:effectLst/>
                <a:latin typeface="Times New Roman" panose="02020603050405020304" pitchFamily="18" charset="0"/>
                <a:cs typeface="Times New Roman" panose="02020603050405020304" pitchFamily="18" charset="0"/>
              </a:rPr>
              <a:t>, </a:t>
            </a:r>
            <a:r>
              <a:rPr lang="da-DK" sz="1400" i="1" u="none" strike="noStrike" dirty="0">
                <a:effectLst/>
                <a:latin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Ahmad et al. (2020)</a:t>
            </a:r>
            <a:r>
              <a:rPr lang="da-DK" sz="1400" i="1" u="none" strike="noStrike" dirty="0">
                <a:effectLst/>
                <a:latin typeface="Times New Roman" panose="02020603050405020304" pitchFamily="18" charset="0"/>
                <a:cs typeface="Times New Roman" panose="02020603050405020304" pitchFamily="18" charset="0"/>
              </a:rPr>
              <a:t>[16]</a:t>
            </a:r>
            <a:r>
              <a:rPr lang="en-US" sz="1400" i="1" dirty="0">
                <a:effectLst/>
                <a:latin typeface="Times New Roman" panose="02020603050405020304" pitchFamily="18" charset="0"/>
                <a:cs typeface="Times New Roman" panose="02020603050405020304" pitchFamily="18" charset="0"/>
              </a:rPr>
              <a:t>, </a:t>
            </a:r>
            <a:r>
              <a:rPr lang="da-DK" sz="1400" i="1" dirty="0">
                <a:effectLst/>
                <a:latin typeface="Times New Roman" panose="02020603050405020304" pitchFamily="18" charset="0"/>
                <a:cs typeface="Times New Roman" panose="02020603050405020304" pitchFamily="18" charset="0"/>
              </a:rPr>
              <a:t> </a:t>
            </a:r>
            <a:endParaRPr lang="en-US" sz="1400" i="1" dirty="0">
              <a:latin typeface="Times New Roman" panose="02020603050405020304" pitchFamily="18" charset="0"/>
              <a:cs typeface="Times New Roman" panose="02020603050405020304" pitchFamily="18" charset="0"/>
            </a:endParaRPr>
          </a:p>
          <a:p>
            <a:pPr marL="285750" indent="-285750" algn="l">
              <a:buFont typeface="Arial" panose="020B0604020202020204" pitchFamily="34" charset="0"/>
              <a:buChar char="•"/>
            </a:pPr>
            <a:endParaRPr lang="en-US" sz="1400" i="1"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400" i="0" dirty="0" err="1">
                <a:effectLst/>
                <a:latin typeface="Times New Roman" panose="02020603050405020304" pitchFamily="18" charset="0"/>
                <a:cs typeface="Times New Roman" panose="02020603050405020304" pitchFamily="18" charset="0"/>
              </a:rPr>
              <a:t>Montevecchi</a:t>
            </a:r>
            <a:r>
              <a:rPr lang="en-US" sz="1400" i="0" dirty="0">
                <a:effectLst/>
                <a:latin typeface="Times New Roman" panose="02020603050405020304" pitchFamily="18" charset="0"/>
                <a:cs typeface="Times New Roman" panose="02020603050405020304" pitchFamily="18" charset="0"/>
              </a:rPr>
              <a:t>, Filippo, et al. "Finite element modelling of wire-arc-additive-manufacturing process." </a:t>
            </a:r>
            <a:r>
              <a:rPr lang="en-US" sz="1400" i="1" dirty="0">
                <a:effectLst/>
                <a:latin typeface="Times New Roman" panose="02020603050405020304" pitchFamily="18" charset="0"/>
                <a:cs typeface="Times New Roman" panose="02020603050405020304" pitchFamily="18" charset="0"/>
              </a:rPr>
              <a:t>Procedia </a:t>
            </a:r>
            <a:r>
              <a:rPr lang="en-US" sz="1400" i="1" dirty="0" err="1">
                <a:effectLst/>
                <a:latin typeface="Times New Roman" panose="02020603050405020304" pitchFamily="18" charset="0"/>
                <a:cs typeface="Times New Roman" panose="02020603050405020304" pitchFamily="18" charset="0"/>
              </a:rPr>
              <a:t>Cirp</a:t>
            </a:r>
            <a:r>
              <a:rPr lang="en-US" sz="1400" i="0" dirty="0">
                <a:effectLst/>
                <a:latin typeface="Times New Roman" panose="02020603050405020304" pitchFamily="18" charset="0"/>
                <a:cs typeface="Times New Roman" panose="02020603050405020304" pitchFamily="18" charset="0"/>
              </a:rPr>
              <a:t> 55 (2016): 109-114.[17]; </a:t>
            </a:r>
          </a:p>
          <a:p>
            <a:pPr marL="285750" indent="-285750">
              <a:buFont typeface="Arial" panose="020B0604020202020204" pitchFamily="34" charset="0"/>
              <a:buChar char="•"/>
            </a:pPr>
            <a:endParaRPr lang="en-US" sz="14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400" i="0" dirty="0">
                <a:effectLst/>
                <a:latin typeface="Times New Roman" panose="02020603050405020304" pitchFamily="18" charset="0"/>
                <a:cs typeface="Times New Roman" panose="02020603050405020304" pitchFamily="18" charset="0"/>
              </a:rPr>
              <a:t>Ling, Yong, et al. "A heat transfer finite element model for wire-arc-additive-manufacturing process." </a:t>
            </a:r>
            <a:r>
              <a:rPr lang="en-US" sz="1400" i="1" dirty="0">
                <a:effectLst/>
                <a:latin typeface="Times New Roman" panose="02020603050405020304" pitchFamily="18" charset="0"/>
                <a:cs typeface="Times New Roman" panose="02020603050405020304" pitchFamily="18" charset="0"/>
              </a:rPr>
              <a:t>Proceedings of the 8th International Conference on Fracture, Fatigue and Wear: FFW 2020, August 26–27 2020</a:t>
            </a:r>
            <a:r>
              <a:rPr lang="en-US" sz="1400" i="0" dirty="0">
                <a:effectLst/>
                <a:latin typeface="Times New Roman" panose="02020603050405020304" pitchFamily="18" charset="0"/>
                <a:cs typeface="Times New Roman" panose="02020603050405020304" pitchFamily="18" charset="0"/>
              </a:rPr>
              <a:t>. Springer Singapore, 2021.[18]</a:t>
            </a:r>
            <a:endParaRPr lang="en-IN" sz="14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IN" sz="1400" i="1" u="none" strike="noStrike" dirty="0">
              <a:effectLst/>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sz="1400" i="1" u="none" strike="noStrike" dirty="0" err="1">
                <a:effectLst/>
                <a:latin typeface="Times New Roman" panose="02020603050405020304" pitchFamily="18" charset="0"/>
                <a:cs typeface="Times New Roman" panose="02020603050405020304" pitchFamily="18" charset="0"/>
              </a:rPr>
              <a:t>Lagaris</a:t>
            </a:r>
            <a:r>
              <a:rPr lang="en-IN" sz="1400" i="1" u="none" strike="noStrike" dirty="0">
                <a:effectLst/>
                <a:latin typeface="Times New Roman" panose="02020603050405020304" pitchFamily="18" charset="0"/>
                <a:cs typeface="Times New Roman" panose="02020603050405020304" pitchFamily="18" charset="0"/>
              </a:rPr>
              <a:t>, Isaac &amp; </a:t>
            </a:r>
            <a:r>
              <a:rPr lang="en-IN" sz="1400" i="1" u="none" strike="noStrike" dirty="0" err="1">
                <a:effectLst/>
                <a:latin typeface="Times New Roman" panose="02020603050405020304" pitchFamily="18" charset="0"/>
                <a:cs typeface="Times New Roman" panose="02020603050405020304" pitchFamily="18" charset="0"/>
              </a:rPr>
              <a:t>Likas</a:t>
            </a:r>
            <a:r>
              <a:rPr lang="en-IN" sz="1400" i="1" u="none" strike="noStrike" dirty="0">
                <a:effectLst/>
                <a:latin typeface="Times New Roman" panose="02020603050405020304" pitchFamily="18" charset="0"/>
                <a:cs typeface="Times New Roman" panose="02020603050405020304" pitchFamily="18" charset="0"/>
              </a:rPr>
              <a:t>, </a:t>
            </a:r>
            <a:r>
              <a:rPr lang="en-IN" sz="1400" i="1" u="none" strike="noStrike" dirty="0" err="1">
                <a:effectLst/>
                <a:latin typeface="Times New Roman" panose="02020603050405020304" pitchFamily="18" charset="0"/>
                <a:cs typeface="Times New Roman" panose="02020603050405020304" pitchFamily="18" charset="0"/>
              </a:rPr>
              <a:t>Aristidis</a:t>
            </a:r>
            <a:r>
              <a:rPr lang="en-IN" sz="1400" i="1" u="none" strike="noStrike" dirty="0">
                <a:effectLst/>
                <a:latin typeface="Times New Roman" panose="02020603050405020304" pitchFamily="18" charset="0"/>
                <a:cs typeface="Times New Roman" panose="02020603050405020304" pitchFamily="18" charset="0"/>
              </a:rPr>
              <a:t> &amp; Fotiadis, Dimitrios. (1998). Artificial neural networks for solving ordinary and partial differential equations. IEEE Transactions on Neural Networks. 9. 987-1000. 10.1109/72.712178. [19]</a:t>
            </a:r>
            <a:endParaRPr lang="en-IN" sz="1400" i="1"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sz="1400" i="1" dirty="0">
              <a:latin typeface="Times New Roman" panose="02020603050405020304" pitchFamily="18" charset="0"/>
              <a:cs typeface="Times New Roman" panose="02020603050405020304" pitchFamily="18" charset="0"/>
              <a:hlinkClick r:id="rId4">
                <a:extLst>
                  <a:ext uri="{A12FA001-AC4F-418D-AE19-62706E023703}">
                    <ahyp:hlinkClr xmlns:ahyp="http://schemas.microsoft.com/office/drawing/2018/hyperlinkcolor" val="tx"/>
                  </a:ext>
                </a:extLst>
              </a:hlinkClick>
            </a:endParaRPr>
          </a:p>
          <a:p>
            <a:pPr marL="285750" indent="-285750">
              <a:buFont typeface="Arial" panose="020B0604020202020204" pitchFamily="34" charset="0"/>
              <a:buChar char="•"/>
            </a:pPr>
            <a:r>
              <a:rPr lang="en-IN" sz="1400" i="1" dirty="0">
                <a:effectLst/>
                <a:latin typeface="Times New Roman" panose="02020603050405020304" pitchFamily="18" charset="0"/>
                <a:cs typeface="Times New Roman" panose="02020603050405020304" pitchFamily="18" charset="0"/>
              </a:rPr>
              <a:t>Brett Bowman et al. 2023, </a:t>
            </a:r>
            <a:r>
              <a:rPr lang="en-US" sz="1400" i="1" dirty="0">
                <a:effectLst/>
                <a:latin typeface="Times New Roman" panose="02020603050405020304" pitchFamily="18" charset="0"/>
                <a:cs typeface="Times New Roman" panose="02020603050405020304" pitchFamily="18" charset="0"/>
              </a:rPr>
              <a:t>Physics-Informed Neural Networks for the Heat Equation with Source Term under Various Boundary Conditions, [</a:t>
            </a:r>
            <a:r>
              <a:rPr lang="en-IN" sz="1400" i="1" dirty="0">
                <a:effectLst/>
                <a:latin typeface="Times New Roman" panose="02020603050405020304" pitchFamily="18" charset="0"/>
                <a:cs typeface="Times New Roman" panose="02020603050405020304" pitchFamily="18" charset="0"/>
              </a:rPr>
              <a:t>20];</a:t>
            </a:r>
            <a:endParaRPr lang="en-US" sz="1400" i="1"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sz="1400" i="1" dirty="0">
              <a:effectLst/>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400" i="0" dirty="0">
                <a:effectLst/>
                <a:latin typeface="Times New Roman" panose="02020603050405020304" pitchFamily="18" charset="0"/>
                <a:cs typeface="Times New Roman" panose="02020603050405020304" pitchFamily="18" charset="0"/>
              </a:rPr>
              <a:t>Navid et al.</a:t>
            </a:r>
            <a:r>
              <a:rPr lang="en-US" sz="1400" dirty="0">
                <a:latin typeface="Times New Roman" panose="02020603050405020304" pitchFamily="18" charset="0"/>
                <a:cs typeface="Times New Roman" panose="02020603050405020304" pitchFamily="18" charset="0"/>
              </a:rPr>
              <a:t>, </a:t>
            </a:r>
            <a:r>
              <a:rPr lang="en-US" sz="1400" i="0" dirty="0">
                <a:effectLst/>
                <a:latin typeface="Times New Roman" panose="02020603050405020304" pitchFamily="18" charset="0"/>
                <a:cs typeface="Times New Roman" panose="02020603050405020304" pitchFamily="18" charset="0"/>
              </a:rPr>
              <a:t>2020 , </a:t>
            </a:r>
            <a:r>
              <a:rPr kumimoji="0" lang="en-US" altLang="en-US" sz="1400" i="1" u="none" strike="noStrike" cap="none" normalizeH="0" baseline="0" dirty="0">
                <a:ln>
                  <a:noFill/>
                </a:ln>
                <a:effectLst/>
                <a:latin typeface="Times New Roman" panose="02020603050405020304" pitchFamily="18" charset="0"/>
                <a:cs typeface="Times New Roman" panose="02020603050405020304" pitchFamily="18" charset="0"/>
              </a:rPr>
              <a:t>A physics-informed machine learning approach for solving heat transfer equation in advanced manufacturing and engineering applications [21]</a:t>
            </a:r>
          </a:p>
          <a:p>
            <a:endParaRPr lang="en-US" sz="1400" i="1"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400" i="1" dirty="0">
                <a:latin typeface="Times New Roman" panose="02020603050405020304" pitchFamily="18" charset="0"/>
                <a:cs typeface="Times New Roman" panose="02020603050405020304" pitchFamily="18" charset="0"/>
              </a:rPr>
              <a:t>Zhu, </a:t>
            </a:r>
            <a:r>
              <a:rPr lang="en-US" sz="1400" i="1" dirty="0" err="1">
                <a:latin typeface="Times New Roman" panose="02020603050405020304" pitchFamily="18" charset="0"/>
                <a:cs typeface="Times New Roman" panose="02020603050405020304" pitchFamily="18" charset="0"/>
              </a:rPr>
              <a:t>Qiming</a:t>
            </a:r>
            <a:r>
              <a:rPr lang="en-US" sz="1400" i="1" dirty="0">
                <a:latin typeface="Times New Roman" panose="02020603050405020304" pitchFamily="18" charset="0"/>
                <a:cs typeface="Times New Roman" panose="02020603050405020304" pitchFamily="18" charset="0"/>
              </a:rPr>
              <a:t> &amp; Liu, </a:t>
            </a:r>
            <a:r>
              <a:rPr lang="en-US" sz="1400" i="1" dirty="0" err="1">
                <a:latin typeface="Times New Roman" panose="02020603050405020304" pitchFamily="18" charset="0"/>
                <a:cs typeface="Times New Roman" panose="02020603050405020304" pitchFamily="18" charset="0"/>
              </a:rPr>
              <a:t>Zeliang</a:t>
            </a:r>
            <a:r>
              <a:rPr lang="en-US" sz="1400" i="1" dirty="0">
                <a:latin typeface="Times New Roman" panose="02020603050405020304" pitchFamily="18" charset="0"/>
                <a:cs typeface="Times New Roman" panose="02020603050405020304" pitchFamily="18" charset="0"/>
              </a:rPr>
              <a:t> &amp; Yan, </a:t>
            </a:r>
            <a:r>
              <a:rPr lang="en-US" sz="1400" i="1" dirty="0" err="1">
                <a:latin typeface="Times New Roman" panose="02020603050405020304" pitchFamily="18" charset="0"/>
                <a:cs typeface="Times New Roman" panose="02020603050405020304" pitchFamily="18" charset="0"/>
              </a:rPr>
              <a:t>Jinhui</a:t>
            </a:r>
            <a:r>
              <a:rPr lang="en-US" sz="1400" i="1" dirty="0">
                <a:latin typeface="Times New Roman" panose="02020603050405020304" pitchFamily="18" charset="0"/>
                <a:cs typeface="Times New Roman" panose="02020603050405020304" pitchFamily="18" charset="0"/>
              </a:rPr>
              <a:t>. (2021). Machine learning for metal additive manufacturing: predicting temperature and melt pool fluid dynamics using physics-informed neural networks. Computational Mechanics. 67. 10.1007/s00466-020-01952-9. [22]</a:t>
            </a:r>
          </a:p>
          <a:p>
            <a:pPr algn="l"/>
            <a:endParaRPr lang="en-US" sz="1400" i="1" dirty="0">
              <a:latin typeface="Times New Roman" panose="02020603050405020304" pitchFamily="18" charset="0"/>
              <a:cs typeface="Times New Roman" panose="02020603050405020304" pitchFamily="18" charset="0"/>
            </a:endParaRPr>
          </a:p>
          <a:p>
            <a:pPr marL="285750" indent="-285750" algn="l">
              <a:buFont typeface="Arial" panose="020B0604020202020204" pitchFamily="34" charset="0"/>
              <a:buChar char="•"/>
            </a:pPr>
            <a:r>
              <a:rPr lang="en-US" sz="1400" i="1" dirty="0">
                <a:effectLst/>
                <a:latin typeface="Times New Roman" panose="02020603050405020304" pitchFamily="18" charset="0"/>
                <a:cs typeface="Times New Roman" panose="02020603050405020304" pitchFamily="18" charset="0"/>
              </a:rPr>
              <a:t>Liao, S., Xue, T., Jeong, J. et al. Hybrid thermal modeling of additive manufacturing processes using physics-informed neural networks for temperature prediction and parameter identification. </a:t>
            </a:r>
            <a:r>
              <a:rPr lang="en-US" sz="1400" i="1" dirty="0" err="1">
                <a:effectLst/>
                <a:latin typeface="Times New Roman" panose="02020603050405020304" pitchFamily="18" charset="0"/>
                <a:cs typeface="Times New Roman" panose="02020603050405020304" pitchFamily="18" charset="0"/>
              </a:rPr>
              <a:t>Comput</a:t>
            </a:r>
            <a:r>
              <a:rPr lang="en-US" sz="1400" i="1" dirty="0">
                <a:effectLst/>
                <a:latin typeface="Times New Roman" panose="02020603050405020304" pitchFamily="18" charset="0"/>
                <a:cs typeface="Times New Roman" panose="02020603050405020304" pitchFamily="18" charset="0"/>
              </a:rPr>
              <a:t> Mech 72, 499–512 (2023). </a:t>
            </a:r>
            <a:r>
              <a:rPr lang="en-US" sz="1400" i="1" dirty="0">
                <a:effectLst/>
                <a:latin typeface="Times New Roman" panose="02020603050405020304" pitchFamily="18" charset="0"/>
                <a:cs typeface="Times New Roman" panose="02020603050405020304" pitchFamily="18" charset="0"/>
                <a:hlinkClick r:id="rId5">
                  <a:extLst>
                    <a:ext uri="{A12FA001-AC4F-418D-AE19-62706E023703}">
                      <ahyp:hlinkClr xmlns:ahyp="http://schemas.microsoft.com/office/drawing/2018/hyperlinkcolor" val="tx"/>
                    </a:ext>
                  </a:extLst>
                </a:hlinkClick>
              </a:rPr>
              <a:t>https://doi.org/10.1007/s00466-022-02257-9</a:t>
            </a:r>
            <a:r>
              <a:rPr lang="en-US" sz="1400" i="1" dirty="0">
                <a:effectLst/>
                <a:latin typeface="Times New Roman" panose="02020603050405020304" pitchFamily="18" charset="0"/>
                <a:cs typeface="Times New Roman" panose="02020603050405020304" pitchFamily="18" charset="0"/>
              </a:rPr>
              <a:t> [23]</a:t>
            </a:r>
            <a:endParaRPr lang="en-IN" sz="1400" i="1"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AE54471E-89C1-FF8C-67F8-4E12D5B93959}"/>
              </a:ext>
            </a:extLst>
          </p:cNvPr>
          <p:cNvSpPr txBox="1"/>
          <p:nvPr/>
        </p:nvSpPr>
        <p:spPr>
          <a:xfrm>
            <a:off x="380144" y="86610"/>
            <a:ext cx="9976207" cy="584775"/>
          </a:xfrm>
          <a:prstGeom prst="rect">
            <a:avLst/>
          </a:prstGeom>
          <a:noFill/>
        </p:spPr>
        <p:txBody>
          <a:bodyPr wrap="square" rtlCol="0">
            <a:spAutoFit/>
          </a:bodyPr>
          <a:lstStyle/>
          <a:p>
            <a:r>
              <a:rPr lang="en-US" sz="3200" dirty="0">
                <a:latin typeface="Times New Roman" panose="02020603050405020304" pitchFamily="18" charset="0"/>
                <a:cs typeface="Times New Roman" panose="02020603050405020304" pitchFamily="18" charset="0"/>
              </a:rPr>
              <a:t>References</a:t>
            </a:r>
            <a:endParaRPr lang="en-IN" sz="3200" dirty="0">
              <a:latin typeface="Times New Roman" panose="02020603050405020304" pitchFamily="18" charset="0"/>
              <a:cs typeface="Times New Roman" panose="02020603050405020304" pitchFamily="18" charset="0"/>
            </a:endParaRPr>
          </a:p>
        </p:txBody>
      </p:sp>
      <p:cxnSp>
        <p:nvCxnSpPr>
          <p:cNvPr id="7" name="Straight Connector 6">
            <a:extLst>
              <a:ext uri="{FF2B5EF4-FFF2-40B4-BE49-F238E27FC236}">
                <a16:creationId xmlns:a16="http://schemas.microsoft.com/office/drawing/2014/main" id="{439ECA99-7D9D-AD7F-62F0-59ACF142037E}"/>
              </a:ext>
            </a:extLst>
          </p:cNvPr>
          <p:cNvCxnSpPr>
            <a:cxnSpLocks/>
          </p:cNvCxnSpPr>
          <p:nvPr/>
        </p:nvCxnSpPr>
        <p:spPr>
          <a:xfrm>
            <a:off x="215000" y="671385"/>
            <a:ext cx="11762000" cy="0"/>
          </a:xfrm>
          <a:prstGeom prst="line">
            <a:avLst/>
          </a:prstGeom>
          <a:ln w="38100">
            <a:solidFill>
              <a:schemeClr val="accent1">
                <a:lumMod val="60000"/>
                <a:lumOff val="40000"/>
              </a:schemeClr>
            </a:solidFill>
          </a:ln>
        </p:spPr>
        <p:style>
          <a:lnRef idx="3">
            <a:schemeClr val="dk1"/>
          </a:lnRef>
          <a:fillRef idx="0">
            <a:schemeClr val="dk1"/>
          </a:fillRef>
          <a:effectRef idx="2">
            <a:schemeClr val="dk1"/>
          </a:effectRef>
          <a:fontRef idx="minor">
            <a:schemeClr val="tx1"/>
          </a:fontRef>
        </p:style>
      </p:cxnSp>
      <p:pic>
        <p:nvPicPr>
          <p:cNvPr id="8" name="Picture 7" descr="IIT Hyderabad Logo_Final Design.jpg">
            <a:extLst>
              <a:ext uri="{FF2B5EF4-FFF2-40B4-BE49-F238E27FC236}">
                <a16:creationId xmlns:a16="http://schemas.microsoft.com/office/drawing/2014/main" id="{658CD874-999D-6EF1-FB57-D2B9139D17AD}"/>
              </a:ext>
            </a:extLst>
          </p:cNvPr>
          <p:cNvPicPr>
            <a:picLocks noChangeAspect="1"/>
          </p:cNvPicPr>
          <p:nvPr/>
        </p:nvPicPr>
        <p:blipFill>
          <a:blip r:embed="rId6"/>
          <a:stretch>
            <a:fillRect/>
          </a:stretch>
        </p:blipFill>
        <p:spPr>
          <a:xfrm>
            <a:off x="11595832" y="101571"/>
            <a:ext cx="443613" cy="446704"/>
          </a:xfrm>
          <a:prstGeom prst="rect">
            <a:avLst/>
          </a:prstGeom>
        </p:spPr>
      </p:pic>
    </p:spTree>
    <p:extLst>
      <p:ext uri="{BB962C8B-B14F-4D97-AF65-F5344CB8AC3E}">
        <p14:creationId xmlns:p14="http://schemas.microsoft.com/office/powerpoint/2010/main" val="103236579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0F02069-5B82-29B1-9121-0BB1687FEB91}"/>
              </a:ext>
            </a:extLst>
          </p:cNvPr>
          <p:cNvSpPr txBox="1"/>
          <p:nvPr/>
        </p:nvSpPr>
        <p:spPr>
          <a:xfrm>
            <a:off x="2003898" y="2693770"/>
            <a:ext cx="8696528" cy="707886"/>
          </a:xfrm>
          <a:prstGeom prst="rect">
            <a:avLst/>
          </a:prstGeom>
          <a:noFill/>
        </p:spPr>
        <p:txBody>
          <a:bodyPr wrap="square" rtlCol="0">
            <a:spAutoFit/>
          </a:bodyPr>
          <a:lstStyle/>
          <a:p>
            <a:pPr algn="ctr"/>
            <a:r>
              <a:rPr lang="en-US" sz="4000" dirty="0">
                <a:latin typeface="Times New Roman" panose="02020603050405020304" pitchFamily="18" charset="0"/>
                <a:cs typeface="Times New Roman" panose="02020603050405020304" pitchFamily="18" charset="0"/>
              </a:rPr>
              <a:t>THANK</a:t>
            </a:r>
            <a:r>
              <a:rPr lang="en-US" sz="4000" i="1" dirty="0">
                <a:latin typeface="Times New Roman" panose="02020603050405020304" pitchFamily="18" charset="0"/>
                <a:cs typeface="Times New Roman" panose="02020603050405020304" pitchFamily="18" charset="0"/>
              </a:rPr>
              <a:t> </a:t>
            </a:r>
            <a:r>
              <a:rPr lang="en-US" sz="4000" dirty="0">
                <a:latin typeface="Times New Roman" panose="02020603050405020304" pitchFamily="18" charset="0"/>
                <a:cs typeface="Times New Roman" panose="02020603050405020304" pitchFamily="18" charset="0"/>
              </a:rPr>
              <a:t>YOU</a:t>
            </a:r>
            <a:r>
              <a:rPr lang="en-US" sz="4000" i="1" dirty="0">
                <a:latin typeface="Times New Roman" panose="02020603050405020304" pitchFamily="18" charset="0"/>
                <a:cs typeface="Times New Roman" panose="02020603050405020304" pitchFamily="18" charset="0"/>
              </a:rPr>
              <a:t> </a:t>
            </a:r>
            <a:endParaRPr lang="en-IN" sz="4000" i="1" dirty="0">
              <a:latin typeface="Times New Roman" panose="02020603050405020304" pitchFamily="18" charset="0"/>
              <a:cs typeface="Times New Roman" panose="02020603050405020304" pitchFamily="18" charset="0"/>
            </a:endParaRPr>
          </a:p>
        </p:txBody>
      </p:sp>
      <p:sp>
        <p:nvSpPr>
          <p:cNvPr id="3" name="Slide Number Placeholder 2">
            <a:extLst>
              <a:ext uri="{FF2B5EF4-FFF2-40B4-BE49-F238E27FC236}">
                <a16:creationId xmlns:a16="http://schemas.microsoft.com/office/drawing/2014/main" id="{1DBC7AA5-EFB9-01EE-4C96-33EDF088AB58}"/>
              </a:ext>
            </a:extLst>
          </p:cNvPr>
          <p:cNvSpPr>
            <a:spLocks noGrp="1"/>
          </p:cNvSpPr>
          <p:nvPr>
            <p:ph type="sldNum" sz="quarter" idx="12"/>
          </p:nvPr>
        </p:nvSpPr>
        <p:spPr/>
        <p:txBody>
          <a:bodyPr/>
          <a:lstStyle/>
          <a:p>
            <a:fld id="{C25B9902-0077-4036-A50E-FC57E35A599C}" type="slidenum">
              <a:rPr lang="en-IN" smtClean="0"/>
              <a:t>37</a:t>
            </a:fld>
            <a:endParaRPr lang="en-IN"/>
          </a:p>
        </p:txBody>
      </p:sp>
    </p:spTree>
    <p:extLst>
      <p:ext uri="{BB962C8B-B14F-4D97-AF65-F5344CB8AC3E}">
        <p14:creationId xmlns:p14="http://schemas.microsoft.com/office/powerpoint/2010/main" val="22442693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F69AE9A-59E0-32B3-66BC-FEFE5D3D8F08}"/>
              </a:ext>
            </a:extLst>
          </p:cNvPr>
          <p:cNvSpPr>
            <a:spLocks noGrp="1"/>
          </p:cNvSpPr>
          <p:nvPr>
            <p:ph type="sldNum" sz="quarter" idx="12"/>
          </p:nvPr>
        </p:nvSpPr>
        <p:spPr>
          <a:xfrm>
            <a:off x="9156459" y="6219506"/>
            <a:ext cx="2743200" cy="365125"/>
          </a:xfrm>
        </p:spPr>
        <p:txBody>
          <a:bodyPr/>
          <a:lstStyle/>
          <a:p>
            <a:fld id="{C25B9902-0077-4036-A50E-FC57E35A599C}" type="slidenum">
              <a:rPr lang="en-IN" smtClean="0"/>
              <a:t>4</a:t>
            </a:fld>
            <a:endParaRPr lang="en-IN" dirty="0"/>
          </a:p>
        </p:txBody>
      </p:sp>
      <p:sp>
        <p:nvSpPr>
          <p:cNvPr id="3" name="TextBox 2">
            <a:extLst>
              <a:ext uri="{FF2B5EF4-FFF2-40B4-BE49-F238E27FC236}">
                <a16:creationId xmlns:a16="http://schemas.microsoft.com/office/drawing/2014/main" id="{B0AD3BB8-8BBC-1D19-DFD2-55248D003B51}"/>
              </a:ext>
            </a:extLst>
          </p:cNvPr>
          <p:cNvSpPr txBox="1"/>
          <p:nvPr/>
        </p:nvSpPr>
        <p:spPr>
          <a:xfrm>
            <a:off x="345513" y="1205"/>
            <a:ext cx="11183006" cy="523220"/>
          </a:xfrm>
          <a:prstGeom prst="rect">
            <a:avLst/>
          </a:prstGeom>
          <a:noFill/>
        </p:spPr>
        <p:txBody>
          <a:bodyPr wrap="square" rtlCol="0">
            <a:spAutoFit/>
          </a:bodyPr>
          <a:lstStyle/>
          <a:p>
            <a:r>
              <a:rPr lang="en-US" sz="2800" dirty="0">
                <a:latin typeface="Times New Roman" panose="02020603050405020304" pitchFamily="18" charset="0"/>
                <a:cs typeface="Times New Roman" panose="02020603050405020304" pitchFamily="18" charset="0"/>
              </a:rPr>
              <a:t>Wire Arc Additive Manufacturing (WAAM) </a:t>
            </a:r>
          </a:p>
        </p:txBody>
      </p:sp>
      <p:pic>
        <p:nvPicPr>
          <p:cNvPr id="4" name="Picture 3" descr="IIT Hyderabad Logo_Final Design.jpg">
            <a:extLst>
              <a:ext uri="{FF2B5EF4-FFF2-40B4-BE49-F238E27FC236}">
                <a16:creationId xmlns:a16="http://schemas.microsoft.com/office/drawing/2014/main" id="{2D30AED1-E51C-2864-AD7F-1BFDAE921447}"/>
              </a:ext>
            </a:extLst>
          </p:cNvPr>
          <p:cNvPicPr>
            <a:picLocks noChangeAspect="1"/>
          </p:cNvPicPr>
          <p:nvPr/>
        </p:nvPicPr>
        <p:blipFill>
          <a:blip r:embed="rId2"/>
          <a:stretch>
            <a:fillRect/>
          </a:stretch>
        </p:blipFill>
        <p:spPr>
          <a:xfrm>
            <a:off x="11376133" y="18434"/>
            <a:ext cx="654270" cy="658828"/>
          </a:xfrm>
          <a:prstGeom prst="rect">
            <a:avLst/>
          </a:prstGeom>
        </p:spPr>
      </p:pic>
      <p:cxnSp>
        <p:nvCxnSpPr>
          <p:cNvPr id="6" name="Straight Connector 5">
            <a:extLst>
              <a:ext uri="{FF2B5EF4-FFF2-40B4-BE49-F238E27FC236}">
                <a16:creationId xmlns:a16="http://schemas.microsoft.com/office/drawing/2014/main" id="{FC4D7352-30DA-8EC8-5C4D-3E010D9E79AE}"/>
              </a:ext>
            </a:extLst>
          </p:cNvPr>
          <p:cNvCxnSpPr>
            <a:cxnSpLocks/>
          </p:cNvCxnSpPr>
          <p:nvPr/>
        </p:nvCxnSpPr>
        <p:spPr>
          <a:xfrm>
            <a:off x="535031" y="508521"/>
            <a:ext cx="10247586" cy="0"/>
          </a:xfrm>
          <a:prstGeom prst="line">
            <a:avLst/>
          </a:prstGeom>
          <a:ln w="38100">
            <a:solidFill>
              <a:schemeClr val="accent1">
                <a:lumMod val="60000"/>
                <a:lumOff val="40000"/>
              </a:schemeClr>
            </a:solidFill>
          </a:ln>
        </p:spPr>
        <p:style>
          <a:lnRef idx="3">
            <a:schemeClr val="dk1"/>
          </a:lnRef>
          <a:fillRef idx="0">
            <a:schemeClr val="dk1"/>
          </a:fillRef>
          <a:effectRef idx="2">
            <a:schemeClr val="dk1"/>
          </a:effectRef>
          <a:fontRef idx="minor">
            <a:schemeClr val="tx1"/>
          </a:fontRef>
        </p:style>
      </p:cxnSp>
      <p:pic>
        <p:nvPicPr>
          <p:cNvPr id="5" name="Picture 4">
            <a:extLst>
              <a:ext uri="{FF2B5EF4-FFF2-40B4-BE49-F238E27FC236}">
                <a16:creationId xmlns:a16="http://schemas.microsoft.com/office/drawing/2014/main" id="{CD35F444-F815-71C1-ECC2-14A92AEE1C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326" y="2897884"/>
            <a:ext cx="3517629" cy="2385510"/>
          </a:xfrm>
          <a:prstGeom prst="rect">
            <a:avLst/>
          </a:prstGeom>
        </p:spPr>
      </p:pic>
      <p:sp>
        <p:nvSpPr>
          <p:cNvPr id="10" name="TextBox 9">
            <a:extLst>
              <a:ext uri="{FF2B5EF4-FFF2-40B4-BE49-F238E27FC236}">
                <a16:creationId xmlns:a16="http://schemas.microsoft.com/office/drawing/2014/main" id="{37B94190-E504-FD75-703D-51E73E0CCCA0}"/>
              </a:ext>
            </a:extLst>
          </p:cNvPr>
          <p:cNvSpPr txBox="1"/>
          <p:nvPr/>
        </p:nvSpPr>
        <p:spPr>
          <a:xfrm>
            <a:off x="349295" y="547949"/>
            <a:ext cx="11681108" cy="1711366"/>
          </a:xfrm>
          <a:prstGeom prst="rect">
            <a:avLst/>
          </a:prstGeom>
          <a:noFill/>
        </p:spPr>
        <p:txBody>
          <a:bodyPr wrap="square">
            <a:spAutoFit/>
          </a:bodyPr>
          <a:lstStyle/>
          <a:p>
            <a:pPr marL="285750" indent="-285750" algn="l">
              <a:lnSpc>
                <a:spcPct val="150000"/>
              </a:lnSpc>
              <a:buFont typeface="Wingdings" panose="05000000000000000000" pitchFamily="2" charset="2"/>
              <a:buChar char="Ø"/>
            </a:pPr>
            <a:r>
              <a:rPr lang="en-US" b="0" i="0" dirty="0">
                <a:effectLst/>
                <a:latin typeface="Times New Roman" panose="02020603050405020304" pitchFamily="18" charset="0"/>
                <a:cs typeface="Times New Roman" panose="02020603050405020304" pitchFamily="18" charset="0"/>
              </a:rPr>
              <a:t>Arc welding is cost-effective and faster than other AM methods.</a:t>
            </a:r>
          </a:p>
          <a:p>
            <a:pPr marL="285750" indent="-285750" algn="l">
              <a:lnSpc>
                <a:spcPct val="150000"/>
              </a:lnSpc>
              <a:buFont typeface="Wingdings" panose="05000000000000000000" pitchFamily="2" charset="2"/>
              <a:buChar char="Ø"/>
            </a:pPr>
            <a:r>
              <a:rPr lang="en-US" b="0" i="0" dirty="0">
                <a:effectLst/>
                <a:latin typeface="Times New Roman" panose="02020603050405020304" pitchFamily="18" charset="0"/>
                <a:cs typeface="Times New Roman" panose="02020603050405020304" pitchFamily="18" charset="0"/>
              </a:rPr>
              <a:t>It utilizes consumable electrodes ranging from 0.8 to 1.5 mm in diameter.</a:t>
            </a:r>
          </a:p>
          <a:p>
            <a:pPr marL="285750" indent="-285750" algn="l">
              <a:lnSpc>
                <a:spcPct val="150000"/>
              </a:lnSpc>
              <a:buFont typeface="Wingdings" panose="05000000000000000000" pitchFamily="2" charset="2"/>
              <a:buChar char="Ø"/>
            </a:pPr>
            <a:r>
              <a:rPr lang="en-US" b="0" i="0" dirty="0">
                <a:effectLst/>
                <a:latin typeface="Times New Roman" panose="02020603050405020304" pitchFamily="18" charset="0"/>
                <a:cs typeface="Times New Roman" panose="02020603050405020304" pitchFamily="18" charset="0"/>
              </a:rPr>
              <a:t>Uses the GMAW principle for arc creation with inert gas shielding.</a:t>
            </a:r>
          </a:p>
          <a:p>
            <a:pPr marL="285750" indent="-285750" algn="l">
              <a:lnSpc>
                <a:spcPct val="150000"/>
              </a:lnSpc>
              <a:buFont typeface="Wingdings" panose="05000000000000000000" pitchFamily="2" charset="2"/>
              <a:buChar char="Ø"/>
            </a:pPr>
            <a:r>
              <a:rPr lang="en-US" b="0" i="0" dirty="0">
                <a:effectLst/>
                <a:latin typeface="Times New Roman" panose="02020603050405020304" pitchFamily="18" charset="0"/>
                <a:cs typeface="Times New Roman" panose="02020603050405020304" pitchFamily="18" charset="0"/>
              </a:rPr>
              <a:t>Metal is transferred to the workpiece via short circuit, globular, or spray modes(CMT).</a:t>
            </a:r>
          </a:p>
        </p:txBody>
      </p:sp>
      <p:sp>
        <p:nvSpPr>
          <p:cNvPr id="2166" name="Slide Number Placeholder 1">
            <a:extLst>
              <a:ext uri="{FF2B5EF4-FFF2-40B4-BE49-F238E27FC236}">
                <a16:creationId xmlns:a16="http://schemas.microsoft.com/office/drawing/2014/main" id="{760B5D6D-CA5C-A631-6761-7E44DE9785BB}"/>
              </a:ext>
            </a:extLst>
          </p:cNvPr>
          <p:cNvSpPr txBox="1">
            <a:spLocks/>
          </p:cNvSpPr>
          <p:nvPr/>
        </p:nvSpPr>
        <p:spPr>
          <a:xfrm>
            <a:off x="8610600" y="6356350"/>
            <a:ext cx="1976610" cy="45719"/>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sz="1600" dirty="0">
              <a:latin typeface="Times New Roman" panose="02020603050405020304" pitchFamily="18" charset="0"/>
              <a:cs typeface="Times New Roman" panose="02020603050405020304" pitchFamily="18" charset="0"/>
            </a:endParaRPr>
          </a:p>
        </p:txBody>
      </p:sp>
      <p:pic>
        <p:nvPicPr>
          <p:cNvPr id="2218" name="Picture 2217">
            <a:extLst>
              <a:ext uri="{FF2B5EF4-FFF2-40B4-BE49-F238E27FC236}">
                <a16:creationId xmlns:a16="http://schemas.microsoft.com/office/drawing/2014/main" id="{77FBA384-3343-E469-1757-D7C4F3A75157}"/>
              </a:ext>
            </a:extLst>
          </p:cNvPr>
          <p:cNvPicPr>
            <a:picLocks noChangeAspect="1"/>
          </p:cNvPicPr>
          <p:nvPr/>
        </p:nvPicPr>
        <p:blipFill>
          <a:blip r:embed="rId4"/>
          <a:stretch>
            <a:fillRect/>
          </a:stretch>
        </p:blipFill>
        <p:spPr>
          <a:xfrm>
            <a:off x="3923188" y="2490510"/>
            <a:ext cx="7871545" cy="4097887"/>
          </a:xfrm>
          <a:prstGeom prst="rect">
            <a:avLst/>
          </a:prstGeom>
        </p:spPr>
      </p:pic>
      <p:sp>
        <p:nvSpPr>
          <p:cNvPr id="7" name="Footer Placeholder 23">
            <a:extLst>
              <a:ext uri="{FF2B5EF4-FFF2-40B4-BE49-F238E27FC236}">
                <a16:creationId xmlns:a16="http://schemas.microsoft.com/office/drawing/2014/main" id="{8AACA9DB-0316-F3A8-9E96-A669AED54501}"/>
              </a:ext>
            </a:extLst>
          </p:cNvPr>
          <p:cNvSpPr>
            <a:spLocks noGrp="1"/>
          </p:cNvSpPr>
          <p:nvPr>
            <p:ph type="ftr" sz="quarter" idx="11"/>
          </p:nvPr>
        </p:nvSpPr>
        <p:spPr>
          <a:xfrm>
            <a:off x="0" y="6721475"/>
            <a:ext cx="12192000" cy="136526"/>
          </a:xfrm>
          <a:solidFill>
            <a:schemeClr val="accent2">
              <a:lumMod val="60000"/>
              <a:lumOff val="40000"/>
            </a:schemeClr>
          </a:solidFill>
        </p:spPr>
        <p:txBody>
          <a:bodyPr/>
          <a:lstStyle/>
          <a:p>
            <a:pPr algn="l"/>
            <a:r>
              <a:rPr lang="en-US" sz="1000" b="1" i="1" dirty="0">
                <a:solidFill>
                  <a:schemeClr val="tx1">
                    <a:lumMod val="95000"/>
                    <a:lumOff val="5000"/>
                  </a:schemeClr>
                </a:solidFill>
              </a:rPr>
              <a:t>Ref:</a:t>
            </a:r>
            <a:r>
              <a:rPr lang="en-US" sz="1000" i="1" dirty="0">
                <a:solidFill>
                  <a:schemeClr val="tx1">
                    <a:lumMod val="95000"/>
                    <a:lumOff val="5000"/>
                  </a:schemeClr>
                </a:solidFill>
              </a:rPr>
              <a:t>  </a:t>
            </a:r>
            <a:r>
              <a:rPr lang="en-US" sz="1000" i="1" dirty="0" err="1">
                <a:solidFill>
                  <a:schemeClr val="tx1">
                    <a:lumMod val="95000"/>
                    <a:lumOff val="5000"/>
                  </a:schemeClr>
                </a:solidFill>
              </a:rPr>
              <a:t>Alagha</a:t>
            </a:r>
            <a:r>
              <a:rPr lang="en-US" sz="1000" i="1" dirty="0">
                <a:solidFill>
                  <a:schemeClr val="tx1">
                    <a:lumMod val="95000"/>
                    <a:lumOff val="5000"/>
                  </a:schemeClr>
                </a:solidFill>
              </a:rPr>
              <a:t>, Ali &amp; Hussain, Shahadat &amp; </a:t>
            </a:r>
            <a:r>
              <a:rPr lang="en-US" sz="1000" i="1" dirty="0" err="1">
                <a:solidFill>
                  <a:schemeClr val="tx1">
                    <a:lumMod val="95000"/>
                    <a:lumOff val="5000"/>
                  </a:schemeClr>
                </a:solidFill>
              </a:rPr>
              <a:t>Zaki</a:t>
            </a:r>
            <a:r>
              <a:rPr lang="en-US" sz="1000" i="1" dirty="0">
                <a:solidFill>
                  <a:schemeClr val="tx1">
                    <a:lumMod val="95000"/>
                    <a:lumOff val="5000"/>
                  </a:schemeClr>
                </a:solidFill>
              </a:rPr>
              <a:t>, Wael. (2021). Additive manufacturing of shape memory alloys: A review with emphasis on powder bed systems. Materials &amp; Design. 204. 109654. 10.1016/j.matdes.2021.109654.[2] </a:t>
            </a:r>
            <a:endParaRPr lang="en-IN" sz="1000" dirty="0"/>
          </a:p>
        </p:txBody>
      </p:sp>
      <p:sp>
        <p:nvSpPr>
          <p:cNvPr id="8" name="TextBox 7">
            <a:extLst>
              <a:ext uri="{FF2B5EF4-FFF2-40B4-BE49-F238E27FC236}">
                <a16:creationId xmlns:a16="http://schemas.microsoft.com/office/drawing/2014/main" id="{D659F3B2-CD2E-80AB-1829-F9EA5FFB707D}"/>
              </a:ext>
            </a:extLst>
          </p:cNvPr>
          <p:cNvSpPr txBox="1"/>
          <p:nvPr/>
        </p:nvSpPr>
        <p:spPr>
          <a:xfrm>
            <a:off x="120550" y="5302846"/>
            <a:ext cx="4759676" cy="307777"/>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Fig 2. Schematic of Wire arc AM Process[</a:t>
            </a:r>
            <a:r>
              <a:rPr lang="en-US" sz="1400" dirty="0">
                <a:solidFill>
                  <a:schemeClr val="tx1">
                    <a:lumMod val="95000"/>
                    <a:lumOff val="5000"/>
                  </a:schemeClr>
                </a:solidFill>
              </a:rPr>
              <a:t> </a:t>
            </a:r>
            <a:r>
              <a:rPr lang="en-US" sz="1400" dirty="0" err="1">
                <a:solidFill>
                  <a:schemeClr val="tx1">
                    <a:lumMod val="95000"/>
                    <a:lumOff val="5000"/>
                  </a:schemeClr>
                </a:solidFill>
              </a:rPr>
              <a:t>Alagha</a:t>
            </a:r>
            <a:r>
              <a:rPr lang="en-US" sz="1400" dirty="0">
                <a:solidFill>
                  <a:schemeClr val="tx1">
                    <a:lumMod val="95000"/>
                    <a:lumOff val="5000"/>
                  </a:schemeClr>
                </a:solidFill>
              </a:rPr>
              <a:t> et al., 2021</a:t>
            </a:r>
            <a:r>
              <a:rPr lang="en-US" sz="1400" dirty="0">
                <a:latin typeface="Times New Roman" panose="02020603050405020304" pitchFamily="18" charset="0"/>
                <a:cs typeface="Times New Roman" panose="02020603050405020304" pitchFamily="18" charset="0"/>
              </a:rPr>
              <a:t>]</a:t>
            </a:r>
          </a:p>
        </p:txBody>
      </p:sp>
      <p:sp>
        <p:nvSpPr>
          <p:cNvPr id="9" name="Slide Number Placeholder 1">
            <a:extLst>
              <a:ext uri="{FF2B5EF4-FFF2-40B4-BE49-F238E27FC236}">
                <a16:creationId xmlns:a16="http://schemas.microsoft.com/office/drawing/2014/main" id="{E5CA56AC-9240-4949-84B0-FD09F27D70D3}"/>
              </a:ext>
            </a:extLst>
          </p:cNvPr>
          <p:cNvSpPr txBox="1">
            <a:spLocks/>
          </p:cNvSpPr>
          <p:nvPr/>
        </p:nvSpPr>
        <p:spPr>
          <a:xfrm>
            <a:off x="9103996" y="6287928"/>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25B9902-0077-4036-A50E-FC57E35A599C}" type="slidenum">
              <a:rPr lang="en-IN" smtClean="0">
                <a:latin typeface="Times New Roman" panose="02020603050405020304" pitchFamily="18" charset="0"/>
                <a:cs typeface="Times New Roman" panose="02020603050405020304" pitchFamily="18" charset="0"/>
              </a:rPr>
              <a:pPr/>
              <a:t>4</a:t>
            </a:fld>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373087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E5C93C69-FA14-BCAC-374C-B0CBDF9171C7}"/>
              </a:ext>
            </a:extLst>
          </p:cNvPr>
          <p:cNvGrpSpPr/>
          <p:nvPr/>
        </p:nvGrpSpPr>
        <p:grpSpPr>
          <a:xfrm>
            <a:off x="830218" y="2537434"/>
            <a:ext cx="11683843" cy="3625229"/>
            <a:chOff x="642107" y="3115067"/>
            <a:chExt cx="11683843" cy="3625229"/>
          </a:xfrm>
        </p:grpSpPr>
        <p:grpSp>
          <p:nvGrpSpPr>
            <p:cNvPr id="22" name="Group 21">
              <a:extLst>
                <a:ext uri="{FF2B5EF4-FFF2-40B4-BE49-F238E27FC236}">
                  <a16:creationId xmlns:a16="http://schemas.microsoft.com/office/drawing/2014/main" id="{75F7B859-F1FD-2865-8FC1-C3B54BDF9980}"/>
                </a:ext>
              </a:extLst>
            </p:cNvPr>
            <p:cNvGrpSpPr/>
            <p:nvPr/>
          </p:nvGrpSpPr>
          <p:grpSpPr>
            <a:xfrm>
              <a:off x="5893853" y="3115067"/>
              <a:ext cx="6432097" cy="3625229"/>
              <a:chOff x="-2536613" y="2382612"/>
              <a:chExt cx="6261702" cy="3625229"/>
            </a:xfrm>
          </p:grpSpPr>
          <p:pic>
            <p:nvPicPr>
              <p:cNvPr id="1030" name="Picture 6">
                <a:extLst>
                  <a:ext uri="{FF2B5EF4-FFF2-40B4-BE49-F238E27FC236}">
                    <a16:creationId xmlns:a16="http://schemas.microsoft.com/office/drawing/2014/main" id="{0E3FC29A-CC30-0A8A-B376-3EF973CCEA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39213" y="2382612"/>
                <a:ext cx="5463262" cy="295642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A1B99483-B256-A583-E0BE-8A5914ADD4A7}"/>
                  </a:ext>
                </a:extLst>
              </p:cNvPr>
              <p:cNvSpPr txBox="1"/>
              <p:nvPr/>
            </p:nvSpPr>
            <p:spPr>
              <a:xfrm>
                <a:off x="-2536613" y="5269177"/>
                <a:ext cx="6261702" cy="738664"/>
              </a:xfrm>
              <a:prstGeom prst="rect">
                <a:avLst/>
              </a:prstGeom>
              <a:noFill/>
            </p:spPr>
            <p:txBody>
              <a:bodyPr wrap="square" rtlCol="0">
                <a:spAutoFit/>
              </a:bodyPr>
              <a:lstStyle/>
              <a:p>
                <a:r>
                  <a:rPr lang="en-US" sz="1400" i="1" dirty="0">
                    <a:latin typeface="Times New Roman" panose="02020603050405020304" pitchFamily="18" charset="0"/>
                    <a:cs typeface="Times New Roman" panose="02020603050405020304" pitchFamily="18" charset="0"/>
                  </a:rPr>
                  <a:t>Fig 4: Direction of heat flow in (a) Arc welding of plate (b) multilayer built in WAAM [</a:t>
                </a:r>
                <a:r>
                  <a:rPr lang="en-IN" sz="1400" i="1" dirty="0">
                    <a:latin typeface="Times New Roman" panose="02020603050405020304" pitchFamily="18" charset="0"/>
                    <a:cs typeface="Times New Roman" panose="02020603050405020304" pitchFamily="18" charset="0"/>
                  </a:rPr>
                  <a:t>Kai </a:t>
                </a:r>
                <a:r>
                  <a:rPr lang="en-IN" sz="1400" i="1" dirty="0">
                    <a:latin typeface="Times New Roman" panose="02020603050405020304" pitchFamily="18" charset="0"/>
                    <a:cs typeface="Times New Roman" panose="02020603050405020304" pitchFamily="18" charset="0"/>
                    <a:hlinkClick r:id="rId4">
                      <a:extLst>
                        <a:ext uri="{A12FA001-AC4F-418D-AE19-62706E023703}">
                          <ahyp:hlinkClr xmlns:ahyp="http://schemas.microsoft.com/office/drawing/2018/hyperlinkcolor" val="tx"/>
                        </a:ext>
                      </a:extLst>
                    </a:hlinkClick>
                  </a:rPr>
                  <a:t>Treutler</a:t>
                </a:r>
                <a:r>
                  <a:rPr lang="en-IN" sz="1400" i="1" dirty="0">
                    <a:latin typeface="Times New Roman" panose="02020603050405020304" pitchFamily="18" charset="0"/>
                    <a:cs typeface="Times New Roman" panose="02020603050405020304" pitchFamily="18" charset="0"/>
                  </a:rPr>
                  <a:t>,2021</a:t>
                </a:r>
                <a:r>
                  <a:rPr lang="en-US" sz="1400" i="1" dirty="0">
                    <a:latin typeface="Times New Roman" panose="02020603050405020304" pitchFamily="18" charset="0"/>
                    <a:cs typeface="Times New Roman" panose="02020603050405020304" pitchFamily="18" charset="0"/>
                  </a:rPr>
                  <a:t>]</a:t>
                </a:r>
              </a:p>
              <a:p>
                <a:endParaRPr lang="en-IN" sz="1400" i="1" dirty="0">
                  <a:latin typeface="Times New Roman" panose="02020603050405020304" pitchFamily="18" charset="0"/>
                  <a:cs typeface="Times New Roman" panose="02020603050405020304" pitchFamily="18" charset="0"/>
                </a:endParaRPr>
              </a:p>
            </p:txBody>
          </p:sp>
        </p:grpSp>
        <p:sp>
          <p:nvSpPr>
            <p:cNvPr id="25" name="TextBox 24">
              <a:extLst>
                <a:ext uri="{FF2B5EF4-FFF2-40B4-BE49-F238E27FC236}">
                  <a16:creationId xmlns:a16="http://schemas.microsoft.com/office/drawing/2014/main" id="{301BEBDC-9E4B-5854-82EE-E96C00295A55}"/>
                </a:ext>
              </a:extLst>
            </p:cNvPr>
            <p:cNvSpPr txBox="1"/>
            <p:nvPr/>
          </p:nvSpPr>
          <p:spPr>
            <a:xfrm>
              <a:off x="642107" y="4478098"/>
              <a:ext cx="6523074" cy="561949"/>
            </a:xfrm>
            <a:prstGeom prst="rect">
              <a:avLst/>
            </a:prstGeom>
            <a:noFill/>
          </p:spPr>
          <p:txBody>
            <a:bodyPr wrap="square">
              <a:spAutoFit/>
            </a:bodyPr>
            <a:lstStyle/>
            <a:p>
              <a:pPr marL="742950" lvl="1" indent="-285750" eaLnBrk="0" fontAlgn="base" hangingPunct="0">
                <a:lnSpc>
                  <a:spcPct val="200000"/>
                </a:lnSpc>
                <a:spcBef>
                  <a:spcPct val="0"/>
                </a:spcBef>
                <a:spcAft>
                  <a:spcPct val="0"/>
                </a:spcAft>
                <a:buFont typeface="Arial" panose="020B0604020202020204" pitchFamily="34" charset="0"/>
                <a:buChar char="•"/>
              </a:pPr>
              <a:r>
                <a:rPr lang="en-US" altLang="en-US" sz="1800" dirty="0">
                  <a:solidFill>
                    <a:srgbClr val="000000"/>
                  </a:solidFill>
                  <a:latin typeface="Times New Roman" panose="02020603050405020304" pitchFamily="18" charset="0"/>
                  <a:cs typeface="Times New Roman" panose="02020603050405020304" pitchFamily="18" charset="0"/>
                </a:rPr>
                <a:t>H</a:t>
              </a:r>
              <a:r>
                <a:rPr kumimoji="0" lang="en-US" altLang="en-US" sz="18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eat </a:t>
              </a:r>
              <a:r>
                <a:rPr lang="en-US" altLang="en-US" sz="1800" dirty="0">
                  <a:solidFill>
                    <a:srgbClr val="000000"/>
                  </a:solidFill>
                  <a:latin typeface="Times New Roman" panose="02020603050405020304" pitchFamily="18" charset="0"/>
                  <a:cs typeface="Times New Roman" panose="02020603050405020304" pitchFamily="18" charset="0"/>
                </a:rPr>
                <a:t>Accumulation because of r</a:t>
              </a:r>
              <a:r>
                <a:rPr kumimoji="0" lang="en-US" altLang="en-US" sz="18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eheating </a:t>
              </a:r>
            </a:p>
          </p:txBody>
        </p:sp>
      </p:grpSp>
      <p:grpSp>
        <p:nvGrpSpPr>
          <p:cNvPr id="37" name="Group 36">
            <a:extLst>
              <a:ext uri="{FF2B5EF4-FFF2-40B4-BE49-F238E27FC236}">
                <a16:creationId xmlns:a16="http://schemas.microsoft.com/office/drawing/2014/main" id="{A3A15C45-2734-A9C6-F024-60D678C8450B}"/>
              </a:ext>
            </a:extLst>
          </p:cNvPr>
          <p:cNvGrpSpPr/>
          <p:nvPr/>
        </p:nvGrpSpPr>
        <p:grpSpPr>
          <a:xfrm>
            <a:off x="-455366" y="1921513"/>
            <a:ext cx="6157000" cy="3322737"/>
            <a:chOff x="5947621" y="2711692"/>
            <a:chExt cx="6157000" cy="3322737"/>
          </a:xfrm>
        </p:grpSpPr>
        <p:grpSp>
          <p:nvGrpSpPr>
            <p:cNvPr id="35" name="Group 34">
              <a:extLst>
                <a:ext uri="{FF2B5EF4-FFF2-40B4-BE49-F238E27FC236}">
                  <a16:creationId xmlns:a16="http://schemas.microsoft.com/office/drawing/2014/main" id="{6ED5A33E-F108-3A8A-C63E-19E4B7F40CD3}"/>
                </a:ext>
              </a:extLst>
            </p:cNvPr>
            <p:cNvGrpSpPr/>
            <p:nvPr/>
          </p:nvGrpSpPr>
          <p:grpSpPr>
            <a:xfrm>
              <a:off x="5947621" y="2711692"/>
              <a:ext cx="6157000" cy="3322737"/>
              <a:chOff x="5947621" y="2711692"/>
              <a:chExt cx="6157000" cy="3322737"/>
            </a:xfrm>
          </p:grpSpPr>
          <p:grpSp>
            <p:nvGrpSpPr>
              <p:cNvPr id="32" name="Group 31">
                <a:extLst>
                  <a:ext uri="{FF2B5EF4-FFF2-40B4-BE49-F238E27FC236}">
                    <a16:creationId xmlns:a16="http://schemas.microsoft.com/office/drawing/2014/main" id="{294E95F2-2574-75B5-8DD0-D4CF17B60939}"/>
                  </a:ext>
                </a:extLst>
              </p:cNvPr>
              <p:cNvGrpSpPr/>
              <p:nvPr/>
            </p:nvGrpSpPr>
            <p:grpSpPr>
              <a:xfrm>
                <a:off x="5947621" y="2711692"/>
                <a:ext cx="6137096" cy="3322737"/>
                <a:chOff x="-3540061" y="3597119"/>
                <a:chExt cx="6137096" cy="3427299"/>
              </a:xfrm>
            </p:grpSpPr>
            <p:pic>
              <p:nvPicPr>
                <p:cNvPr id="18" name="Picture 17">
                  <a:extLst>
                    <a:ext uri="{FF2B5EF4-FFF2-40B4-BE49-F238E27FC236}">
                      <a16:creationId xmlns:a16="http://schemas.microsoft.com/office/drawing/2014/main" id="{B81963AE-A294-180F-98B9-BF9AB0069C27}"/>
                    </a:ext>
                  </a:extLst>
                </p:cNvPr>
                <p:cNvPicPr>
                  <a:picLocks noChangeAspect="1"/>
                </p:cNvPicPr>
                <p:nvPr/>
              </p:nvPicPr>
              <p:blipFill>
                <a:blip r:embed="rId5"/>
                <a:stretch>
                  <a:fillRect/>
                </a:stretch>
              </p:blipFill>
              <p:spPr>
                <a:xfrm>
                  <a:off x="-3114255" y="3597119"/>
                  <a:ext cx="5406653" cy="2164955"/>
                </a:xfrm>
                <a:prstGeom prst="rect">
                  <a:avLst/>
                </a:prstGeom>
              </p:spPr>
            </p:pic>
            <p:sp>
              <p:nvSpPr>
                <p:cNvPr id="31" name="Rectangle 30">
                  <a:extLst>
                    <a:ext uri="{FF2B5EF4-FFF2-40B4-BE49-F238E27FC236}">
                      <a16:creationId xmlns:a16="http://schemas.microsoft.com/office/drawing/2014/main" id="{6F35BF78-26B4-3F44-DFF8-AB2F3C0BF6CF}"/>
                    </a:ext>
                  </a:extLst>
                </p:cNvPr>
                <p:cNvSpPr/>
                <p:nvPr/>
              </p:nvSpPr>
              <p:spPr>
                <a:xfrm>
                  <a:off x="-3540061" y="5740513"/>
                  <a:ext cx="6137096" cy="128390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Rectangle 33">
                <a:extLst>
                  <a:ext uri="{FF2B5EF4-FFF2-40B4-BE49-F238E27FC236}">
                    <a16:creationId xmlns:a16="http://schemas.microsoft.com/office/drawing/2014/main" id="{8E20452E-5EDB-32E0-BDFE-A099C84D4BE3}"/>
                  </a:ext>
                </a:extLst>
              </p:cNvPr>
              <p:cNvSpPr/>
              <p:nvPr/>
            </p:nvSpPr>
            <p:spPr>
              <a:xfrm>
                <a:off x="11572993" y="2751715"/>
                <a:ext cx="531628" cy="186347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6" name="TextBox 35">
              <a:extLst>
                <a:ext uri="{FF2B5EF4-FFF2-40B4-BE49-F238E27FC236}">
                  <a16:creationId xmlns:a16="http://schemas.microsoft.com/office/drawing/2014/main" id="{BFD1F3EA-08E0-467F-57AB-CAC30FC5DFA0}"/>
                </a:ext>
              </a:extLst>
            </p:cNvPr>
            <p:cNvSpPr txBox="1"/>
            <p:nvPr/>
          </p:nvSpPr>
          <p:spPr>
            <a:xfrm>
              <a:off x="7349190" y="4895159"/>
              <a:ext cx="4200703" cy="253916"/>
            </a:xfrm>
            <a:prstGeom prst="rect">
              <a:avLst/>
            </a:prstGeom>
            <a:noFill/>
          </p:spPr>
          <p:txBody>
            <a:bodyPr wrap="square" rtlCol="0">
              <a:spAutoFit/>
            </a:bodyPr>
            <a:lstStyle/>
            <a:p>
              <a:r>
                <a:rPr lang="en-US" sz="1050" i="1" dirty="0">
                  <a:latin typeface="Times New Roman" panose="02020603050405020304" pitchFamily="18" charset="0"/>
                  <a:cs typeface="Times New Roman" panose="02020603050405020304" pitchFamily="18" charset="0"/>
                </a:rPr>
                <a:t>Fig 3: Schematic of Heat flow in AM [</a:t>
              </a:r>
              <a:r>
                <a:rPr lang="en-IN" sz="1050" i="1" dirty="0">
                  <a:solidFill>
                    <a:schemeClr val="tx1">
                      <a:lumMod val="95000"/>
                      <a:lumOff val="5000"/>
                    </a:schemeClr>
                  </a:solidFill>
                  <a:latin typeface="Times New Roman" panose="02020603050405020304" pitchFamily="18" charset="0"/>
                  <a:cs typeface="Times New Roman" panose="02020603050405020304" pitchFamily="18" charset="0"/>
                </a:rPr>
                <a:t>Vishwanath Nagallapati,2023</a:t>
              </a:r>
              <a:r>
                <a:rPr lang="en-US" sz="1050" i="1" dirty="0">
                  <a:latin typeface="Times New Roman" panose="02020603050405020304" pitchFamily="18" charset="0"/>
                  <a:cs typeface="Times New Roman" panose="02020603050405020304" pitchFamily="18" charset="0"/>
                </a:rPr>
                <a:t>]</a:t>
              </a:r>
              <a:endParaRPr lang="en-IN" sz="1050" i="1" dirty="0">
                <a:latin typeface="Times New Roman" panose="02020603050405020304" pitchFamily="18" charset="0"/>
                <a:cs typeface="Times New Roman" panose="02020603050405020304" pitchFamily="18" charset="0"/>
              </a:endParaRPr>
            </a:p>
          </p:txBody>
        </p:sp>
      </p:grpSp>
      <p:sp>
        <p:nvSpPr>
          <p:cNvPr id="2" name="Slide Number Placeholder 1">
            <a:extLst>
              <a:ext uri="{FF2B5EF4-FFF2-40B4-BE49-F238E27FC236}">
                <a16:creationId xmlns:a16="http://schemas.microsoft.com/office/drawing/2014/main" id="{C397AFB5-EECD-F94C-3AA9-9BFA1CF99AFD}"/>
              </a:ext>
            </a:extLst>
          </p:cNvPr>
          <p:cNvSpPr>
            <a:spLocks noGrp="1"/>
          </p:cNvSpPr>
          <p:nvPr>
            <p:ph type="sldNum" sz="quarter" idx="12"/>
          </p:nvPr>
        </p:nvSpPr>
        <p:spPr>
          <a:xfrm>
            <a:off x="9016169" y="6201204"/>
            <a:ext cx="2743200" cy="365125"/>
          </a:xfrm>
        </p:spPr>
        <p:txBody>
          <a:bodyPr/>
          <a:lstStyle/>
          <a:p>
            <a:fld id="{C25B9902-0077-4036-A50E-FC57E35A599C}" type="slidenum">
              <a:rPr lang="en-IN" smtClean="0">
                <a:latin typeface="Times New Roman" panose="02020603050405020304" pitchFamily="18" charset="0"/>
                <a:cs typeface="Times New Roman" panose="02020603050405020304" pitchFamily="18" charset="0"/>
              </a:rPr>
              <a:t>5</a:t>
            </a:fld>
            <a:endParaRPr lang="en-IN" dirty="0">
              <a:latin typeface="Times New Roman" panose="02020603050405020304" pitchFamily="18" charset="0"/>
              <a:cs typeface="Times New Roman" panose="02020603050405020304" pitchFamily="18" charset="0"/>
            </a:endParaRPr>
          </a:p>
        </p:txBody>
      </p:sp>
      <p:pic>
        <p:nvPicPr>
          <p:cNvPr id="3" name="Picture 2" descr="IIT Hyderabad Logo_Final Design.jpg">
            <a:extLst>
              <a:ext uri="{FF2B5EF4-FFF2-40B4-BE49-F238E27FC236}">
                <a16:creationId xmlns:a16="http://schemas.microsoft.com/office/drawing/2014/main" id="{42C0E95C-6FCF-F037-09E1-2CD3BDC5B60C}"/>
              </a:ext>
            </a:extLst>
          </p:cNvPr>
          <p:cNvPicPr>
            <a:picLocks noChangeAspect="1"/>
          </p:cNvPicPr>
          <p:nvPr/>
        </p:nvPicPr>
        <p:blipFill>
          <a:blip r:embed="rId6"/>
          <a:stretch>
            <a:fillRect/>
          </a:stretch>
        </p:blipFill>
        <p:spPr>
          <a:xfrm>
            <a:off x="11270750" y="47890"/>
            <a:ext cx="645353" cy="649849"/>
          </a:xfrm>
          <a:prstGeom prst="rect">
            <a:avLst/>
          </a:prstGeom>
        </p:spPr>
      </p:pic>
      <p:cxnSp>
        <p:nvCxnSpPr>
          <p:cNvPr id="4" name="Straight Connector 3">
            <a:extLst>
              <a:ext uri="{FF2B5EF4-FFF2-40B4-BE49-F238E27FC236}">
                <a16:creationId xmlns:a16="http://schemas.microsoft.com/office/drawing/2014/main" id="{A4FBD77F-C227-04DF-F5D0-FF0E4A5179E3}"/>
              </a:ext>
            </a:extLst>
          </p:cNvPr>
          <p:cNvCxnSpPr>
            <a:cxnSpLocks/>
          </p:cNvCxnSpPr>
          <p:nvPr/>
        </p:nvCxnSpPr>
        <p:spPr>
          <a:xfrm>
            <a:off x="607605" y="721880"/>
            <a:ext cx="10247586" cy="0"/>
          </a:xfrm>
          <a:prstGeom prst="line">
            <a:avLst/>
          </a:prstGeom>
          <a:ln w="38100">
            <a:solidFill>
              <a:schemeClr val="accent1">
                <a:lumMod val="60000"/>
                <a:lumOff val="40000"/>
              </a:schemeClr>
            </a:solidFill>
          </a:ln>
        </p:spPr>
        <p:style>
          <a:lnRef idx="3">
            <a:schemeClr val="dk1"/>
          </a:lnRef>
          <a:fillRef idx="0">
            <a:schemeClr val="dk1"/>
          </a:fillRef>
          <a:effectRef idx="2">
            <a:schemeClr val="dk1"/>
          </a:effectRef>
          <a:fontRef idx="minor">
            <a:schemeClr val="tx1"/>
          </a:fontRef>
        </p:style>
      </p:cxnSp>
      <p:sp>
        <p:nvSpPr>
          <p:cNvPr id="5" name="TextBox 4">
            <a:extLst>
              <a:ext uri="{FF2B5EF4-FFF2-40B4-BE49-F238E27FC236}">
                <a16:creationId xmlns:a16="http://schemas.microsoft.com/office/drawing/2014/main" id="{1AAE1046-6B2D-FAF3-9D96-3F6E5376D47A}"/>
              </a:ext>
            </a:extLst>
          </p:cNvPr>
          <p:cNvSpPr txBox="1"/>
          <p:nvPr/>
        </p:nvSpPr>
        <p:spPr>
          <a:xfrm>
            <a:off x="504497" y="158638"/>
            <a:ext cx="11183006" cy="523220"/>
          </a:xfrm>
          <a:prstGeom prst="rect">
            <a:avLst/>
          </a:prstGeom>
          <a:noFill/>
        </p:spPr>
        <p:txBody>
          <a:bodyPr wrap="square" rtlCol="0">
            <a:spAutoFit/>
          </a:bodyPr>
          <a:lstStyle/>
          <a:p>
            <a:r>
              <a:rPr lang="en-US" sz="2800" dirty="0">
                <a:latin typeface="Times New Roman" panose="02020603050405020304" pitchFamily="18" charset="0"/>
                <a:cs typeface="Times New Roman" panose="02020603050405020304" pitchFamily="18" charset="0"/>
              </a:rPr>
              <a:t>WAAM Contd.</a:t>
            </a:r>
          </a:p>
        </p:txBody>
      </p:sp>
      <p:sp>
        <p:nvSpPr>
          <p:cNvPr id="7" name="Footer Placeholder 23">
            <a:extLst>
              <a:ext uri="{FF2B5EF4-FFF2-40B4-BE49-F238E27FC236}">
                <a16:creationId xmlns:a16="http://schemas.microsoft.com/office/drawing/2014/main" id="{195B3764-49F5-3DF0-95F7-768C8E66FF1A}"/>
              </a:ext>
            </a:extLst>
          </p:cNvPr>
          <p:cNvSpPr>
            <a:spLocks noGrp="1"/>
          </p:cNvSpPr>
          <p:nvPr>
            <p:ph type="ftr" sz="quarter" idx="11"/>
          </p:nvPr>
        </p:nvSpPr>
        <p:spPr>
          <a:xfrm>
            <a:off x="0" y="6550223"/>
            <a:ext cx="12192000" cy="307777"/>
          </a:xfrm>
          <a:solidFill>
            <a:schemeClr val="accent2">
              <a:lumMod val="60000"/>
              <a:lumOff val="40000"/>
            </a:schemeClr>
          </a:solidFill>
        </p:spPr>
        <p:txBody>
          <a:bodyPr/>
          <a:lstStyle/>
          <a:p>
            <a:pPr algn="l"/>
            <a:endParaRPr lang="en-US" sz="1000" b="1" i="1" dirty="0">
              <a:solidFill>
                <a:schemeClr val="tx1">
                  <a:lumMod val="95000"/>
                  <a:lumOff val="5000"/>
                </a:schemeClr>
              </a:solidFill>
              <a:latin typeface="Times New Roman" panose="02020603050405020304" pitchFamily="18" charset="0"/>
              <a:cs typeface="Times New Roman" panose="02020603050405020304" pitchFamily="18" charset="0"/>
            </a:endParaRPr>
          </a:p>
          <a:p>
            <a:pPr algn="l"/>
            <a:r>
              <a:rPr lang="en-US" sz="1000" b="1" i="1" dirty="0">
                <a:solidFill>
                  <a:schemeClr val="tx1">
                    <a:lumMod val="95000"/>
                    <a:lumOff val="5000"/>
                  </a:schemeClr>
                </a:solidFill>
                <a:latin typeface="Times New Roman" panose="02020603050405020304" pitchFamily="18" charset="0"/>
                <a:cs typeface="Times New Roman" panose="02020603050405020304" pitchFamily="18" charset="0"/>
              </a:rPr>
              <a:t>Ref: </a:t>
            </a:r>
            <a:r>
              <a:rPr lang="en-US" sz="1000" dirty="0">
                <a:solidFill>
                  <a:schemeClr val="tx1">
                    <a:lumMod val="95000"/>
                    <a:lumOff val="5000"/>
                  </a:schemeClr>
                </a:solidFill>
                <a:latin typeface="Times New Roman" panose="02020603050405020304" pitchFamily="18" charset="0"/>
                <a:cs typeface="Times New Roman" panose="02020603050405020304" pitchFamily="18" charset="0"/>
              </a:rPr>
              <a:t>A Study on Various Thermal management approaches for Wire Arc Additive Manufacturing Process, </a:t>
            </a:r>
            <a:r>
              <a:rPr lang="en-IN" sz="1000" dirty="0">
                <a:solidFill>
                  <a:schemeClr val="tx1">
                    <a:lumMod val="95000"/>
                    <a:lumOff val="5000"/>
                  </a:schemeClr>
                </a:solidFill>
                <a:latin typeface="Times New Roman" panose="02020603050405020304" pitchFamily="18" charset="0"/>
                <a:cs typeface="Times New Roman" panose="02020603050405020304" pitchFamily="18" charset="0"/>
              </a:rPr>
              <a:t>Vishwanath </a:t>
            </a:r>
            <a:r>
              <a:rPr lang="en-IN" sz="1000" dirty="0" err="1">
                <a:solidFill>
                  <a:schemeClr val="tx1">
                    <a:lumMod val="95000"/>
                    <a:lumOff val="5000"/>
                  </a:schemeClr>
                </a:solidFill>
                <a:latin typeface="Times New Roman" panose="02020603050405020304" pitchFamily="18" charset="0"/>
                <a:cs typeface="Times New Roman" panose="02020603050405020304" pitchFamily="18" charset="0"/>
              </a:rPr>
              <a:t>Nagallapati</a:t>
            </a:r>
            <a:r>
              <a:rPr lang="en-IN" sz="1000" dirty="0">
                <a:solidFill>
                  <a:schemeClr val="tx1">
                    <a:lumMod val="95000"/>
                    <a:lumOff val="5000"/>
                  </a:schemeClr>
                </a:solidFill>
                <a:latin typeface="Times New Roman" panose="02020603050405020304" pitchFamily="18" charset="0"/>
                <a:cs typeface="Times New Roman" panose="02020603050405020304" pitchFamily="18" charset="0"/>
              </a:rPr>
              <a:t> [3</a:t>
            </a:r>
            <a:r>
              <a:rPr lang="en-IN" sz="1000" i="1" dirty="0">
                <a:solidFill>
                  <a:schemeClr val="tx1"/>
                </a:solidFill>
                <a:latin typeface="Times New Roman" panose="02020603050405020304" pitchFamily="18" charset="0"/>
                <a:cs typeface="Times New Roman" panose="02020603050405020304" pitchFamily="18" charset="0"/>
              </a:rPr>
              <a:t>], </a:t>
            </a:r>
            <a:r>
              <a:rPr lang="en-IN" i="1" dirty="0">
                <a:solidFill>
                  <a:schemeClr val="tx1"/>
                </a:solidFill>
                <a:hlinkClick r:id="rId4">
                  <a:extLst>
                    <a:ext uri="{A12FA001-AC4F-418D-AE19-62706E023703}">
                      <ahyp:hlinkClr xmlns:ahyp="http://schemas.microsoft.com/office/drawing/2018/hyperlinkcolor" val="tx"/>
                    </a:ext>
                  </a:extLst>
                </a:hlinkClick>
              </a:rPr>
              <a:t>Kai </a:t>
            </a:r>
            <a:r>
              <a:rPr lang="en-IN" i="1" dirty="0" err="1">
                <a:solidFill>
                  <a:schemeClr val="tx1"/>
                </a:solidFill>
                <a:hlinkClick r:id="rId4">
                  <a:extLst>
                    <a:ext uri="{A12FA001-AC4F-418D-AE19-62706E023703}">
                      <ahyp:hlinkClr xmlns:ahyp="http://schemas.microsoft.com/office/drawing/2018/hyperlinkcolor" val="tx"/>
                    </a:ext>
                  </a:extLst>
                </a:hlinkClick>
              </a:rPr>
              <a:t>Treutler</a:t>
            </a:r>
            <a:r>
              <a:rPr lang="en-IN" i="1" dirty="0">
                <a:solidFill>
                  <a:schemeClr val="tx1"/>
                </a:solidFill>
                <a:hlinkClick r:id="rId4">
                  <a:extLst>
                    <a:ext uri="{A12FA001-AC4F-418D-AE19-62706E023703}">
                      <ahyp:hlinkClr xmlns:ahyp="http://schemas.microsoft.com/office/drawing/2018/hyperlinkcolor" val="tx"/>
                    </a:ext>
                  </a:extLst>
                </a:hlinkClick>
              </a:rPr>
              <a:t> </a:t>
            </a:r>
            <a:r>
              <a:rPr lang="en-IN" i="1" dirty="0">
                <a:solidFill>
                  <a:schemeClr val="tx1"/>
                </a:solidFill>
              </a:rPr>
              <a:t> et al., 2021, </a:t>
            </a:r>
            <a:r>
              <a:rPr lang="en-US" sz="1000" i="1" dirty="0">
                <a:solidFill>
                  <a:srgbClr val="000000"/>
                </a:solidFill>
                <a:latin typeface="Times New Roman" panose="02020603050405020304" pitchFamily="18" charset="0"/>
                <a:cs typeface="Times New Roman" panose="02020603050405020304" pitchFamily="18" charset="0"/>
              </a:rPr>
              <a:t>The Current State of Research of Wire Arc Additive Manufacturing (WAAM): A Review [4], </a:t>
            </a:r>
            <a:r>
              <a:rPr lang="en-US" sz="1000" i="1" dirty="0">
                <a:solidFill>
                  <a:srgbClr val="000000"/>
                </a:solidFill>
                <a:effectLst/>
                <a:latin typeface="Times New Roman" panose="02020603050405020304" pitchFamily="18" charset="0"/>
                <a:cs typeface="Times New Roman" panose="02020603050405020304" pitchFamily="18" charset="0"/>
                <a:hlinkClick r:id="rId7"/>
              </a:rPr>
              <a:t>https://www.cisc-icca.ca/opportunities-for-wire-arc-additive-manufacturing-in-steel-structures</a:t>
            </a:r>
            <a:r>
              <a:rPr lang="en-US" sz="1000" i="1" dirty="0">
                <a:solidFill>
                  <a:srgbClr val="000000"/>
                </a:solidFill>
                <a:effectLst/>
                <a:latin typeface="Times New Roman" panose="02020603050405020304" pitchFamily="18" charset="0"/>
                <a:cs typeface="Times New Roman" panose="02020603050405020304" pitchFamily="18" charset="0"/>
              </a:rPr>
              <a:t> [5]</a:t>
            </a:r>
          </a:p>
          <a:p>
            <a:pPr algn="l"/>
            <a:endParaRPr lang="en-IN" sz="1000"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
        <p:nvSpPr>
          <p:cNvPr id="10" name="Rectangle 3">
            <a:extLst>
              <a:ext uri="{FF2B5EF4-FFF2-40B4-BE49-F238E27FC236}">
                <a16:creationId xmlns:a16="http://schemas.microsoft.com/office/drawing/2014/main" id="{ED545069-28C1-5C54-9224-96649C2EE4E8}"/>
              </a:ext>
            </a:extLst>
          </p:cNvPr>
          <p:cNvSpPr>
            <a:spLocks noChangeArrowheads="1"/>
          </p:cNvSpPr>
          <p:nvPr/>
        </p:nvSpPr>
        <p:spPr bwMode="auto">
          <a:xfrm>
            <a:off x="734779" y="856084"/>
            <a:ext cx="8769428" cy="2567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285750" marR="0" lvl="0" indent="-285750" algn="l" defTabSz="914400" rtl="0" eaLnBrk="0" fontAlgn="base" latinLnBrk="0" hangingPunct="0">
              <a:lnSpc>
                <a:spcPct val="200000"/>
              </a:lnSpc>
              <a:spcBef>
                <a:spcPct val="0"/>
              </a:spcBef>
              <a:spcAft>
                <a:spcPct val="0"/>
              </a:spcAft>
              <a:buClrTx/>
              <a:buSzTx/>
              <a:buFont typeface="Wingdings" panose="05000000000000000000" pitchFamily="2" charset="2"/>
              <a:buChar char="Ø"/>
              <a:tabLst/>
            </a:pPr>
            <a:endParaRPr kumimoji="0" lang="en-US" altLang="en-US" sz="17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endParaRPr>
          </a:p>
          <a:p>
            <a:pPr marL="285750" marR="0" lvl="0" indent="-285750" algn="l" defTabSz="914400" rtl="0" eaLnBrk="0" fontAlgn="base" latinLnBrk="0" hangingPunct="0">
              <a:lnSpc>
                <a:spcPct val="200000"/>
              </a:lnSpc>
              <a:spcBef>
                <a:spcPct val="0"/>
              </a:spcBef>
              <a:spcAft>
                <a:spcPct val="0"/>
              </a:spcAft>
              <a:buClrTx/>
              <a:buSzTx/>
              <a:buFont typeface="Wingdings" panose="05000000000000000000" pitchFamily="2" charset="2"/>
              <a:buChar char="Ø"/>
              <a:tabLst/>
            </a:pPr>
            <a:r>
              <a:rPr kumimoji="0" lang="en-US" altLang="en-US"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WAAM Advantages: </a:t>
            </a:r>
            <a:r>
              <a:rPr kumimoji="0" lang="en-US" altLang="en-US" sz="17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High deposition rate, energy-efficient, cost-effective, material-efficient.</a:t>
            </a:r>
          </a:p>
          <a:p>
            <a:pPr marL="742950" lvl="1" indent="-285750" eaLnBrk="0" fontAlgn="base" hangingPunct="0">
              <a:lnSpc>
                <a:spcPct val="200000"/>
              </a:lnSpc>
              <a:spcBef>
                <a:spcPct val="0"/>
              </a:spcBef>
              <a:spcAft>
                <a:spcPct val="0"/>
              </a:spcAft>
              <a:buFont typeface="Arial" panose="020B0604020202020204" pitchFamily="34" charset="0"/>
              <a:buChar char="•"/>
            </a:pPr>
            <a:r>
              <a:rPr lang="en-US" altLang="en-US" sz="1700" dirty="0">
                <a:solidFill>
                  <a:srgbClr val="000000"/>
                </a:solidFill>
                <a:latin typeface="Times New Roman" panose="02020603050405020304" pitchFamily="18" charset="0"/>
                <a:cs typeface="Times New Roman" panose="02020603050405020304" pitchFamily="18" charset="0"/>
              </a:rPr>
              <a:t>Wide range of Materials</a:t>
            </a:r>
            <a:r>
              <a:rPr kumimoji="0" lang="en-US" altLang="en-US" sz="17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 Steel, Nickel, </a:t>
            </a:r>
            <a:r>
              <a:rPr lang="en-US" altLang="en-US" sz="1700" dirty="0">
                <a:solidFill>
                  <a:srgbClr val="000000"/>
                </a:solidFill>
                <a:latin typeface="Times New Roman" panose="02020603050405020304" pitchFamily="18" charset="0"/>
                <a:cs typeface="Times New Roman" panose="02020603050405020304" pitchFamily="18" charset="0"/>
              </a:rPr>
              <a:t>T</a:t>
            </a:r>
            <a:r>
              <a:rPr kumimoji="0" lang="en-US" altLang="en-US" sz="17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itanium, and Aluminum alloys.</a:t>
            </a:r>
          </a:p>
          <a:p>
            <a:pPr marL="742950" lvl="1" indent="-285750" eaLnBrk="0" fontAlgn="base" hangingPunct="0">
              <a:lnSpc>
                <a:spcPct val="200000"/>
              </a:lnSpc>
              <a:spcBef>
                <a:spcPct val="0"/>
              </a:spcBef>
              <a:spcAft>
                <a:spcPct val="0"/>
              </a:spcAft>
              <a:buFont typeface="Arial" panose="020B0604020202020204" pitchFamily="34" charset="0"/>
              <a:buChar char="•"/>
            </a:pPr>
            <a:r>
              <a:rPr kumimoji="0" lang="en-US" altLang="en-US" sz="17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Deposition Rate: 1 to 5 kg/hr.</a:t>
            </a:r>
          </a:p>
          <a:p>
            <a:pPr marL="742950" lvl="1" indent="-285750" eaLnBrk="0" fontAlgn="base" hangingPunct="0">
              <a:lnSpc>
                <a:spcPct val="200000"/>
              </a:lnSpc>
              <a:spcBef>
                <a:spcPct val="0"/>
              </a:spcBef>
              <a:spcAft>
                <a:spcPct val="0"/>
              </a:spcAft>
              <a:buFont typeface="Arial" panose="020B0604020202020204" pitchFamily="34" charset="0"/>
              <a:buChar char="•"/>
            </a:pPr>
            <a:r>
              <a:rPr kumimoji="0" lang="en-US" altLang="en-US" sz="17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Improved buy-to-fly ratio, lower part cost.</a:t>
            </a:r>
          </a:p>
        </p:txBody>
      </p:sp>
      <p:sp>
        <p:nvSpPr>
          <p:cNvPr id="16" name="TextBox 15">
            <a:extLst>
              <a:ext uri="{FF2B5EF4-FFF2-40B4-BE49-F238E27FC236}">
                <a16:creationId xmlns:a16="http://schemas.microsoft.com/office/drawing/2014/main" id="{7E071D3C-F820-86EA-DED6-2B6952A90DCE}"/>
              </a:ext>
            </a:extLst>
          </p:cNvPr>
          <p:cNvSpPr txBox="1"/>
          <p:nvPr/>
        </p:nvSpPr>
        <p:spPr>
          <a:xfrm>
            <a:off x="607605" y="3598952"/>
            <a:ext cx="6523074" cy="561949"/>
          </a:xfrm>
          <a:prstGeom prst="rect">
            <a:avLst/>
          </a:prstGeom>
          <a:noFill/>
        </p:spPr>
        <p:txBody>
          <a:bodyPr wrap="square">
            <a:spAutoFit/>
          </a:bodyPr>
          <a:lstStyle/>
          <a:p>
            <a:pPr marL="285750" marR="0" lvl="0" indent="-285750" algn="l" defTabSz="914400" rtl="0" eaLnBrk="0" fontAlgn="base" latinLnBrk="0" hangingPunct="0">
              <a:lnSpc>
                <a:spcPct val="200000"/>
              </a:lnSpc>
              <a:spcBef>
                <a:spcPct val="0"/>
              </a:spcBef>
              <a:spcAft>
                <a:spcPct val="0"/>
              </a:spcAft>
              <a:buClrTx/>
              <a:buSzTx/>
              <a:buFont typeface="Wingdings" panose="05000000000000000000" pitchFamily="2" charset="2"/>
              <a:buChar char="Ø"/>
              <a:tabLst/>
            </a:pPr>
            <a:r>
              <a:rPr kumimoji="0" lang="en-US" altLang="en-US" sz="18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WAAM Suffers</a:t>
            </a:r>
            <a:r>
              <a:rPr kumimoji="0" lang="en-US" altLang="en-US" sz="1800" b="0" i="0" u="none" strike="noStrike" cap="none" normalizeH="0" dirty="0">
                <a:ln>
                  <a:noFill/>
                </a:ln>
                <a:solidFill>
                  <a:srgbClr val="000000"/>
                </a:solidFill>
                <a:effectLst/>
                <a:latin typeface="Times New Roman" panose="02020603050405020304" pitchFamily="18" charset="0"/>
                <a:cs typeface="Times New Roman" panose="02020603050405020304" pitchFamily="18" charset="0"/>
              </a:rPr>
              <a:t> from</a:t>
            </a:r>
            <a:r>
              <a:rPr kumimoji="0" lang="en-US" altLang="en-US" sz="18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 </a:t>
            </a:r>
          </a:p>
        </p:txBody>
      </p:sp>
      <p:sp>
        <p:nvSpPr>
          <p:cNvPr id="27" name="TextBox 26">
            <a:extLst>
              <a:ext uri="{FF2B5EF4-FFF2-40B4-BE49-F238E27FC236}">
                <a16:creationId xmlns:a16="http://schemas.microsoft.com/office/drawing/2014/main" id="{70C8949C-004E-9A66-9839-9B8D52AA220F}"/>
              </a:ext>
            </a:extLst>
          </p:cNvPr>
          <p:cNvSpPr txBox="1"/>
          <p:nvPr/>
        </p:nvSpPr>
        <p:spPr>
          <a:xfrm>
            <a:off x="642107" y="4701807"/>
            <a:ext cx="6523074" cy="561949"/>
          </a:xfrm>
          <a:prstGeom prst="rect">
            <a:avLst/>
          </a:prstGeom>
          <a:noFill/>
        </p:spPr>
        <p:txBody>
          <a:bodyPr wrap="square">
            <a:spAutoFit/>
          </a:bodyPr>
          <a:lstStyle/>
          <a:p>
            <a:pPr marL="742950" lvl="1" indent="-285750" eaLnBrk="0" fontAlgn="base" hangingPunct="0">
              <a:lnSpc>
                <a:spcPct val="200000"/>
              </a:lnSpc>
              <a:spcBef>
                <a:spcPct val="0"/>
              </a:spcBef>
              <a:spcAft>
                <a:spcPct val="0"/>
              </a:spcAft>
              <a:buFont typeface="Arial" panose="020B0604020202020204" pitchFamily="34" charset="0"/>
              <a:buChar char="•"/>
            </a:pPr>
            <a:r>
              <a:rPr lang="en-US" altLang="en-US" sz="1800" dirty="0">
                <a:solidFill>
                  <a:srgbClr val="000000"/>
                </a:solidFill>
                <a:latin typeface="Times New Roman" panose="02020603050405020304" pitchFamily="18" charset="0"/>
                <a:cs typeface="Times New Roman" panose="02020603050405020304" pitchFamily="18" charset="0"/>
              </a:rPr>
              <a:t>Residual stress, Distortion</a:t>
            </a:r>
            <a:endParaRPr kumimoji="0" lang="en-US" altLang="en-US" sz="18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endParaRPr>
          </a:p>
        </p:txBody>
      </p:sp>
      <p:sp>
        <p:nvSpPr>
          <p:cNvPr id="29" name="TextBox 28">
            <a:extLst>
              <a:ext uri="{FF2B5EF4-FFF2-40B4-BE49-F238E27FC236}">
                <a16:creationId xmlns:a16="http://schemas.microsoft.com/office/drawing/2014/main" id="{A226C088-9C27-74AB-8F02-ECDF75653D01}"/>
              </a:ext>
            </a:extLst>
          </p:cNvPr>
          <p:cNvSpPr txBox="1"/>
          <p:nvPr/>
        </p:nvSpPr>
        <p:spPr>
          <a:xfrm>
            <a:off x="642107" y="5301254"/>
            <a:ext cx="6523074" cy="561949"/>
          </a:xfrm>
          <a:prstGeom prst="rect">
            <a:avLst/>
          </a:prstGeom>
          <a:noFill/>
        </p:spPr>
        <p:txBody>
          <a:bodyPr wrap="square">
            <a:spAutoFit/>
          </a:bodyPr>
          <a:lstStyle/>
          <a:p>
            <a:pPr marL="742950" lvl="1" indent="-285750" eaLnBrk="0" fontAlgn="base" hangingPunct="0">
              <a:lnSpc>
                <a:spcPct val="200000"/>
              </a:lnSpc>
              <a:spcBef>
                <a:spcPct val="0"/>
              </a:spcBef>
              <a:spcAft>
                <a:spcPct val="0"/>
              </a:spcAft>
              <a:buFont typeface="Arial" panose="020B0604020202020204" pitchFamily="34" charset="0"/>
              <a:buChar char="•"/>
            </a:pPr>
            <a:r>
              <a:rPr kumimoji="0" lang="en-US" altLang="en-US" sz="18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Non-uniform properties throughout the built</a:t>
            </a:r>
          </a:p>
        </p:txBody>
      </p:sp>
      <p:grpSp>
        <p:nvGrpSpPr>
          <p:cNvPr id="9" name="Group 8">
            <a:extLst>
              <a:ext uri="{FF2B5EF4-FFF2-40B4-BE49-F238E27FC236}">
                <a16:creationId xmlns:a16="http://schemas.microsoft.com/office/drawing/2014/main" id="{03B9952F-5E78-ECB4-E7CE-DB44664A6426}"/>
              </a:ext>
            </a:extLst>
          </p:cNvPr>
          <p:cNvGrpSpPr/>
          <p:nvPr/>
        </p:nvGrpSpPr>
        <p:grpSpPr>
          <a:xfrm>
            <a:off x="-1733403" y="1771281"/>
            <a:ext cx="7155712" cy="3764646"/>
            <a:chOff x="4373690" y="2536413"/>
            <a:chExt cx="8057926" cy="3774415"/>
          </a:xfrm>
        </p:grpSpPr>
        <p:grpSp>
          <p:nvGrpSpPr>
            <p:cNvPr id="24" name="Group 23">
              <a:extLst>
                <a:ext uri="{FF2B5EF4-FFF2-40B4-BE49-F238E27FC236}">
                  <a16:creationId xmlns:a16="http://schemas.microsoft.com/office/drawing/2014/main" id="{9A1CD7D1-FFB4-018C-D195-320FDC69A797}"/>
                </a:ext>
              </a:extLst>
            </p:cNvPr>
            <p:cNvGrpSpPr/>
            <p:nvPr/>
          </p:nvGrpSpPr>
          <p:grpSpPr>
            <a:xfrm>
              <a:off x="4373690" y="2540354"/>
              <a:ext cx="8057926" cy="3770474"/>
              <a:chOff x="4948272" y="-1002645"/>
              <a:chExt cx="11517284" cy="4189945"/>
            </a:xfrm>
          </p:grpSpPr>
          <p:pic>
            <p:nvPicPr>
              <p:cNvPr id="1034" name="Picture 10" descr="Opportunities for Wire Arc Additive Manufacturing in Steel Structures –  CISC-ICCA">
                <a:extLst>
                  <a:ext uri="{FF2B5EF4-FFF2-40B4-BE49-F238E27FC236}">
                    <a16:creationId xmlns:a16="http://schemas.microsoft.com/office/drawing/2014/main" id="{2A0747BE-6BB4-E0A6-D90F-88A2B62D1038}"/>
                  </a:ext>
                </a:extLst>
              </p:cNvPr>
              <p:cNvPicPr>
                <a:picLocks noChangeAspect="1" noChangeArrowheads="1"/>
              </p:cNvPicPr>
              <p:nvPr/>
            </p:nvPicPr>
            <p:blipFill>
              <a:blip r:embed="rId8">
                <a:extLst>
                  <a:ext uri="{BEBA8EAE-BF5A-486C-A8C5-ECC9F3942E4B}">
                    <a14:imgProps xmlns:a14="http://schemas.microsoft.com/office/drawing/2010/main">
                      <a14:imgLayer r:embed="rId9">
                        <a14:imgEffect>
                          <a14:colorTemperature colorTemp="11200"/>
                        </a14:imgEffect>
                        <a14:imgEffect>
                          <a14:saturation sat="103000"/>
                        </a14:imgEffect>
                      </a14:imgLayer>
                    </a14:imgProps>
                  </a:ext>
                  <a:ext uri="{28A0092B-C50C-407E-A947-70E740481C1C}">
                    <a14:useLocalDpi xmlns:a14="http://schemas.microsoft.com/office/drawing/2010/main" val="0"/>
                  </a:ext>
                </a:extLst>
              </a:blip>
              <a:srcRect/>
              <a:stretch>
                <a:fillRect/>
              </a:stretch>
            </p:blipFill>
            <p:spPr bwMode="auto">
              <a:xfrm>
                <a:off x="9203879" y="-1002645"/>
                <a:ext cx="6626738" cy="3929235"/>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E3D98D72-A922-7254-B772-DB3031232419}"/>
                  </a:ext>
                </a:extLst>
              </p:cNvPr>
              <p:cNvSpPr txBox="1"/>
              <p:nvPr/>
            </p:nvSpPr>
            <p:spPr>
              <a:xfrm>
                <a:off x="4948272" y="2844395"/>
                <a:ext cx="11517284" cy="342905"/>
              </a:xfrm>
              <a:prstGeom prst="rect">
                <a:avLst/>
              </a:prstGeom>
              <a:noFill/>
            </p:spPr>
            <p:txBody>
              <a:bodyPr wrap="square" rtlCol="0">
                <a:spAutoFit/>
              </a:bodyPr>
              <a:lstStyle/>
              <a:p>
                <a:r>
                  <a:rPr lang="en-US" sz="1400" i="1" dirty="0">
                    <a:latin typeface="Times New Roman" panose="02020603050405020304" pitchFamily="18" charset="0"/>
                    <a:cs typeface="Times New Roman" panose="02020603050405020304" pitchFamily="18" charset="0"/>
                  </a:rPr>
                  <a:t>Fig 5 : </a:t>
                </a:r>
                <a:r>
                  <a:rPr lang="en-US" sz="1400" b="0" i="1" dirty="0">
                    <a:solidFill>
                      <a:srgbClr val="363839"/>
                    </a:solidFill>
                    <a:effectLst/>
                    <a:latin typeface="Times New Roman" panose="02020603050405020304" pitchFamily="18" charset="0"/>
                    <a:cs typeface="Times New Roman" panose="02020603050405020304" pitchFamily="18" charset="0"/>
                  </a:rPr>
                  <a:t>Macrographic cross section of a typical WAAM deposit (near top), [</a:t>
                </a:r>
                <a:r>
                  <a:rPr lang="en-IN" sz="1400" b="0" i="1" dirty="0">
                    <a:solidFill>
                      <a:srgbClr val="363839"/>
                    </a:solidFill>
                    <a:effectLst/>
                    <a:latin typeface="Istok Web"/>
                  </a:rPr>
                  <a:t>Jim Galloway, 2022]</a:t>
                </a:r>
                <a:endParaRPr lang="en-IN" sz="1400" i="1" dirty="0">
                  <a:latin typeface="Times New Roman" panose="02020603050405020304" pitchFamily="18" charset="0"/>
                  <a:cs typeface="Times New Roman" panose="02020603050405020304" pitchFamily="18" charset="0"/>
                </a:endParaRPr>
              </a:p>
            </p:txBody>
          </p:sp>
        </p:grpSp>
        <p:sp>
          <p:nvSpPr>
            <p:cNvPr id="8" name="Rectangle 7">
              <a:extLst>
                <a:ext uri="{FF2B5EF4-FFF2-40B4-BE49-F238E27FC236}">
                  <a16:creationId xmlns:a16="http://schemas.microsoft.com/office/drawing/2014/main" id="{611AFD6E-79DC-33F7-8C86-51728218E222}"/>
                </a:ext>
              </a:extLst>
            </p:cNvPr>
            <p:cNvSpPr/>
            <p:nvPr/>
          </p:nvSpPr>
          <p:spPr>
            <a:xfrm>
              <a:off x="5894576" y="2536413"/>
              <a:ext cx="1492493" cy="352927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rgbClr val="FF0000"/>
                </a:solidFill>
              </a:endParaRPr>
            </a:p>
          </p:txBody>
        </p:sp>
      </p:grpSp>
      <p:sp>
        <p:nvSpPr>
          <p:cNvPr id="33" name="Rectangle 32">
            <a:extLst>
              <a:ext uri="{FF2B5EF4-FFF2-40B4-BE49-F238E27FC236}">
                <a16:creationId xmlns:a16="http://schemas.microsoft.com/office/drawing/2014/main" id="{70838690-FE2B-8E76-ACD2-C11435D96E36}"/>
              </a:ext>
            </a:extLst>
          </p:cNvPr>
          <p:cNvSpPr/>
          <p:nvPr/>
        </p:nvSpPr>
        <p:spPr>
          <a:xfrm>
            <a:off x="5837274" y="2743254"/>
            <a:ext cx="531628" cy="204644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02630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63D8350-2EE5-DCD3-074B-9814340691CA}"/>
              </a:ext>
            </a:extLst>
          </p:cNvPr>
          <p:cNvSpPr>
            <a:spLocks noGrp="1"/>
          </p:cNvSpPr>
          <p:nvPr>
            <p:ph type="sldNum" sz="quarter" idx="12"/>
          </p:nvPr>
        </p:nvSpPr>
        <p:spPr/>
        <p:txBody>
          <a:bodyPr/>
          <a:lstStyle/>
          <a:p>
            <a:fld id="{C25B9902-0077-4036-A50E-FC57E35A599C}" type="slidenum">
              <a:rPr lang="en-IN" smtClean="0">
                <a:latin typeface="Times New Roman" panose="02020603050405020304" pitchFamily="18" charset="0"/>
                <a:cs typeface="Times New Roman" panose="02020603050405020304" pitchFamily="18" charset="0"/>
              </a:rPr>
              <a:t>6</a:t>
            </a:fld>
            <a:endParaRPr lang="en-IN">
              <a:latin typeface="Times New Roman" panose="02020603050405020304" pitchFamily="18" charset="0"/>
              <a:cs typeface="Times New Roman" panose="02020603050405020304" pitchFamily="18" charset="0"/>
            </a:endParaRPr>
          </a:p>
        </p:txBody>
      </p:sp>
      <p:pic>
        <p:nvPicPr>
          <p:cNvPr id="3" name="Picture 2" descr="IIT Hyderabad Logo_Final Design.jpg">
            <a:extLst>
              <a:ext uri="{FF2B5EF4-FFF2-40B4-BE49-F238E27FC236}">
                <a16:creationId xmlns:a16="http://schemas.microsoft.com/office/drawing/2014/main" id="{58AC96FA-D42C-C8CE-822D-27067325D5CB}"/>
              </a:ext>
            </a:extLst>
          </p:cNvPr>
          <p:cNvPicPr>
            <a:picLocks noChangeAspect="1"/>
          </p:cNvPicPr>
          <p:nvPr/>
        </p:nvPicPr>
        <p:blipFill>
          <a:blip r:embed="rId2"/>
          <a:stretch>
            <a:fillRect/>
          </a:stretch>
        </p:blipFill>
        <p:spPr>
          <a:xfrm>
            <a:off x="11330227" y="87435"/>
            <a:ext cx="664355" cy="668983"/>
          </a:xfrm>
          <a:prstGeom prst="rect">
            <a:avLst/>
          </a:prstGeom>
        </p:spPr>
      </p:pic>
      <p:cxnSp>
        <p:nvCxnSpPr>
          <p:cNvPr id="4" name="Straight Connector 3">
            <a:extLst>
              <a:ext uri="{FF2B5EF4-FFF2-40B4-BE49-F238E27FC236}">
                <a16:creationId xmlns:a16="http://schemas.microsoft.com/office/drawing/2014/main" id="{0D017F28-4A9A-0F9A-0565-73A7D9AD3066}"/>
              </a:ext>
            </a:extLst>
          </p:cNvPr>
          <p:cNvCxnSpPr>
            <a:cxnSpLocks/>
          </p:cNvCxnSpPr>
          <p:nvPr/>
        </p:nvCxnSpPr>
        <p:spPr>
          <a:xfrm>
            <a:off x="202857" y="640544"/>
            <a:ext cx="10533461" cy="0"/>
          </a:xfrm>
          <a:prstGeom prst="line">
            <a:avLst/>
          </a:prstGeom>
          <a:ln w="38100">
            <a:solidFill>
              <a:schemeClr val="accent1">
                <a:lumMod val="60000"/>
                <a:lumOff val="40000"/>
              </a:schemeClr>
            </a:solidFill>
          </a:ln>
        </p:spPr>
        <p:style>
          <a:lnRef idx="3">
            <a:schemeClr val="dk1"/>
          </a:lnRef>
          <a:fillRef idx="0">
            <a:schemeClr val="dk1"/>
          </a:fillRef>
          <a:effectRef idx="2">
            <a:schemeClr val="dk1"/>
          </a:effectRef>
          <a:fontRef idx="minor">
            <a:schemeClr val="tx1"/>
          </a:fontRef>
        </p:style>
      </p:cxnSp>
      <p:sp>
        <p:nvSpPr>
          <p:cNvPr id="5" name="TextBox 4">
            <a:extLst>
              <a:ext uri="{FF2B5EF4-FFF2-40B4-BE49-F238E27FC236}">
                <a16:creationId xmlns:a16="http://schemas.microsoft.com/office/drawing/2014/main" id="{7EB497D0-0BD0-54F7-79A5-A075FF0CC58A}"/>
              </a:ext>
            </a:extLst>
          </p:cNvPr>
          <p:cNvSpPr txBox="1"/>
          <p:nvPr/>
        </p:nvSpPr>
        <p:spPr>
          <a:xfrm>
            <a:off x="21022" y="117324"/>
            <a:ext cx="12170978" cy="523220"/>
          </a:xfrm>
          <a:prstGeom prst="rect">
            <a:avLst/>
          </a:prstGeom>
          <a:noFill/>
        </p:spPr>
        <p:txBody>
          <a:bodyPr wrap="square" rtlCol="0">
            <a:spAutoFit/>
          </a:bodyPr>
          <a:lstStyle/>
          <a:p>
            <a:r>
              <a:rPr lang="en-US" sz="2800" dirty="0">
                <a:latin typeface="Times New Roman" panose="02020603050405020304" pitchFamily="18" charset="0"/>
                <a:cs typeface="Times New Roman" panose="02020603050405020304" pitchFamily="18" charset="0"/>
              </a:rPr>
              <a:t>Existing Approaches and Problem statement for Thermal Modelling</a:t>
            </a:r>
          </a:p>
        </p:txBody>
      </p:sp>
      <p:sp>
        <p:nvSpPr>
          <p:cNvPr id="6" name="Footer Placeholder 23">
            <a:extLst>
              <a:ext uri="{FF2B5EF4-FFF2-40B4-BE49-F238E27FC236}">
                <a16:creationId xmlns:a16="http://schemas.microsoft.com/office/drawing/2014/main" id="{5C00F779-85CD-B761-6A67-AC1300AC7336}"/>
              </a:ext>
            </a:extLst>
          </p:cNvPr>
          <p:cNvSpPr>
            <a:spLocks noGrp="1"/>
          </p:cNvSpPr>
          <p:nvPr>
            <p:ph type="ftr" sz="quarter" idx="11"/>
          </p:nvPr>
        </p:nvSpPr>
        <p:spPr>
          <a:xfrm>
            <a:off x="0" y="6740675"/>
            <a:ext cx="12192000" cy="117325"/>
          </a:xfrm>
          <a:solidFill>
            <a:schemeClr val="accent2">
              <a:lumMod val="60000"/>
              <a:lumOff val="40000"/>
            </a:schemeClr>
          </a:solidFill>
        </p:spPr>
        <p:txBody>
          <a:bodyPr/>
          <a:lstStyle/>
          <a:p>
            <a:pPr algn="l"/>
            <a:endParaRPr lang="en-IN"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3112A4D6-8820-32D1-FFF2-63EF67C6D53F}"/>
              </a:ext>
            </a:extLst>
          </p:cNvPr>
          <p:cNvSpPr txBox="1"/>
          <p:nvPr/>
        </p:nvSpPr>
        <p:spPr>
          <a:xfrm>
            <a:off x="1768328" y="1896380"/>
            <a:ext cx="1441813" cy="369332"/>
          </a:xfrm>
          <a:prstGeom prst="rect">
            <a:avLst/>
          </a:prstGeom>
          <a:solidFill>
            <a:schemeClr val="accent2">
              <a:lumMod val="60000"/>
              <a:lumOff val="40000"/>
            </a:schemeClr>
          </a:solidFill>
        </p:spPr>
        <p:txBody>
          <a:bodyPr wrap="square" rtlCol="0">
            <a:spAutoFit/>
          </a:bodyPr>
          <a:lstStyle/>
          <a:p>
            <a:r>
              <a:rPr lang="en-US" dirty="0">
                <a:latin typeface="Times New Roman" panose="02020603050405020304" pitchFamily="18" charset="0"/>
                <a:cs typeface="Times New Roman" panose="02020603050405020304" pitchFamily="18" charset="0"/>
              </a:rPr>
              <a:t>Experimental</a:t>
            </a:r>
            <a:endParaRPr lang="en-IN" dirty="0">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87095A47-F4D9-0521-EC23-CA73719F7FF7}"/>
              </a:ext>
            </a:extLst>
          </p:cNvPr>
          <p:cNvSpPr txBox="1"/>
          <p:nvPr/>
        </p:nvSpPr>
        <p:spPr>
          <a:xfrm>
            <a:off x="4942513" y="1896380"/>
            <a:ext cx="2098714" cy="369332"/>
          </a:xfrm>
          <a:prstGeom prst="rect">
            <a:avLst/>
          </a:prstGeom>
          <a:solidFill>
            <a:schemeClr val="accent2">
              <a:lumMod val="60000"/>
              <a:lumOff val="40000"/>
            </a:schemeClr>
          </a:solidFill>
        </p:spPr>
        <p:txBody>
          <a:bodyPr wrap="square" rtlCol="0">
            <a:spAutoFit/>
          </a:bodyPr>
          <a:lstStyle/>
          <a:p>
            <a:r>
              <a:rPr lang="en-US" dirty="0">
                <a:latin typeface="Times New Roman" panose="02020603050405020304" pitchFamily="18" charset="0"/>
                <a:cs typeface="Times New Roman" panose="02020603050405020304" pitchFamily="18" charset="0"/>
              </a:rPr>
              <a:t>Numerical Methods</a:t>
            </a:r>
            <a:endParaRPr lang="en-IN" dirty="0">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9659A262-1EAD-AA8D-02F1-BD056EC015B5}"/>
              </a:ext>
            </a:extLst>
          </p:cNvPr>
          <p:cNvSpPr txBox="1"/>
          <p:nvPr/>
        </p:nvSpPr>
        <p:spPr>
          <a:xfrm>
            <a:off x="8913678" y="1790481"/>
            <a:ext cx="1738395" cy="369332"/>
          </a:xfrm>
          <a:prstGeom prst="rect">
            <a:avLst/>
          </a:prstGeom>
          <a:solidFill>
            <a:schemeClr val="accent2">
              <a:lumMod val="60000"/>
              <a:lumOff val="40000"/>
            </a:schemeClr>
          </a:solidFill>
        </p:spPr>
        <p:txBody>
          <a:bodyPr wrap="square" rtlCol="0">
            <a:spAutoFit/>
          </a:bodyPr>
          <a:lstStyle/>
          <a:p>
            <a:r>
              <a:rPr lang="en-US" dirty="0">
                <a:latin typeface="Times New Roman" panose="02020603050405020304" pitchFamily="18" charset="0"/>
                <a:cs typeface="Times New Roman" panose="02020603050405020304" pitchFamily="18" charset="0"/>
              </a:rPr>
              <a:t>Data Driven ML</a:t>
            </a:r>
            <a:endParaRPr lang="en-IN" dirty="0">
              <a:latin typeface="Times New Roman" panose="02020603050405020304" pitchFamily="18" charset="0"/>
              <a:cs typeface="Times New Roman" panose="02020603050405020304" pitchFamily="18" charset="0"/>
            </a:endParaRPr>
          </a:p>
        </p:txBody>
      </p:sp>
      <p:cxnSp>
        <p:nvCxnSpPr>
          <p:cNvPr id="11" name="Straight Arrow Connector 10">
            <a:extLst>
              <a:ext uri="{FF2B5EF4-FFF2-40B4-BE49-F238E27FC236}">
                <a16:creationId xmlns:a16="http://schemas.microsoft.com/office/drawing/2014/main" id="{BF33C02A-DDBC-6AC8-F049-DFE979CAF5D2}"/>
              </a:ext>
            </a:extLst>
          </p:cNvPr>
          <p:cNvCxnSpPr>
            <a:cxnSpLocks/>
            <a:stCxn id="8" idx="2"/>
          </p:cNvCxnSpPr>
          <p:nvPr/>
        </p:nvCxnSpPr>
        <p:spPr>
          <a:xfrm>
            <a:off x="2489235" y="2265712"/>
            <a:ext cx="0" cy="1692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1707691E-03AB-B857-1745-16A377B7E39E}"/>
              </a:ext>
            </a:extLst>
          </p:cNvPr>
          <p:cNvSpPr txBox="1"/>
          <p:nvPr/>
        </p:nvSpPr>
        <p:spPr>
          <a:xfrm>
            <a:off x="435325" y="2434913"/>
            <a:ext cx="3756752" cy="646331"/>
          </a:xfrm>
          <a:prstGeom prst="rect">
            <a:avLst/>
          </a:prstGeom>
          <a:solidFill>
            <a:schemeClr val="accent6">
              <a:lumMod val="60000"/>
              <a:lumOff val="40000"/>
            </a:schemeClr>
          </a:solidFill>
        </p:spPr>
        <p:txBody>
          <a:bodyPr wrap="square" rtlCol="0">
            <a:spAutoFit/>
          </a:bodyPr>
          <a:lstStyle/>
          <a:p>
            <a:r>
              <a:rPr lang="en-US" dirty="0">
                <a:latin typeface="Times New Roman" panose="02020603050405020304" pitchFamily="18" charset="0"/>
                <a:cs typeface="Times New Roman" panose="02020603050405020304" pitchFamily="18" charset="0"/>
              </a:rPr>
              <a:t>Time consuming, Limited observation</a:t>
            </a:r>
          </a:p>
          <a:p>
            <a:r>
              <a:rPr lang="en-US" dirty="0">
                <a:latin typeface="Times New Roman" panose="02020603050405020304" pitchFamily="18" charset="0"/>
                <a:cs typeface="Times New Roman" panose="02020603050405020304" pitchFamily="18" charset="0"/>
              </a:rPr>
              <a:t> of process variation </a:t>
            </a:r>
            <a:endParaRPr lang="en-IN" dirty="0">
              <a:latin typeface="Times New Roman" panose="02020603050405020304" pitchFamily="18" charset="0"/>
              <a:cs typeface="Times New Roman" panose="02020603050405020304" pitchFamily="18" charset="0"/>
            </a:endParaRPr>
          </a:p>
        </p:txBody>
      </p:sp>
      <p:cxnSp>
        <p:nvCxnSpPr>
          <p:cNvPr id="13" name="Straight Arrow Connector 12">
            <a:extLst>
              <a:ext uri="{FF2B5EF4-FFF2-40B4-BE49-F238E27FC236}">
                <a16:creationId xmlns:a16="http://schemas.microsoft.com/office/drawing/2014/main" id="{06903BB0-9039-EBC0-12FD-3C3827259284}"/>
              </a:ext>
            </a:extLst>
          </p:cNvPr>
          <p:cNvCxnSpPr/>
          <p:nvPr/>
        </p:nvCxnSpPr>
        <p:spPr>
          <a:xfrm flipH="1">
            <a:off x="5991870" y="2272703"/>
            <a:ext cx="1" cy="1304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F2514EB1-B3B3-3BD0-757D-EE4BF1B0699C}"/>
              </a:ext>
            </a:extLst>
          </p:cNvPr>
          <p:cNvSpPr txBox="1"/>
          <p:nvPr/>
        </p:nvSpPr>
        <p:spPr>
          <a:xfrm>
            <a:off x="4665431" y="2410107"/>
            <a:ext cx="2866219" cy="646331"/>
          </a:xfrm>
          <a:prstGeom prst="rect">
            <a:avLst/>
          </a:prstGeom>
          <a:solidFill>
            <a:schemeClr val="accent6">
              <a:lumMod val="60000"/>
              <a:lumOff val="40000"/>
            </a:schemeClr>
          </a:solidFill>
        </p:spPr>
        <p:txBody>
          <a:bodyPr wrap="square" rtlCol="0">
            <a:spAutoFit/>
          </a:bodyPr>
          <a:lstStyle/>
          <a:p>
            <a:r>
              <a:rPr lang="en-US" dirty="0">
                <a:latin typeface="Times New Roman" panose="02020603050405020304" pitchFamily="18" charset="0"/>
                <a:cs typeface="Times New Roman" panose="02020603050405020304" pitchFamily="18" charset="0"/>
              </a:rPr>
              <a:t>Computationally expensive; Complex Meshing etc.,</a:t>
            </a:r>
            <a:endParaRPr lang="en-IN" dirty="0">
              <a:latin typeface="Times New Roman" panose="02020603050405020304" pitchFamily="18" charset="0"/>
              <a:cs typeface="Times New Roman" panose="02020603050405020304" pitchFamily="18" charset="0"/>
            </a:endParaRPr>
          </a:p>
        </p:txBody>
      </p:sp>
      <p:cxnSp>
        <p:nvCxnSpPr>
          <p:cNvPr id="15" name="Straight Arrow Connector 14">
            <a:extLst>
              <a:ext uri="{FF2B5EF4-FFF2-40B4-BE49-F238E27FC236}">
                <a16:creationId xmlns:a16="http://schemas.microsoft.com/office/drawing/2014/main" id="{FBAD4BCC-B29E-8C7B-06AE-921DA9EFDE53}"/>
              </a:ext>
            </a:extLst>
          </p:cNvPr>
          <p:cNvCxnSpPr>
            <a:cxnSpLocks/>
          </p:cNvCxnSpPr>
          <p:nvPr/>
        </p:nvCxnSpPr>
        <p:spPr>
          <a:xfrm flipH="1">
            <a:off x="9838045" y="2200505"/>
            <a:ext cx="1" cy="2009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AF29D332-E876-2615-FAE1-51D7F80424EF}"/>
              </a:ext>
            </a:extLst>
          </p:cNvPr>
          <p:cNvSpPr txBox="1"/>
          <p:nvPr/>
        </p:nvSpPr>
        <p:spPr>
          <a:xfrm>
            <a:off x="7990247" y="2401502"/>
            <a:ext cx="3515000" cy="646331"/>
          </a:xfrm>
          <a:prstGeom prst="rect">
            <a:avLst/>
          </a:prstGeom>
          <a:solidFill>
            <a:schemeClr val="accent6">
              <a:lumMod val="60000"/>
              <a:lumOff val="40000"/>
            </a:schemeClr>
          </a:solidFill>
        </p:spPr>
        <p:txBody>
          <a:bodyPr wrap="square" rtlCol="0">
            <a:spAutoFit/>
          </a:bodyPr>
          <a:lstStyle/>
          <a:p>
            <a:r>
              <a:rPr lang="en-US" dirty="0">
                <a:latin typeface="Times New Roman" panose="02020603050405020304" pitchFamily="18" charset="0"/>
                <a:cs typeface="Times New Roman" panose="02020603050405020304" pitchFamily="18" charset="0"/>
              </a:rPr>
              <a:t>Require Lot of data, Multiple model training, Complexity of model</a:t>
            </a:r>
            <a:endParaRPr lang="en-IN" dirty="0">
              <a:latin typeface="Times New Roman" panose="02020603050405020304" pitchFamily="18" charset="0"/>
              <a:cs typeface="Times New Roman" panose="02020603050405020304" pitchFamily="18" charset="0"/>
            </a:endParaRPr>
          </a:p>
        </p:txBody>
      </p:sp>
      <p:cxnSp>
        <p:nvCxnSpPr>
          <p:cNvPr id="17" name="Connector: Curved 16">
            <a:extLst>
              <a:ext uri="{FF2B5EF4-FFF2-40B4-BE49-F238E27FC236}">
                <a16:creationId xmlns:a16="http://schemas.microsoft.com/office/drawing/2014/main" id="{75239B71-45E0-55AC-62F2-7B6B4EF5CC37}"/>
              </a:ext>
            </a:extLst>
          </p:cNvPr>
          <p:cNvCxnSpPr>
            <a:cxnSpLocks/>
            <a:stCxn id="9" idx="0"/>
            <a:endCxn id="10" idx="0"/>
          </p:cNvCxnSpPr>
          <p:nvPr/>
        </p:nvCxnSpPr>
        <p:spPr>
          <a:xfrm rot="5400000" flipH="1" flipV="1">
            <a:off x="7834424" y="-52072"/>
            <a:ext cx="105899" cy="3791006"/>
          </a:xfrm>
          <a:prstGeom prst="curvedConnector3">
            <a:avLst>
              <a:gd name="adj1" fmla="val 315866"/>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6B4384E4-7720-DE12-D26A-F3753C7A9E76}"/>
              </a:ext>
            </a:extLst>
          </p:cNvPr>
          <p:cNvSpPr txBox="1"/>
          <p:nvPr/>
        </p:nvSpPr>
        <p:spPr>
          <a:xfrm>
            <a:off x="7163982" y="1163764"/>
            <a:ext cx="1928647" cy="369332"/>
          </a:xfrm>
          <a:prstGeom prst="rect">
            <a:avLst/>
          </a:prstGeom>
          <a:solidFill>
            <a:srgbClr val="FFFF00"/>
          </a:solidFill>
        </p:spPr>
        <p:txBody>
          <a:bodyPr wrap="square" rtlCol="0">
            <a:spAutoFit/>
          </a:bodyPr>
          <a:lstStyle/>
          <a:p>
            <a:r>
              <a:rPr lang="en-US" dirty="0">
                <a:latin typeface="Times New Roman" panose="02020603050405020304" pitchFamily="18" charset="0"/>
                <a:cs typeface="Times New Roman" panose="02020603050405020304" pitchFamily="18" charset="0"/>
              </a:rPr>
              <a:t>Huge dependency</a:t>
            </a:r>
            <a:endParaRPr lang="en-IN" dirty="0">
              <a:latin typeface="Times New Roman" panose="02020603050405020304" pitchFamily="18" charset="0"/>
              <a:cs typeface="Times New Roman" panose="02020603050405020304" pitchFamily="18" charset="0"/>
            </a:endParaRPr>
          </a:p>
        </p:txBody>
      </p:sp>
      <p:sp>
        <p:nvSpPr>
          <p:cNvPr id="19" name="TextBox 18">
            <a:extLst>
              <a:ext uri="{FF2B5EF4-FFF2-40B4-BE49-F238E27FC236}">
                <a16:creationId xmlns:a16="http://schemas.microsoft.com/office/drawing/2014/main" id="{0BF53382-3CB4-EC62-A4C6-953B6CA6E681}"/>
              </a:ext>
            </a:extLst>
          </p:cNvPr>
          <p:cNvSpPr txBox="1"/>
          <p:nvPr/>
        </p:nvSpPr>
        <p:spPr>
          <a:xfrm>
            <a:off x="346006" y="3767474"/>
            <a:ext cx="11499988" cy="1289071"/>
          </a:xfrm>
          <a:prstGeom prst="rect">
            <a:avLst/>
          </a:prstGeom>
          <a:solidFill>
            <a:schemeClr val="bg1">
              <a:lumMod val="85000"/>
            </a:schemeClr>
          </a:solidFill>
        </p:spPr>
        <p:txBody>
          <a:bodyPr wrap="square" rtlCol="0">
            <a:spAutoFit/>
          </a:bodyPr>
          <a:lstStyle/>
          <a:p>
            <a:pPr>
              <a:lnSpc>
                <a:spcPct val="150000"/>
              </a:lnSpc>
            </a:pPr>
            <a:r>
              <a:rPr lang="en-US" dirty="0">
                <a:latin typeface="Times New Roman" panose="02020603050405020304" pitchFamily="18" charset="0"/>
                <a:cs typeface="Times New Roman" panose="02020603050405020304" pitchFamily="18" charset="0"/>
                <a:sym typeface="Wingdings" panose="05000000000000000000" pitchFamily="2" charset="2"/>
              </a:rPr>
              <a:t>Although the above methodologies are in practice and has their own advantages, </a:t>
            </a:r>
            <a:r>
              <a:rPr lang="en-US" b="1" dirty="0">
                <a:latin typeface="Times New Roman" panose="02020603050405020304" pitchFamily="18" charset="0"/>
                <a:cs typeface="Times New Roman" panose="02020603050405020304" pitchFamily="18" charset="0"/>
                <a:sym typeface="Wingdings" panose="05000000000000000000" pitchFamily="2" charset="2"/>
              </a:rPr>
              <a:t>Physics informed Machine learning (PIML) </a:t>
            </a:r>
            <a:r>
              <a:rPr lang="en-US" dirty="0">
                <a:latin typeface="Times New Roman" panose="02020603050405020304" pitchFamily="18" charset="0"/>
                <a:cs typeface="Times New Roman" panose="02020603050405020304" pitchFamily="18" charset="0"/>
                <a:sym typeface="Wingdings" panose="05000000000000000000" pitchFamily="2" charset="2"/>
              </a:rPr>
              <a:t>methodology</a:t>
            </a:r>
            <a:r>
              <a:rPr lang="en-US" b="1" dirty="0">
                <a:latin typeface="Times New Roman" panose="02020603050405020304" pitchFamily="18" charset="0"/>
                <a:cs typeface="Times New Roman" panose="02020603050405020304" pitchFamily="18" charset="0"/>
                <a:sym typeface="Wingdings" panose="05000000000000000000" pitchFamily="2" charset="2"/>
              </a:rPr>
              <a:t>, </a:t>
            </a:r>
            <a:r>
              <a:rPr lang="en-US" dirty="0">
                <a:latin typeface="Times New Roman" panose="02020603050405020304" pitchFamily="18" charset="0"/>
                <a:cs typeface="Times New Roman" panose="02020603050405020304" pitchFamily="18" charset="0"/>
                <a:sym typeface="Wingdings" panose="05000000000000000000" pitchFamily="2" charset="2"/>
              </a:rPr>
              <a:t>has its own advantage of modelling the process physics without or with very limited amount of data</a:t>
            </a:r>
          </a:p>
          <a:p>
            <a:pPr marL="285750" indent="-285750">
              <a:lnSpc>
                <a:spcPct val="150000"/>
              </a:lnSpc>
              <a:buFont typeface="Wingdings" panose="05000000000000000000" pitchFamily="2" charset="2"/>
              <a:buChar char="à"/>
            </a:pPr>
            <a:r>
              <a:rPr lang="en-US" dirty="0">
                <a:latin typeface="Times New Roman" panose="02020603050405020304" pitchFamily="18" charset="0"/>
                <a:cs typeface="Times New Roman" panose="02020603050405020304" pitchFamily="18" charset="0"/>
                <a:sym typeface="Wingdings" panose="05000000000000000000" pitchFamily="2" charset="2"/>
              </a:rPr>
              <a:t>PINNS are formulated very recently in 2019 by </a:t>
            </a:r>
            <a:r>
              <a:rPr lang="en-IN" b="0" i="0" dirty="0">
                <a:solidFill>
                  <a:srgbClr val="202124"/>
                </a:solidFill>
                <a:effectLst/>
                <a:latin typeface="Times New Roman" panose="02020603050405020304" pitchFamily="18" charset="0"/>
                <a:cs typeface="Times New Roman" panose="02020603050405020304" pitchFamily="18" charset="0"/>
              </a:rPr>
              <a:t>George </a:t>
            </a:r>
            <a:r>
              <a:rPr lang="en-IN" b="0" i="0" dirty="0" err="1">
                <a:solidFill>
                  <a:srgbClr val="202124"/>
                </a:solidFill>
                <a:effectLst/>
                <a:latin typeface="Times New Roman" panose="02020603050405020304" pitchFamily="18" charset="0"/>
                <a:cs typeface="Times New Roman" panose="02020603050405020304" pitchFamily="18" charset="0"/>
              </a:rPr>
              <a:t>Karniadakis</a:t>
            </a:r>
            <a:r>
              <a:rPr lang="en-IN" b="0" i="0" dirty="0">
                <a:solidFill>
                  <a:srgbClr val="202124"/>
                </a:solidFill>
                <a:effectLst/>
                <a:latin typeface="Times New Roman" panose="02020603050405020304" pitchFamily="18" charset="0"/>
                <a:cs typeface="Times New Roman" panose="02020603050405020304" pitchFamily="18" charset="0"/>
              </a:rPr>
              <a:t> et al.</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990555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00C332D-2FB9-1A7B-9D21-4DD2226DCD22}"/>
              </a:ext>
            </a:extLst>
          </p:cNvPr>
          <p:cNvSpPr>
            <a:spLocks noGrp="1"/>
          </p:cNvSpPr>
          <p:nvPr>
            <p:ph type="sldNum" sz="quarter" idx="12"/>
          </p:nvPr>
        </p:nvSpPr>
        <p:spPr>
          <a:xfrm>
            <a:off x="9364557" y="6279445"/>
            <a:ext cx="2743200" cy="365125"/>
          </a:xfrm>
        </p:spPr>
        <p:txBody>
          <a:bodyPr/>
          <a:lstStyle/>
          <a:p>
            <a:fld id="{C25B9902-0077-4036-A50E-FC57E35A599C}" type="slidenum">
              <a:rPr lang="en-IN" smtClean="0">
                <a:latin typeface="Times New Roman" panose="02020603050405020304" pitchFamily="18" charset="0"/>
                <a:cs typeface="Times New Roman" panose="02020603050405020304" pitchFamily="18" charset="0"/>
              </a:rPr>
              <a:t>7</a:t>
            </a:fld>
            <a:endParaRPr lang="en-IN">
              <a:latin typeface="Times New Roman" panose="02020603050405020304" pitchFamily="18" charset="0"/>
              <a:cs typeface="Times New Roman" panose="02020603050405020304" pitchFamily="18" charset="0"/>
            </a:endParaRPr>
          </a:p>
        </p:txBody>
      </p:sp>
      <p:pic>
        <p:nvPicPr>
          <p:cNvPr id="3" name="Picture 2" descr="IIT Hyderabad Logo_Final Design.jpg">
            <a:extLst>
              <a:ext uri="{FF2B5EF4-FFF2-40B4-BE49-F238E27FC236}">
                <a16:creationId xmlns:a16="http://schemas.microsoft.com/office/drawing/2014/main" id="{57487A18-A4CE-400A-1A6D-7CCB2ECDF055}"/>
              </a:ext>
            </a:extLst>
          </p:cNvPr>
          <p:cNvPicPr>
            <a:picLocks noChangeAspect="1"/>
          </p:cNvPicPr>
          <p:nvPr/>
        </p:nvPicPr>
        <p:blipFill>
          <a:blip r:embed="rId3"/>
          <a:stretch>
            <a:fillRect/>
          </a:stretch>
        </p:blipFill>
        <p:spPr>
          <a:xfrm>
            <a:off x="11259238" y="47890"/>
            <a:ext cx="656865" cy="661441"/>
          </a:xfrm>
          <a:prstGeom prst="rect">
            <a:avLst/>
          </a:prstGeom>
        </p:spPr>
      </p:pic>
      <p:cxnSp>
        <p:nvCxnSpPr>
          <p:cNvPr id="4" name="Straight Connector 3">
            <a:extLst>
              <a:ext uri="{FF2B5EF4-FFF2-40B4-BE49-F238E27FC236}">
                <a16:creationId xmlns:a16="http://schemas.microsoft.com/office/drawing/2014/main" id="{CB474BE2-C49A-925A-AAC1-C38B0111017E}"/>
              </a:ext>
            </a:extLst>
          </p:cNvPr>
          <p:cNvCxnSpPr>
            <a:cxnSpLocks/>
          </p:cNvCxnSpPr>
          <p:nvPr/>
        </p:nvCxnSpPr>
        <p:spPr>
          <a:xfrm>
            <a:off x="375327" y="504111"/>
            <a:ext cx="10247586" cy="0"/>
          </a:xfrm>
          <a:prstGeom prst="line">
            <a:avLst/>
          </a:prstGeom>
          <a:ln w="38100">
            <a:solidFill>
              <a:schemeClr val="accent1">
                <a:lumMod val="60000"/>
                <a:lumOff val="40000"/>
              </a:schemeClr>
            </a:solidFill>
          </a:ln>
        </p:spPr>
        <p:style>
          <a:lnRef idx="3">
            <a:schemeClr val="dk1"/>
          </a:lnRef>
          <a:fillRef idx="0">
            <a:schemeClr val="dk1"/>
          </a:fillRef>
          <a:effectRef idx="2">
            <a:schemeClr val="dk1"/>
          </a:effectRef>
          <a:fontRef idx="minor">
            <a:schemeClr val="tx1"/>
          </a:fontRef>
        </p:style>
      </p:cxnSp>
      <p:sp>
        <p:nvSpPr>
          <p:cNvPr id="5" name="TextBox 4">
            <a:extLst>
              <a:ext uri="{FF2B5EF4-FFF2-40B4-BE49-F238E27FC236}">
                <a16:creationId xmlns:a16="http://schemas.microsoft.com/office/drawing/2014/main" id="{5DDA4445-FF29-FDEA-F48A-07CBBE347E82}"/>
              </a:ext>
            </a:extLst>
          </p:cNvPr>
          <p:cNvSpPr txBox="1"/>
          <p:nvPr/>
        </p:nvSpPr>
        <p:spPr>
          <a:xfrm>
            <a:off x="375327" y="55456"/>
            <a:ext cx="11183006" cy="461665"/>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General PINN Framework</a:t>
            </a:r>
            <a:endParaRPr lang="en-US" sz="1400" i="1" dirty="0">
              <a:latin typeface="Times New Roman" panose="02020603050405020304" pitchFamily="18" charset="0"/>
              <a:cs typeface="Times New Roman" panose="02020603050405020304" pitchFamily="18" charset="0"/>
            </a:endParaRPr>
          </a:p>
        </p:txBody>
      </p:sp>
      <p:sp>
        <p:nvSpPr>
          <p:cNvPr id="23" name="Rectangle 10">
            <a:extLst>
              <a:ext uri="{FF2B5EF4-FFF2-40B4-BE49-F238E27FC236}">
                <a16:creationId xmlns:a16="http://schemas.microsoft.com/office/drawing/2014/main" id="{7D05C70B-D691-188F-8B80-9E335A38E6B0}"/>
              </a:ext>
            </a:extLst>
          </p:cNvPr>
          <p:cNvSpPr>
            <a:spLocks noChangeArrowheads="1"/>
          </p:cNvSpPr>
          <p:nvPr/>
        </p:nvSpPr>
        <p:spPr bwMode="auto">
          <a:xfrm>
            <a:off x="488732" y="5691870"/>
            <a:ext cx="184731"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8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br>
            <a:endParaRPr kumimoji="0" lang="en-US" altLang="en-US" sz="18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p:txBody>
      </p:sp>
      <p:pic>
        <p:nvPicPr>
          <p:cNvPr id="25" name="Picture 24">
            <a:extLst>
              <a:ext uri="{FF2B5EF4-FFF2-40B4-BE49-F238E27FC236}">
                <a16:creationId xmlns:a16="http://schemas.microsoft.com/office/drawing/2014/main" id="{2307D49E-2A0D-FE9A-A000-A394AF234E5A}"/>
              </a:ext>
            </a:extLst>
          </p:cNvPr>
          <p:cNvPicPr>
            <a:picLocks noChangeAspect="1"/>
          </p:cNvPicPr>
          <p:nvPr/>
        </p:nvPicPr>
        <p:blipFill rotWithShape="1">
          <a:blip r:embed="rId4">
            <a:extLst>
              <a:ext uri="{BEBA8EAE-BF5A-486C-A8C5-ECC9F3942E4B}">
                <a14:imgProps xmlns:a14="http://schemas.microsoft.com/office/drawing/2010/main">
                  <a14:imgLayer r:embed="rId5">
                    <a14:imgEffect>
                      <a14:sharpenSoften amount="31000"/>
                    </a14:imgEffect>
                  </a14:imgLayer>
                </a14:imgProps>
              </a:ext>
            </a:extLst>
          </a:blip>
          <a:srcRect b="50038"/>
          <a:stretch/>
        </p:blipFill>
        <p:spPr>
          <a:xfrm>
            <a:off x="454052" y="3602977"/>
            <a:ext cx="4908802" cy="285542"/>
          </a:xfrm>
          <a:prstGeom prst="rect">
            <a:avLst/>
          </a:prstGeom>
        </p:spPr>
      </p:pic>
      <p:sp>
        <p:nvSpPr>
          <p:cNvPr id="26" name="TextBox 25">
            <a:extLst>
              <a:ext uri="{FF2B5EF4-FFF2-40B4-BE49-F238E27FC236}">
                <a16:creationId xmlns:a16="http://schemas.microsoft.com/office/drawing/2014/main" id="{9AC0E0A5-485E-FC07-30D3-90587D376BDF}"/>
              </a:ext>
            </a:extLst>
          </p:cNvPr>
          <p:cNvSpPr txBox="1"/>
          <p:nvPr/>
        </p:nvSpPr>
        <p:spPr>
          <a:xfrm>
            <a:off x="138235" y="3253787"/>
            <a:ext cx="2770218" cy="338554"/>
          </a:xfrm>
          <a:prstGeom prst="rect">
            <a:avLst/>
          </a:prstGeom>
          <a:noFill/>
        </p:spPr>
        <p:txBody>
          <a:bodyPr wrap="square" rtlCol="0">
            <a:spAutoFit/>
          </a:bodyPr>
          <a:lstStyle/>
          <a:p>
            <a:r>
              <a:rPr lang="en-US" sz="1600" b="1" dirty="0">
                <a:latin typeface="Times New Roman" panose="02020603050405020304" pitchFamily="18" charset="0"/>
                <a:cs typeface="Times New Roman" panose="02020603050405020304" pitchFamily="18" charset="0"/>
              </a:rPr>
              <a:t>DOMIAN:</a:t>
            </a:r>
            <a:endParaRPr lang="en-IN" sz="1600" b="1" dirty="0">
              <a:latin typeface="Times New Roman" panose="02020603050405020304" pitchFamily="18" charset="0"/>
              <a:cs typeface="Times New Roman" panose="02020603050405020304" pitchFamily="18" charset="0"/>
            </a:endParaRPr>
          </a:p>
        </p:txBody>
      </p:sp>
      <p:pic>
        <p:nvPicPr>
          <p:cNvPr id="28" name="Picture 27">
            <a:extLst>
              <a:ext uri="{FF2B5EF4-FFF2-40B4-BE49-F238E27FC236}">
                <a16:creationId xmlns:a16="http://schemas.microsoft.com/office/drawing/2014/main" id="{52EFF94A-52EE-EE2D-1A19-767BC1974015}"/>
              </a:ext>
            </a:extLst>
          </p:cNvPr>
          <p:cNvPicPr>
            <a:picLocks noChangeAspect="1"/>
          </p:cNvPicPr>
          <p:nvPr/>
        </p:nvPicPr>
        <p:blipFill>
          <a:blip r:embed="rId6">
            <a:extLst>
              <a:ext uri="{BEBA8EAE-BF5A-486C-A8C5-ECC9F3942E4B}">
                <a14:imgProps xmlns:a14="http://schemas.microsoft.com/office/drawing/2010/main">
                  <a14:imgLayer r:embed="rId7">
                    <a14:imgEffect>
                      <a14:sharpenSoften amount="32000"/>
                    </a14:imgEffect>
                  </a14:imgLayer>
                </a14:imgProps>
              </a:ext>
            </a:extLst>
          </a:blip>
          <a:stretch>
            <a:fillRect/>
          </a:stretch>
        </p:blipFill>
        <p:spPr>
          <a:xfrm>
            <a:off x="340472" y="4498558"/>
            <a:ext cx="5410478" cy="565179"/>
          </a:xfrm>
          <a:prstGeom prst="rect">
            <a:avLst/>
          </a:prstGeom>
        </p:spPr>
      </p:pic>
      <p:sp>
        <p:nvSpPr>
          <p:cNvPr id="29" name="TextBox 28">
            <a:extLst>
              <a:ext uri="{FF2B5EF4-FFF2-40B4-BE49-F238E27FC236}">
                <a16:creationId xmlns:a16="http://schemas.microsoft.com/office/drawing/2014/main" id="{4388F8A0-5072-5C3C-6C2D-6401D90F1925}"/>
              </a:ext>
            </a:extLst>
          </p:cNvPr>
          <p:cNvSpPr txBox="1"/>
          <p:nvPr/>
        </p:nvSpPr>
        <p:spPr>
          <a:xfrm>
            <a:off x="108240" y="4185140"/>
            <a:ext cx="5254613" cy="338554"/>
          </a:xfrm>
          <a:prstGeom prst="rect">
            <a:avLst/>
          </a:prstGeom>
          <a:noFill/>
        </p:spPr>
        <p:txBody>
          <a:bodyPr wrap="square" rtlCol="0">
            <a:spAutoFit/>
          </a:bodyPr>
          <a:lstStyle/>
          <a:p>
            <a:r>
              <a:rPr lang="en-US" sz="1600" b="1" dirty="0">
                <a:latin typeface="Times New Roman" panose="02020603050405020304" pitchFamily="18" charset="0"/>
                <a:cs typeface="Times New Roman" panose="02020603050405020304" pitchFamily="18" charset="0"/>
              </a:rPr>
              <a:t>BOUNDARY AND INITIAL CONDITIONS:</a:t>
            </a:r>
            <a:endParaRPr lang="en-IN" sz="1600" b="1" dirty="0">
              <a:latin typeface="Times New Roman" panose="02020603050405020304" pitchFamily="18" charset="0"/>
              <a:cs typeface="Times New Roman" panose="02020603050405020304" pitchFamily="18" charset="0"/>
            </a:endParaRPr>
          </a:p>
        </p:txBody>
      </p:sp>
      <p:pic>
        <p:nvPicPr>
          <p:cNvPr id="31" name="Picture 30">
            <a:extLst>
              <a:ext uri="{FF2B5EF4-FFF2-40B4-BE49-F238E27FC236}">
                <a16:creationId xmlns:a16="http://schemas.microsoft.com/office/drawing/2014/main" id="{683B8AF5-1075-F645-32F2-89AB544CAE39}"/>
              </a:ext>
            </a:extLst>
          </p:cNvPr>
          <p:cNvPicPr>
            <a:picLocks noChangeAspect="1"/>
          </p:cNvPicPr>
          <p:nvPr/>
        </p:nvPicPr>
        <p:blipFill>
          <a:blip r:embed="rId8">
            <a:extLst>
              <a:ext uri="{BEBA8EAE-BF5A-486C-A8C5-ECC9F3942E4B}">
                <a14:imgProps xmlns:a14="http://schemas.microsoft.com/office/drawing/2010/main">
                  <a14:imgLayer r:embed="rId9">
                    <a14:imgEffect>
                      <a14:sharpenSoften amount="32000"/>
                    </a14:imgEffect>
                  </a14:imgLayer>
                </a14:imgProps>
              </a:ext>
            </a:extLst>
          </a:blip>
          <a:stretch>
            <a:fillRect/>
          </a:stretch>
        </p:blipFill>
        <p:spPr>
          <a:xfrm>
            <a:off x="375327" y="5309692"/>
            <a:ext cx="4407126" cy="908097"/>
          </a:xfrm>
          <a:prstGeom prst="rect">
            <a:avLst/>
          </a:prstGeom>
        </p:spPr>
      </p:pic>
      <p:sp>
        <p:nvSpPr>
          <p:cNvPr id="32" name="TextBox 31">
            <a:extLst>
              <a:ext uri="{FF2B5EF4-FFF2-40B4-BE49-F238E27FC236}">
                <a16:creationId xmlns:a16="http://schemas.microsoft.com/office/drawing/2014/main" id="{39BF9C78-D4D2-2541-7746-BF34A5316911}"/>
              </a:ext>
            </a:extLst>
          </p:cNvPr>
          <p:cNvSpPr txBox="1"/>
          <p:nvPr/>
        </p:nvSpPr>
        <p:spPr>
          <a:xfrm>
            <a:off x="138235" y="5021805"/>
            <a:ext cx="3915972" cy="338554"/>
          </a:xfrm>
          <a:prstGeom prst="rect">
            <a:avLst/>
          </a:prstGeom>
          <a:noFill/>
        </p:spPr>
        <p:txBody>
          <a:bodyPr wrap="square" rtlCol="0">
            <a:spAutoFit/>
          </a:bodyPr>
          <a:lstStyle/>
          <a:p>
            <a:r>
              <a:rPr lang="en-US" sz="1600" b="1" dirty="0">
                <a:latin typeface="Times New Roman" panose="02020603050405020304" pitchFamily="18" charset="0"/>
                <a:cs typeface="Times New Roman" panose="02020603050405020304" pitchFamily="18" charset="0"/>
              </a:rPr>
              <a:t>FORMATION OF PDE:</a:t>
            </a:r>
            <a:endParaRPr lang="en-IN" sz="1600" b="1" dirty="0">
              <a:latin typeface="Times New Roman" panose="02020603050405020304" pitchFamily="18" charset="0"/>
              <a:cs typeface="Times New Roman" panose="02020603050405020304" pitchFamily="18" charset="0"/>
            </a:endParaRPr>
          </a:p>
        </p:txBody>
      </p:sp>
      <p:sp>
        <p:nvSpPr>
          <p:cNvPr id="51" name="Arrow: Curved Down 50">
            <a:extLst>
              <a:ext uri="{FF2B5EF4-FFF2-40B4-BE49-F238E27FC236}">
                <a16:creationId xmlns:a16="http://schemas.microsoft.com/office/drawing/2014/main" id="{6871ED7B-C687-4C8B-096F-F3AA7D953AE9}"/>
              </a:ext>
            </a:extLst>
          </p:cNvPr>
          <p:cNvSpPr/>
          <p:nvPr/>
        </p:nvSpPr>
        <p:spPr>
          <a:xfrm flipH="1" flipV="1">
            <a:off x="767216" y="2683819"/>
            <a:ext cx="4282473" cy="587562"/>
          </a:xfrm>
          <a:prstGeom prst="curved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latin typeface="Times New Roman" panose="02020603050405020304" pitchFamily="18" charset="0"/>
              <a:cs typeface="Times New Roman" panose="02020603050405020304" pitchFamily="18" charset="0"/>
            </a:endParaRPr>
          </a:p>
        </p:txBody>
      </p:sp>
      <p:sp>
        <p:nvSpPr>
          <p:cNvPr id="54" name="TextBox 53">
            <a:extLst>
              <a:ext uri="{FF2B5EF4-FFF2-40B4-BE49-F238E27FC236}">
                <a16:creationId xmlns:a16="http://schemas.microsoft.com/office/drawing/2014/main" id="{E57F2C82-A4B6-1B2B-93BC-4FB75C890E29}"/>
              </a:ext>
            </a:extLst>
          </p:cNvPr>
          <p:cNvSpPr txBox="1"/>
          <p:nvPr/>
        </p:nvSpPr>
        <p:spPr>
          <a:xfrm>
            <a:off x="2337279" y="3082745"/>
            <a:ext cx="1211708" cy="307777"/>
          </a:xfrm>
          <a:prstGeom prst="rect">
            <a:avLst/>
          </a:prstGeom>
          <a:solidFill>
            <a:schemeClr val="accent2">
              <a:lumMod val="60000"/>
              <a:lumOff val="40000"/>
            </a:schemeClr>
          </a:solidFill>
        </p:spPr>
        <p:txBody>
          <a:bodyPr wrap="square" rtlCol="0">
            <a:spAutoFit/>
          </a:bodyPr>
          <a:lstStyle/>
          <a:p>
            <a:r>
              <a:rPr lang="en-US" sz="1400" dirty="0">
                <a:latin typeface="Times New Roman" panose="02020603050405020304" pitchFamily="18" charset="0"/>
                <a:cs typeface="Times New Roman" panose="02020603050405020304" pitchFamily="18" charset="0"/>
              </a:rPr>
              <a:t>Backprop</a:t>
            </a:r>
            <a:endParaRPr lang="en-IN" sz="1400" dirty="0">
              <a:latin typeface="Times New Roman" panose="02020603050405020304" pitchFamily="18" charset="0"/>
              <a:cs typeface="Times New Roman" panose="02020603050405020304" pitchFamily="18" charset="0"/>
            </a:endParaRPr>
          </a:p>
        </p:txBody>
      </p:sp>
      <p:pic>
        <p:nvPicPr>
          <p:cNvPr id="56" name="Picture 55">
            <a:extLst>
              <a:ext uri="{FF2B5EF4-FFF2-40B4-BE49-F238E27FC236}">
                <a16:creationId xmlns:a16="http://schemas.microsoft.com/office/drawing/2014/main" id="{13B478D1-377B-F074-5F5D-29FBABF4CB00}"/>
              </a:ext>
            </a:extLst>
          </p:cNvPr>
          <p:cNvPicPr>
            <a:picLocks noChangeAspect="1"/>
          </p:cNvPicPr>
          <p:nvPr/>
        </p:nvPicPr>
        <p:blipFill>
          <a:blip r:embed="rId10"/>
          <a:stretch>
            <a:fillRect/>
          </a:stretch>
        </p:blipFill>
        <p:spPr>
          <a:xfrm>
            <a:off x="488732" y="6185484"/>
            <a:ext cx="1719007" cy="355816"/>
          </a:xfrm>
          <a:prstGeom prst="rect">
            <a:avLst/>
          </a:prstGeom>
        </p:spPr>
      </p:pic>
      <p:cxnSp>
        <p:nvCxnSpPr>
          <p:cNvPr id="58" name="Straight Connector 57">
            <a:extLst>
              <a:ext uri="{FF2B5EF4-FFF2-40B4-BE49-F238E27FC236}">
                <a16:creationId xmlns:a16="http://schemas.microsoft.com/office/drawing/2014/main" id="{06F3C27E-091F-EADE-0BDF-A80AAEC088DB}"/>
              </a:ext>
            </a:extLst>
          </p:cNvPr>
          <p:cNvCxnSpPr/>
          <p:nvPr/>
        </p:nvCxnSpPr>
        <p:spPr>
          <a:xfrm>
            <a:off x="5905041" y="709331"/>
            <a:ext cx="0" cy="5647019"/>
          </a:xfrm>
          <a:prstGeom prst="line">
            <a:avLst/>
          </a:prstGeom>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0CB0323F-FD7D-A229-7A1A-3DC5461C7096}"/>
              </a:ext>
            </a:extLst>
          </p:cNvPr>
          <p:cNvSpPr txBox="1"/>
          <p:nvPr/>
        </p:nvSpPr>
        <p:spPr>
          <a:xfrm>
            <a:off x="6072400" y="584982"/>
            <a:ext cx="5186837" cy="369332"/>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Training Process of PINN:</a:t>
            </a:r>
            <a:endParaRPr lang="en-IN" b="1" dirty="0">
              <a:latin typeface="Times New Roman" panose="02020603050405020304" pitchFamily="18" charset="0"/>
              <a:cs typeface="Times New Roman" panose="02020603050405020304" pitchFamily="18" charset="0"/>
            </a:endParaRPr>
          </a:p>
        </p:txBody>
      </p:sp>
      <p:sp>
        <p:nvSpPr>
          <p:cNvPr id="62" name="TextBox 61">
            <a:extLst>
              <a:ext uri="{FF2B5EF4-FFF2-40B4-BE49-F238E27FC236}">
                <a16:creationId xmlns:a16="http://schemas.microsoft.com/office/drawing/2014/main" id="{D5B2086B-3DBC-74DA-1AA0-1934A594DD1B}"/>
              </a:ext>
            </a:extLst>
          </p:cNvPr>
          <p:cNvSpPr txBox="1"/>
          <p:nvPr/>
        </p:nvSpPr>
        <p:spPr>
          <a:xfrm>
            <a:off x="6095999" y="962797"/>
            <a:ext cx="5511785" cy="646331"/>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1. Construct Neural network which acts as surrogate solution for </a:t>
            </a:r>
            <a:r>
              <a:rPr lang="en-US" i="1" dirty="0">
                <a:latin typeface="Times New Roman" panose="02020603050405020304" pitchFamily="18" charset="0"/>
                <a:cs typeface="Times New Roman" panose="02020603050405020304" pitchFamily="18" charset="0"/>
              </a:rPr>
              <a:t>u</a:t>
            </a:r>
            <a:endParaRPr lang="en-IN" i="1" dirty="0">
              <a:latin typeface="Times New Roman" panose="02020603050405020304" pitchFamily="18" charset="0"/>
              <a:cs typeface="Times New Roman" panose="02020603050405020304" pitchFamily="18" charset="0"/>
            </a:endParaRPr>
          </a:p>
        </p:txBody>
      </p:sp>
      <p:pic>
        <p:nvPicPr>
          <p:cNvPr id="1029" name="Picture 1028">
            <a:extLst>
              <a:ext uri="{FF2B5EF4-FFF2-40B4-BE49-F238E27FC236}">
                <a16:creationId xmlns:a16="http://schemas.microsoft.com/office/drawing/2014/main" id="{B7202B7B-3786-C564-FC52-F7AC0597DA13}"/>
              </a:ext>
            </a:extLst>
          </p:cNvPr>
          <p:cNvPicPr>
            <a:picLocks noChangeAspect="1"/>
          </p:cNvPicPr>
          <p:nvPr/>
        </p:nvPicPr>
        <p:blipFill>
          <a:blip r:embed="rId11">
            <a:extLst>
              <a:ext uri="{BEBA8EAE-BF5A-486C-A8C5-ECC9F3942E4B}">
                <a14:imgProps xmlns:a14="http://schemas.microsoft.com/office/drawing/2010/main">
                  <a14:imgLayer r:embed="rId12">
                    <a14:imgEffect>
                      <a14:sharpenSoften amount="32000"/>
                    </a14:imgEffect>
                  </a14:imgLayer>
                </a14:imgProps>
              </a:ext>
            </a:extLst>
          </a:blip>
          <a:stretch>
            <a:fillRect/>
          </a:stretch>
        </p:blipFill>
        <p:spPr>
          <a:xfrm>
            <a:off x="6360554" y="1628793"/>
            <a:ext cx="5196269" cy="371162"/>
          </a:xfrm>
          <a:prstGeom prst="rect">
            <a:avLst/>
          </a:prstGeom>
        </p:spPr>
      </p:pic>
      <p:sp>
        <p:nvSpPr>
          <p:cNvPr id="1030" name="TextBox 1029">
            <a:extLst>
              <a:ext uri="{FF2B5EF4-FFF2-40B4-BE49-F238E27FC236}">
                <a16:creationId xmlns:a16="http://schemas.microsoft.com/office/drawing/2014/main" id="{0252685A-B659-BEB8-137F-EBA69019D8E2}"/>
              </a:ext>
            </a:extLst>
          </p:cNvPr>
          <p:cNvSpPr txBox="1"/>
          <p:nvPr/>
        </p:nvSpPr>
        <p:spPr>
          <a:xfrm>
            <a:off x="6120374" y="2007024"/>
            <a:ext cx="5511785"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2. Define your Domain and PDE:</a:t>
            </a:r>
            <a:endParaRPr lang="en-IN" i="1" dirty="0">
              <a:latin typeface="Times New Roman" panose="02020603050405020304" pitchFamily="18" charset="0"/>
              <a:cs typeface="Times New Roman" panose="02020603050405020304" pitchFamily="18" charset="0"/>
            </a:endParaRPr>
          </a:p>
        </p:txBody>
      </p:sp>
      <p:pic>
        <p:nvPicPr>
          <p:cNvPr id="1032" name="Picture 1031">
            <a:extLst>
              <a:ext uri="{FF2B5EF4-FFF2-40B4-BE49-F238E27FC236}">
                <a16:creationId xmlns:a16="http://schemas.microsoft.com/office/drawing/2014/main" id="{332B8223-0006-73E2-1F74-B89BE4779E0A}"/>
              </a:ext>
            </a:extLst>
          </p:cNvPr>
          <p:cNvPicPr>
            <a:picLocks noChangeAspect="1"/>
          </p:cNvPicPr>
          <p:nvPr/>
        </p:nvPicPr>
        <p:blipFill>
          <a:blip r:embed="rId13">
            <a:extLst>
              <a:ext uri="{BEBA8EAE-BF5A-486C-A8C5-ECC9F3942E4B}">
                <a14:imgProps xmlns:a14="http://schemas.microsoft.com/office/drawing/2010/main">
                  <a14:imgLayer r:embed="rId14">
                    <a14:imgEffect>
                      <a14:sharpenSoften amount="32000"/>
                    </a14:imgEffect>
                  </a14:imgLayer>
                </a14:imgProps>
              </a:ext>
            </a:extLst>
          </a:blip>
          <a:stretch>
            <a:fillRect/>
          </a:stretch>
        </p:blipFill>
        <p:spPr>
          <a:xfrm>
            <a:off x="6239239" y="2458151"/>
            <a:ext cx="5745045" cy="291559"/>
          </a:xfrm>
          <a:prstGeom prst="rect">
            <a:avLst/>
          </a:prstGeom>
        </p:spPr>
      </p:pic>
      <p:sp>
        <p:nvSpPr>
          <p:cNvPr id="1033" name="TextBox 1032">
            <a:extLst>
              <a:ext uri="{FF2B5EF4-FFF2-40B4-BE49-F238E27FC236}">
                <a16:creationId xmlns:a16="http://schemas.microsoft.com/office/drawing/2014/main" id="{CBF92FEE-7464-D0C1-2B1C-5C6797573A6C}"/>
              </a:ext>
            </a:extLst>
          </p:cNvPr>
          <p:cNvSpPr txBox="1"/>
          <p:nvPr/>
        </p:nvSpPr>
        <p:spPr>
          <a:xfrm>
            <a:off x="6126326" y="3038069"/>
            <a:ext cx="5511785"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3. Boundary and Initial Conditions:</a:t>
            </a:r>
            <a:endParaRPr lang="en-IN" i="1" dirty="0">
              <a:latin typeface="Times New Roman" panose="02020603050405020304" pitchFamily="18" charset="0"/>
              <a:cs typeface="Times New Roman" panose="02020603050405020304" pitchFamily="18" charset="0"/>
            </a:endParaRPr>
          </a:p>
        </p:txBody>
      </p:sp>
      <p:pic>
        <p:nvPicPr>
          <p:cNvPr id="1035" name="Picture 1034">
            <a:extLst>
              <a:ext uri="{FF2B5EF4-FFF2-40B4-BE49-F238E27FC236}">
                <a16:creationId xmlns:a16="http://schemas.microsoft.com/office/drawing/2014/main" id="{96390FA3-D3B7-B1B0-2494-2439106766E0}"/>
              </a:ext>
            </a:extLst>
          </p:cNvPr>
          <p:cNvPicPr>
            <a:picLocks noChangeAspect="1"/>
          </p:cNvPicPr>
          <p:nvPr/>
        </p:nvPicPr>
        <p:blipFill>
          <a:blip r:embed="rId15">
            <a:extLst>
              <a:ext uri="{BEBA8EAE-BF5A-486C-A8C5-ECC9F3942E4B}">
                <a14:imgProps xmlns:a14="http://schemas.microsoft.com/office/drawing/2010/main">
                  <a14:imgLayer r:embed="rId16">
                    <a14:imgEffect>
                      <a14:sharpenSoften amount="32000"/>
                    </a14:imgEffect>
                  </a14:imgLayer>
                </a14:imgProps>
              </a:ext>
            </a:extLst>
          </a:blip>
          <a:stretch>
            <a:fillRect/>
          </a:stretch>
        </p:blipFill>
        <p:spPr>
          <a:xfrm>
            <a:off x="6343323" y="3471497"/>
            <a:ext cx="5410681" cy="291553"/>
          </a:xfrm>
          <a:prstGeom prst="rect">
            <a:avLst/>
          </a:prstGeom>
        </p:spPr>
      </p:pic>
      <p:pic>
        <p:nvPicPr>
          <p:cNvPr id="1037" name="Picture 1036">
            <a:extLst>
              <a:ext uri="{FF2B5EF4-FFF2-40B4-BE49-F238E27FC236}">
                <a16:creationId xmlns:a16="http://schemas.microsoft.com/office/drawing/2014/main" id="{72FFF6DA-B8F4-A1C8-91EC-978FFCC171D0}"/>
              </a:ext>
            </a:extLst>
          </p:cNvPr>
          <p:cNvPicPr>
            <a:picLocks noChangeAspect="1"/>
          </p:cNvPicPr>
          <p:nvPr/>
        </p:nvPicPr>
        <p:blipFill>
          <a:blip r:embed="rId17">
            <a:extLst>
              <a:ext uri="{BEBA8EAE-BF5A-486C-A8C5-ECC9F3942E4B}">
                <a14:imgProps xmlns:a14="http://schemas.microsoft.com/office/drawing/2010/main">
                  <a14:imgLayer r:embed="rId18">
                    <a14:imgEffect>
                      <a14:sharpenSoften amount="32000"/>
                    </a14:imgEffect>
                  </a14:imgLayer>
                </a14:imgProps>
              </a:ext>
            </a:extLst>
          </a:blip>
          <a:stretch>
            <a:fillRect/>
          </a:stretch>
        </p:blipFill>
        <p:spPr>
          <a:xfrm>
            <a:off x="6202796" y="4226139"/>
            <a:ext cx="5511783" cy="500456"/>
          </a:xfrm>
          <a:prstGeom prst="rect">
            <a:avLst/>
          </a:prstGeom>
        </p:spPr>
      </p:pic>
      <p:sp>
        <p:nvSpPr>
          <p:cNvPr id="1038" name="TextBox 1037">
            <a:extLst>
              <a:ext uri="{FF2B5EF4-FFF2-40B4-BE49-F238E27FC236}">
                <a16:creationId xmlns:a16="http://schemas.microsoft.com/office/drawing/2014/main" id="{F6C182F2-B457-AC73-D5AB-B7E2DC74A357}"/>
              </a:ext>
            </a:extLst>
          </p:cNvPr>
          <p:cNvSpPr txBox="1"/>
          <p:nvPr/>
        </p:nvSpPr>
        <p:spPr>
          <a:xfrm>
            <a:off x="6143698" y="3805846"/>
            <a:ext cx="5511785"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4. PINN Loss functions:</a:t>
            </a:r>
            <a:endParaRPr lang="en-IN" i="1" dirty="0">
              <a:latin typeface="Times New Roman" panose="02020603050405020304" pitchFamily="18" charset="0"/>
              <a:cs typeface="Times New Roman" panose="02020603050405020304" pitchFamily="18" charset="0"/>
            </a:endParaRPr>
          </a:p>
        </p:txBody>
      </p:sp>
      <p:pic>
        <p:nvPicPr>
          <p:cNvPr id="1040" name="Picture 1039">
            <a:extLst>
              <a:ext uri="{FF2B5EF4-FFF2-40B4-BE49-F238E27FC236}">
                <a16:creationId xmlns:a16="http://schemas.microsoft.com/office/drawing/2014/main" id="{6F26ED31-40F6-DD7D-B95F-FA28D3920100}"/>
              </a:ext>
            </a:extLst>
          </p:cNvPr>
          <p:cNvPicPr>
            <a:picLocks noChangeAspect="1"/>
          </p:cNvPicPr>
          <p:nvPr/>
        </p:nvPicPr>
        <p:blipFill>
          <a:blip r:embed="rId19"/>
          <a:stretch>
            <a:fillRect/>
          </a:stretch>
        </p:blipFill>
        <p:spPr>
          <a:xfrm>
            <a:off x="7246261" y="4733069"/>
            <a:ext cx="2387723" cy="393720"/>
          </a:xfrm>
          <a:prstGeom prst="rect">
            <a:avLst/>
          </a:prstGeom>
        </p:spPr>
      </p:pic>
      <p:pic>
        <p:nvPicPr>
          <p:cNvPr id="1042" name="Picture 1041">
            <a:extLst>
              <a:ext uri="{FF2B5EF4-FFF2-40B4-BE49-F238E27FC236}">
                <a16:creationId xmlns:a16="http://schemas.microsoft.com/office/drawing/2014/main" id="{760E57B4-EE83-D012-1D14-7FFDF84BA438}"/>
              </a:ext>
            </a:extLst>
          </p:cNvPr>
          <p:cNvPicPr>
            <a:picLocks noChangeAspect="1"/>
          </p:cNvPicPr>
          <p:nvPr/>
        </p:nvPicPr>
        <p:blipFill>
          <a:blip r:embed="rId20"/>
          <a:stretch>
            <a:fillRect/>
          </a:stretch>
        </p:blipFill>
        <p:spPr>
          <a:xfrm>
            <a:off x="6018447" y="5503809"/>
            <a:ext cx="3460928" cy="1035103"/>
          </a:xfrm>
          <a:prstGeom prst="rect">
            <a:avLst/>
          </a:prstGeom>
        </p:spPr>
      </p:pic>
      <p:sp>
        <p:nvSpPr>
          <p:cNvPr id="1043" name="TextBox 1042">
            <a:extLst>
              <a:ext uri="{FF2B5EF4-FFF2-40B4-BE49-F238E27FC236}">
                <a16:creationId xmlns:a16="http://schemas.microsoft.com/office/drawing/2014/main" id="{66FE579A-6B2F-4C44-8072-D58F982A6CEA}"/>
              </a:ext>
            </a:extLst>
          </p:cNvPr>
          <p:cNvSpPr txBox="1"/>
          <p:nvPr/>
        </p:nvSpPr>
        <p:spPr>
          <a:xfrm>
            <a:off x="6075885" y="5144853"/>
            <a:ext cx="5511785" cy="369332"/>
          </a:xfrm>
          <a:prstGeom prst="rect">
            <a:avLst/>
          </a:prstGeom>
          <a:noFill/>
        </p:spPr>
        <p:txBody>
          <a:bodyPr wrap="square" rtlCol="0">
            <a:spAutoFit/>
          </a:bodyPr>
          <a:lstStyle/>
          <a:p>
            <a:r>
              <a:rPr lang="en-US" i="1" dirty="0">
                <a:latin typeface="Times New Roman" panose="02020603050405020304" pitchFamily="18" charset="0"/>
                <a:cs typeface="Times New Roman" panose="02020603050405020304" pitchFamily="18" charset="0"/>
              </a:rPr>
              <a:t>Where, </a:t>
            </a:r>
            <a:endParaRPr lang="en-IN" i="1" dirty="0">
              <a:latin typeface="Times New Roman" panose="02020603050405020304" pitchFamily="18" charset="0"/>
              <a:cs typeface="Times New Roman" panose="02020603050405020304" pitchFamily="18" charset="0"/>
            </a:endParaRPr>
          </a:p>
        </p:txBody>
      </p:sp>
      <p:pic>
        <p:nvPicPr>
          <p:cNvPr id="1045" name="Picture 1044">
            <a:extLst>
              <a:ext uri="{FF2B5EF4-FFF2-40B4-BE49-F238E27FC236}">
                <a16:creationId xmlns:a16="http://schemas.microsoft.com/office/drawing/2014/main" id="{B6448404-53A1-E09B-E65D-F7348C095E6C}"/>
              </a:ext>
            </a:extLst>
          </p:cNvPr>
          <p:cNvPicPr>
            <a:picLocks noChangeAspect="1"/>
          </p:cNvPicPr>
          <p:nvPr/>
        </p:nvPicPr>
        <p:blipFill>
          <a:blip r:embed="rId21"/>
          <a:stretch>
            <a:fillRect/>
          </a:stretch>
        </p:blipFill>
        <p:spPr>
          <a:xfrm>
            <a:off x="9922710" y="2767718"/>
            <a:ext cx="1974951" cy="482625"/>
          </a:xfrm>
          <a:prstGeom prst="rect">
            <a:avLst/>
          </a:prstGeom>
        </p:spPr>
      </p:pic>
      <p:pic>
        <p:nvPicPr>
          <p:cNvPr id="1047" name="Picture 1046">
            <a:extLst>
              <a:ext uri="{FF2B5EF4-FFF2-40B4-BE49-F238E27FC236}">
                <a16:creationId xmlns:a16="http://schemas.microsoft.com/office/drawing/2014/main" id="{1847FBC2-EA4A-9975-AE70-C0C8D23A4201}"/>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224530" y="577803"/>
            <a:ext cx="5529707" cy="2062070"/>
          </a:xfrm>
          <a:prstGeom prst="rect">
            <a:avLst/>
          </a:prstGeom>
        </p:spPr>
      </p:pic>
      <p:pic>
        <p:nvPicPr>
          <p:cNvPr id="1049" name="Picture 1048">
            <a:extLst>
              <a:ext uri="{FF2B5EF4-FFF2-40B4-BE49-F238E27FC236}">
                <a16:creationId xmlns:a16="http://schemas.microsoft.com/office/drawing/2014/main" id="{AC5F94A1-B5C4-C1E9-D18B-F72F2B33CA56}"/>
              </a:ext>
            </a:extLst>
          </p:cNvPr>
          <p:cNvPicPr>
            <a:picLocks noChangeAspect="1"/>
          </p:cNvPicPr>
          <p:nvPr/>
        </p:nvPicPr>
        <p:blipFill>
          <a:blip r:embed="rId23">
            <a:extLst>
              <a:ext uri="{BEBA8EAE-BF5A-486C-A8C5-ECC9F3942E4B}">
                <a14:imgProps xmlns:a14="http://schemas.microsoft.com/office/drawing/2010/main">
                  <a14:imgLayer r:embed="rId24">
                    <a14:imgEffect>
                      <a14:sharpenSoften amount="32000"/>
                    </a14:imgEffect>
                  </a14:imgLayer>
                </a14:imgProps>
              </a:ext>
            </a:extLst>
          </a:blip>
          <a:stretch>
            <a:fillRect/>
          </a:stretch>
        </p:blipFill>
        <p:spPr>
          <a:xfrm>
            <a:off x="553422" y="3875045"/>
            <a:ext cx="3251367" cy="254013"/>
          </a:xfrm>
          <a:prstGeom prst="rect">
            <a:avLst/>
          </a:prstGeom>
        </p:spPr>
      </p:pic>
      <p:sp>
        <p:nvSpPr>
          <p:cNvPr id="6" name="Footer Placeholder 23">
            <a:extLst>
              <a:ext uri="{FF2B5EF4-FFF2-40B4-BE49-F238E27FC236}">
                <a16:creationId xmlns:a16="http://schemas.microsoft.com/office/drawing/2014/main" id="{BC9968F7-9127-C042-FE77-751890A64A07}"/>
              </a:ext>
            </a:extLst>
          </p:cNvPr>
          <p:cNvSpPr>
            <a:spLocks noGrp="1"/>
          </p:cNvSpPr>
          <p:nvPr>
            <p:ph type="ftr" sz="quarter" idx="11"/>
          </p:nvPr>
        </p:nvSpPr>
        <p:spPr>
          <a:xfrm>
            <a:off x="0" y="6602305"/>
            <a:ext cx="12192000" cy="255696"/>
          </a:xfrm>
          <a:solidFill>
            <a:srgbClr val="FEB183"/>
          </a:solidFill>
        </p:spPr>
        <p:txBody>
          <a:bodyPr/>
          <a:lstStyle/>
          <a:p>
            <a:pPr algn="l"/>
            <a:r>
              <a:rPr lang="en-US" sz="1000" b="1" i="1" dirty="0">
                <a:solidFill>
                  <a:schemeClr val="tx1">
                    <a:lumMod val="95000"/>
                    <a:lumOff val="5000"/>
                  </a:schemeClr>
                </a:solidFill>
              </a:rPr>
              <a:t>Ref: </a:t>
            </a:r>
            <a:r>
              <a:rPr lang="en-US" sz="1000" b="0" i="1" dirty="0">
                <a:solidFill>
                  <a:schemeClr val="tx1">
                    <a:lumMod val="95000"/>
                    <a:lumOff val="5000"/>
                  </a:schemeClr>
                </a:solidFill>
                <a:effectLst/>
                <a:latin typeface="Roboto" panose="02000000000000000000" pitchFamily="2" charset="0"/>
              </a:rPr>
              <a:t>Lu, Lu et al. “</a:t>
            </a:r>
            <a:r>
              <a:rPr lang="en-US" sz="1000" b="0" i="1" dirty="0" err="1">
                <a:solidFill>
                  <a:schemeClr val="tx1">
                    <a:lumMod val="95000"/>
                    <a:lumOff val="5000"/>
                  </a:schemeClr>
                </a:solidFill>
                <a:effectLst/>
                <a:latin typeface="Roboto" panose="02000000000000000000" pitchFamily="2" charset="0"/>
              </a:rPr>
              <a:t>DeepXDE</a:t>
            </a:r>
            <a:r>
              <a:rPr lang="en-US" sz="1000" b="0" i="1" dirty="0">
                <a:solidFill>
                  <a:schemeClr val="tx1">
                    <a:lumMod val="95000"/>
                    <a:lumOff val="5000"/>
                  </a:schemeClr>
                </a:solidFill>
                <a:effectLst/>
                <a:latin typeface="Roboto" panose="02000000000000000000" pitchFamily="2" charset="0"/>
              </a:rPr>
              <a:t>: A Deep Learning Library for Solving Differential Equations.” </a:t>
            </a:r>
            <a:r>
              <a:rPr lang="en-US" sz="1000" b="0" i="1" dirty="0" err="1">
                <a:solidFill>
                  <a:schemeClr val="tx1">
                    <a:lumMod val="95000"/>
                    <a:lumOff val="5000"/>
                  </a:schemeClr>
                </a:solidFill>
                <a:effectLst/>
                <a:latin typeface="Roboto" panose="02000000000000000000" pitchFamily="2" charset="0"/>
              </a:rPr>
              <a:t>ArXiv</a:t>
            </a:r>
            <a:r>
              <a:rPr lang="en-US" sz="1000" b="0" i="1" dirty="0">
                <a:solidFill>
                  <a:schemeClr val="tx1">
                    <a:lumMod val="95000"/>
                    <a:lumOff val="5000"/>
                  </a:schemeClr>
                </a:solidFill>
                <a:effectLst/>
                <a:latin typeface="Roboto" panose="02000000000000000000" pitchFamily="2" charset="0"/>
              </a:rPr>
              <a:t> abs/1907.04502 (2019): n. </a:t>
            </a:r>
            <a:r>
              <a:rPr lang="en-US" sz="1000" b="0" i="1" dirty="0" err="1">
                <a:solidFill>
                  <a:schemeClr val="tx1">
                    <a:lumMod val="95000"/>
                    <a:lumOff val="5000"/>
                  </a:schemeClr>
                </a:solidFill>
                <a:effectLst/>
                <a:latin typeface="Roboto" panose="02000000000000000000" pitchFamily="2" charset="0"/>
              </a:rPr>
              <a:t>pag</a:t>
            </a:r>
            <a:r>
              <a:rPr lang="en-US" sz="1000" b="0" i="1" dirty="0">
                <a:solidFill>
                  <a:schemeClr val="tx1">
                    <a:lumMod val="95000"/>
                    <a:lumOff val="5000"/>
                  </a:schemeClr>
                </a:solidFill>
                <a:effectLst/>
                <a:latin typeface="Roboto" panose="02000000000000000000" pitchFamily="2" charset="0"/>
              </a:rPr>
              <a:t> [6]</a:t>
            </a:r>
            <a:endParaRPr lang="en-IN" sz="1000" i="1" dirty="0">
              <a:solidFill>
                <a:schemeClr val="tx1">
                  <a:lumMod val="95000"/>
                  <a:lumOff val="5000"/>
                </a:schemeClr>
              </a:solidFill>
            </a:endParaRPr>
          </a:p>
        </p:txBody>
      </p:sp>
      <p:sp>
        <p:nvSpPr>
          <p:cNvPr id="8" name="TextBox 7">
            <a:extLst>
              <a:ext uri="{FF2B5EF4-FFF2-40B4-BE49-F238E27FC236}">
                <a16:creationId xmlns:a16="http://schemas.microsoft.com/office/drawing/2014/main" id="{121C0116-61C7-38AB-0AE7-E980F5D6AA79}"/>
              </a:ext>
            </a:extLst>
          </p:cNvPr>
          <p:cNvSpPr txBox="1"/>
          <p:nvPr/>
        </p:nvSpPr>
        <p:spPr>
          <a:xfrm>
            <a:off x="1432635" y="2607606"/>
            <a:ext cx="4541344" cy="253916"/>
          </a:xfrm>
          <a:prstGeom prst="rect">
            <a:avLst/>
          </a:prstGeom>
          <a:noFill/>
        </p:spPr>
        <p:txBody>
          <a:bodyPr wrap="square" rtlCol="0">
            <a:spAutoFit/>
          </a:bodyPr>
          <a:lstStyle/>
          <a:p>
            <a:r>
              <a:rPr lang="en-US" sz="1050" i="1" dirty="0"/>
              <a:t>Fig 6: PINN architecture for  1D diffusion equation[6]</a:t>
            </a:r>
            <a:endParaRPr lang="en-IN" sz="1050" i="1" dirty="0"/>
          </a:p>
        </p:txBody>
      </p:sp>
    </p:spTree>
    <p:extLst>
      <p:ext uri="{BB962C8B-B14F-4D97-AF65-F5344CB8AC3E}">
        <p14:creationId xmlns:p14="http://schemas.microsoft.com/office/powerpoint/2010/main" val="2566610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7CD2160-32AB-D088-3F05-436AD73BCC43}"/>
              </a:ext>
            </a:extLst>
          </p:cNvPr>
          <p:cNvSpPr>
            <a:spLocks noGrp="1"/>
          </p:cNvSpPr>
          <p:nvPr>
            <p:ph type="sldNum" sz="quarter" idx="12"/>
          </p:nvPr>
        </p:nvSpPr>
        <p:spPr>
          <a:xfrm>
            <a:off x="8682519" y="6038674"/>
            <a:ext cx="2743200" cy="365125"/>
          </a:xfrm>
        </p:spPr>
        <p:txBody>
          <a:bodyPr/>
          <a:lstStyle/>
          <a:p>
            <a:fld id="{C25B9902-0077-4036-A50E-FC57E35A599C}" type="slidenum">
              <a:rPr lang="en-IN" smtClean="0">
                <a:solidFill>
                  <a:schemeClr val="tx1"/>
                </a:solidFill>
                <a:latin typeface="Times New Roman" panose="02020603050405020304" pitchFamily="18" charset="0"/>
                <a:cs typeface="Times New Roman" panose="02020603050405020304" pitchFamily="18" charset="0"/>
              </a:rPr>
              <a:t>8</a:t>
            </a:fld>
            <a:endParaRPr lang="en-IN">
              <a:solidFill>
                <a:schemeClr val="tx1"/>
              </a:solidFill>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59B954D7-70E4-DF16-B43F-30D567966894}"/>
              </a:ext>
            </a:extLst>
          </p:cNvPr>
          <p:cNvSpPr txBox="1"/>
          <p:nvPr/>
        </p:nvSpPr>
        <p:spPr>
          <a:xfrm>
            <a:off x="779723" y="1610260"/>
            <a:ext cx="10645996" cy="2777940"/>
          </a:xfrm>
          <a:prstGeom prst="rect">
            <a:avLst/>
          </a:prstGeom>
          <a:noFill/>
        </p:spPr>
        <p:txBody>
          <a:bodyPr wrap="square">
            <a:spAutoFit/>
          </a:bodyPr>
          <a:lstStyle/>
          <a:p>
            <a:pPr marL="285750" indent="-285750" algn="l">
              <a:lnSpc>
                <a:spcPct val="200000"/>
              </a:lnSpc>
              <a:buFont typeface="Wingdings" panose="05000000000000000000" pitchFamily="2" charset="2"/>
              <a:buChar char="Ø"/>
            </a:pPr>
            <a:r>
              <a:rPr lang="en-US" b="0" i="0" dirty="0">
                <a:effectLst/>
                <a:latin typeface="Times New Roman" panose="02020603050405020304" pitchFamily="18" charset="0"/>
                <a:cs typeface="Times New Roman" panose="02020603050405020304" pitchFamily="18" charset="0"/>
              </a:rPr>
              <a:t>PINNs enhance MAM process analysis by efficiently learning and approximating physics.</a:t>
            </a:r>
          </a:p>
          <a:p>
            <a:pPr algn="l">
              <a:lnSpc>
                <a:spcPct val="200000"/>
              </a:lnSpc>
            </a:pPr>
            <a:endParaRPr lang="en-US" b="0" i="0" dirty="0">
              <a:effectLst/>
              <a:latin typeface="Times New Roman" panose="02020603050405020304" pitchFamily="18" charset="0"/>
              <a:cs typeface="Times New Roman" panose="02020603050405020304" pitchFamily="18" charset="0"/>
            </a:endParaRPr>
          </a:p>
          <a:p>
            <a:pPr marL="285750" indent="-285750" algn="l">
              <a:lnSpc>
                <a:spcPct val="200000"/>
              </a:lnSpc>
              <a:buFont typeface="Wingdings" panose="05000000000000000000" pitchFamily="2" charset="2"/>
              <a:buChar char="Ø"/>
            </a:pPr>
            <a:r>
              <a:rPr lang="en-US" b="0" i="0" dirty="0">
                <a:effectLst/>
                <a:latin typeface="Times New Roman" panose="02020603050405020304" pitchFamily="18" charset="0"/>
                <a:cs typeface="Times New Roman" panose="02020603050405020304" pitchFamily="18" charset="0"/>
              </a:rPr>
              <a:t>They are capable of handling intricate shapes, varying material properties, and integrating experimental data.</a:t>
            </a:r>
          </a:p>
          <a:p>
            <a:pPr marL="285750" indent="-285750" algn="l">
              <a:lnSpc>
                <a:spcPct val="200000"/>
              </a:lnSpc>
              <a:buFont typeface="Wingdings" panose="05000000000000000000" pitchFamily="2" charset="2"/>
              <a:buChar char="Ø"/>
            </a:pPr>
            <a:endParaRPr lang="en-US" b="0" i="0" dirty="0">
              <a:effectLst/>
              <a:latin typeface="Times New Roman" panose="02020603050405020304" pitchFamily="18" charset="0"/>
              <a:cs typeface="Times New Roman" panose="02020603050405020304" pitchFamily="18" charset="0"/>
            </a:endParaRPr>
          </a:p>
          <a:p>
            <a:pPr marL="285750" indent="-285750" algn="l">
              <a:lnSpc>
                <a:spcPct val="200000"/>
              </a:lnSpc>
              <a:buFont typeface="Wingdings" panose="05000000000000000000" pitchFamily="2" charset="2"/>
              <a:buChar char="Ø"/>
            </a:pPr>
            <a:r>
              <a:rPr lang="en-US" b="0" i="0" dirty="0">
                <a:effectLst/>
                <a:latin typeface="Times New Roman" panose="02020603050405020304" pitchFamily="18" charset="0"/>
                <a:cs typeface="Times New Roman" panose="02020603050405020304" pitchFamily="18" charset="0"/>
              </a:rPr>
              <a:t>PINNs merge physics-based modeling with data-driven learning for better process predictions</a:t>
            </a:r>
          </a:p>
        </p:txBody>
      </p:sp>
      <p:pic>
        <p:nvPicPr>
          <p:cNvPr id="3" name="Picture 2" descr="IIT Hyderabad Logo_Final Design.jpg">
            <a:extLst>
              <a:ext uri="{FF2B5EF4-FFF2-40B4-BE49-F238E27FC236}">
                <a16:creationId xmlns:a16="http://schemas.microsoft.com/office/drawing/2014/main" id="{2E81F269-145F-620B-7465-533C1A42B458}"/>
              </a:ext>
            </a:extLst>
          </p:cNvPr>
          <p:cNvPicPr>
            <a:picLocks noChangeAspect="1"/>
          </p:cNvPicPr>
          <p:nvPr/>
        </p:nvPicPr>
        <p:blipFill>
          <a:blip r:embed="rId2"/>
          <a:stretch>
            <a:fillRect/>
          </a:stretch>
        </p:blipFill>
        <p:spPr>
          <a:xfrm>
            <a:off x="11259238" y="47890"/>
            <a:ext cx="656865" cy="661441"/>
          </a:xfrm>
          <a:prstGeom prst="rect">
            <a:avLst/>
          </a:prstGeom>
        </p:spPr>
      </p:pic>
      <p:cxnSp>
        <p:nvCxnSpPr>
          <p:cNvPr id="5" name="Straight Connector 4">
            <a:extLst>
              <a:ext uri="{FF2B5EF4-FFF2-40B4-BE49-F238E27FC236}">
                <a16:creationId xmlns:a16="http://schemas.microsoft.com/office/drawing/2014/main" id="{DC1F5B6F-CEF8-5A90-C64E-1B0532B52556}"/>
              </a:ext>
            </a:extLst>
          </p:cNvPr>
          <p:cNvCxnSpPr>
            <a:cxnSpLocks/>
          </p:cNvCxnSpPr>
          <p:nvPr/>
        </p:nvCxnSpPr>
        <p:spPr>
          <a:xfrm>
            <a:off x="275897" y="696321"/>
            <a:ext cx="10247586" cy="0"/>
          </a:xfrm>
          <a:prstGeom prst="line">
            <a:avLst/>
          </a:prstGeom>
          <a:ln w="38100">
            <a:solidFill>
              <a:schemeClr val="accent1">
                <a:lumMod val="60000"/>
                <a:lumOff val="40000"/>
              </a:schemeClr>
            </a:solidFill>
          </a:ln>
        </p:spPr>
        <p:style>
          <a:lnRef idx="3">
            <a:schemeClr val="dk1"/>
          </a:lnRef>
          <a:fillRef idx="0">
            <a:schemeClr val="dk1"/>
          </a:fillRef>
          <a:effectRef idx="2">
            <a:schemeClr val="dk1"/>
          </a:effectRef>
          <a:fontRef idx="minor">
            <a:schemeClr val="tx1"/>
          </a:fontRef>
        </p:style>
      </p:cxnSp>
      <p:sp>
        <p:nvSpPr>
          <p:cNvPr id="6" name="TextBox 5">
            <a:extLst>
              <a:ext uri="{FF2B5EF4-FFF2-40B4-BE49-F238E27FC236}">
                <a16:creationId xmlns:a16="http://schemas.microsoft.com/office/drawing/2014/main" id="{F466E7B2-C248-2432-D27F-D6F487A8FF35}"/>
              </a:ext>
            </a:extLst>
          </p:cNvPr>
          <p:cNvSpPr txBox="1"/>
          <p:nvPr/>
        </p:nvSpPr>
        <p:spPr>
          <a:xfrm>
            <a:off x="275897" y="247666"/>
            <a:ext cx="11183006" cy="461665"/>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Why PINNS for Metal Additive Manufacturing (MAM)?</a:t>
            </a:r>
          </a:p>
        </p:txBody>
      </p:sp>
      <p:sp>
        <p:nvSpPr>
          <p:cNvPr id="7" name="Footer Placeholder 23">
            <a:extLst>
              <a:ext uri="{FF2B5EF4-FFF2-40B4-BE49-F238E27FC236}">
                <a16:creationId xmlns:a16="http://schemas.microsoft.com/office/drawing/2014/main" id="{74B46681-1C11-6DD7-655D-E79795B76CB1}"/>
              </a:ext>
            </a:extLst>
          </p:cNvPr>
          <p:cNvSpPr>
            <a:spLocks noGrp="1"/>
          </p:cNvSpPr>
          <p:nvPr>
            <p:ph type="ftr" sz="quarter" idx="11"/>
          </p:nvPr>
        </p:nvSpPr>
        <p:spPr>
          <a:xfrm>
            <a:off x="0" y="6596009"/>
            <a:ext cx="12192000" cy="261991"/>
          </a:xfrm>
          <a:solidFill>
            <a:schemeClr val="accent2">
              <a:lumMod val="60000"/>
              <a:lumOff val="40000"/>
            </a:schemeClr>
          </a:solidFill>
        </p:spPr>
        <p:txBody>
          <a:bodyPr/>
          <a:lstStyle/>
          <a:p>
            <a:pPr algn="l"/>
            <a:endParaRPr lang="en-IN"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466655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7394D5B-F816-C32B-0EDD-3AA1493D9AD1}"/>
              </a:ext>
            </a:extLst>
          </p:cNvPr>
          <p:cNvSpPr>
            <a:spLocks noGrp="1"/>
          </p:cNvSpPr>
          <p:nvPr>
            <p:ph type="sldNum" sz="quarter" idx="12"/>
          </p:nvPr>
        </p:nvSpPr>
        <p:spPr>
          <a:xfrm>
            <a:off x="9226490" y="6354917"/>
            <a:ext cx="2743200" cy="365125"/>
          </a:xfrm>
        </p:spPr>
        <p:txBody>
          <a:bodyPr/>
          <a:lstStyle/>
          <a:p>
            <a:pPr>
              <a:lnSpc>
                <a:spcPct val="150000"/>
              </a:lnSpc>
            </a:pPr>
            <a:fld id="{C25B9902-0077-4036-A50E-FC57E35A599C}" type="slidenum">
              <a:rPr lang="en-IN" smtClean="0">
                <a:latin typeface="Times New Roman" panose="02020603050405020304" pitchFamily="18" charset="0"/>
                <a:cs typeface="Times New Roman" panose="02020603050405020304" pitchFamily="18" charset="0"/>
              </a:rPr>
              <a:pPr>
                <a:lnSpc>
                  <a:spcPct val="150000"/>
                </a:lnSpc>
              </a:pPr>
              <a:t>9</a:t>
            </a:fld>
            <a:endParaRPr lang="en-IN" dirty="0">
              <a:latin typeface="Times New Roman" panose="02020603050405020304" pitchFamily="18" charset="0"/>
              <a:cs typeface="Times New Roman" panose="02020603050405020304" pitchFamily="18" charset="0"/>
            </a:endParaRPr>
          </a:p>
        </p:txBody>
      </p:sp>
      <p:pic>
        <p:nvPicPr>
          <p:cNvPr id="3" name="Picture 2" descr="IIT Hyderabad Logo_Final Design.jpg">
            <a:extLst>
              <a:ext uri="{FF2B5EF4-FFF2-40B4-BE49-F238E27FC236}">
                <a16:creationId xmlns:a16="http://schemas.microsoft.com/office/drawing/2014/main" id="{E860D146-14CF-75D8-8979-6360A9042673}"/>
              </a:ext>
            </a:extLst>
          </p:cNvPr>
          <p:cNvPicPr>
            <a:picLocks noChangeAspect="1"/>
          </p:cNvPicPr>
          <p:nvPr/>
        </p:nvPicPr>
        <p:blipFill>
          <a:blip r:embed="rId3"/>
          <a:stretch>
            <a:fillRect/>
          </a:stretch>
        </p:blipFill>
        <p:spPr>
          <a:xfrm>
            <a:off x="11404430" y="168219"/>
            <a:ext cx="656865" cy="661441"/>
          </a:xfrm>
          <a:prstGeom prst="rect">
            <a:avLst/>
          </a:prstGeom>
        </p:spPr>
      </p:pic>
      <p:cxnSp>
        <p:nvCxnSpPr>
          <p:cNvPr id="4" name="Straight Connector 3">
            <a:extLst>
              <a:ext uri="{FF2B5EF4-FFF2-40B4-BE49-F238E27FC236}">
                <a16:creationId xmlns:a16="http://schemas.microsoft.com/office/drawing/2014/main" id="{5B83D127-D45E-E91E-6151-42BBF1895CE3}"/>
              </a:ext>
            </a:extLst>
          </p:cNvPr>
          <p:cNvCxnSpPr>
            <a:cxnSpLocks/>
          </p:cNvCxnSpPr>
          <p:nvPr/>
        </p:nvCxnSpPr>
        <p:spPr>
          <a:xfrm>
            <a:off x="350504" y="676296"/>
            <a:ext cx="10247586" cy="0"/>
          </a:xfrm>
          <a:prstGeom prst="line">
            <a:avLst/>
          </a:prstGeom>
          <a:ln w="38100">
            <a:solidFill>
              <a:schemeClr val="accent1">
                <a:lumMod val="60000"/>
                <a:lumOff val="40000"/>
              </a:schemeClr>
            </a:solidFill>
          </a:ln>
        </p:spPr>
        <p:style>
          <a:lnRef idx="3">
            <a:schemeClr val="dk1"/>
          </a:lnRef>
          <a:fillRef idx="0">
            <a:schemeClr val="dk1"/>
          </a:fillRef>
          <a:effectRef idx="2">
            <a:schemeClr val="dk1"/>
          </a:effectRef>
          <a:fontRef idx="minor">
            <a:schemeClr val="tx1"/>
          </a:fontRef>
        </p:style>
      </p:cxnSp>
      <p:sp>
        <p:nvSpPr>
          <p:cNvPr id="5" name="TextBox 4">
            <a:extLst>
              <a:ext uri="{FF2B5EF4-FFF2-40B4-BE49-F238E27FC236}">
                <a16:creationId xmlns:a16="http://schemas.microsoft.com/office/drawing/2014/main" id="{25DEDF14-9EAC-8AB6-3BD3-E8DBAF30A675}"/>
              </a:ext>
            </a:extLst>
          </p:cNvPr>
          <p:cNvSpPr txBox="1"/>
          <p:nvPr/>
        </p:nvSpPr>
        <p:spPr>
          <a:xfrm>
            <a:off x="336941" y="28020"/>
            <a:ext cx="11183006" cy="579967"/>
          </a:xfrm>
          <a:prstGeom prst="rect">
            <a:avLst/>
          </a:prstGeom>
          <a:noFill/>
        </p:spPr>
        <p:txBody>
          <a:bodyPr wrap="square" rtlCol="0">
            <a:spAutoFit/>
          </a:bodyPr>
          <a:lstStyle/>
          <a:p>
            <a:pPr>
              <a:lnSpc>
                <a:spcPct val="150000"/>
              </a:lnSpc>
            </a:pPr>
            <a:r>
              <a:rPr lang="en-US" sz="2400" dirty="0">
                <a:latin typeface="Times New Roman" panose="02020603050405020304" pitchFamily="18" charset="0"/>
                <a:cs typeface="Times New Roman" panose="02020603050405020304" pitchFamily="18" charset="0"/>
              </a:rPr>
              <a:t>Literature review</a:t>
            </a:r>
          </a:p>
        </p:txBody>
      </p:sp>
      <p:grpSp>
        <p:nvGrpSpPr>
          <p:cNvPr id="22" name="Group 21">
            <a:extLst>
              <a:ext uri="{FF2B5EF4-FFF2-40B4-BE49-F238E27FC236}">
                <a16:creationId xmlns:a16="http://schemas.microsoft.com/office/drawing/2014/main" id="{7983DD94-688E-5E79-673C-1CF287392491}"/>
              </a:ext>
            </a:extLst>
          </p:cNvPr>
          <p:cNvGrpSpPr/>
          <p:nvPr/>
        </p:nvGrpSpPr>
        <p:grpSpPr>
          <a:xfrm>
            <a:off x="6991696" y="1907035"/>
            <a:ext cx="5254666" cy="1919470"/>
            <a:chOff x="7068022" y="1637854"/>
            <a:chExt cx="5254666" cy="1919470"/>
          </a:xfrm>
        </p:grpSpPr>
        <p:pic>
          <p:nvPicPr>
            <p:cNvPr id="2050" name="Picture 2">
              <a:extLst>
                <a:ext uri="{FF2B5EF4-FFF2-40B4-BE49-F238E27FC236}">
                  <a16:creationId xmlns:a16="http://schemas.microsoft.com/office/drawing/2014/main" id="{96DD815C-DB8A-181C-053A-3DB34BAE601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81017" y="1637854"/>
              <a:ext cx="3912792" cy="1492914"/>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Straight Arrow Connector 13">
              <a:extLst>
                <a:ext uri="{FF2B5EF4-FFF2-40B4-BE49-F238E27FC236}">
                  <a16:creationId xmlns:a16="http://schemas.microsoft.com/office/drawing/2014/main" id="{E2293AF5-3670-2B60-0C0A-ED41E3EFD6CA}"/>
                </a:ext>
              </a:extLst>
            </p:cNvPr>
            <p:cNvCxnSpPr>
              <a:cxnSpLocks/>
            </p:cNvCxnSpPr>
            <p:nvPr/>
          </p:nvCxnSpPr>
          <p:spPr>
            <a:xfrm flipH="1" flipV="1">
              <a:off x="9232135" y="2000493"/>
              <a:ext cx="1883884" cy="10504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D5A1F981-36DF-A682-4AC2-712310B040B9}"/>
                </a:ext>
              </a:extLst>
            </p:cNvPr>
            <p:cNvSpPr txBox="1"/>
            <p:nvPr/>
          </p:nvSpPr>
          <p:spPr>
            <a:xfrm>
              <a:off x="7068022" y="3180490"/>
              <a:ext cx="5254666" cy="376834"/>
            </a:xfrm>
            <a:prstGeom prst="rect">
              <a:avLst/>
            </a:prstGeom>
            <a:noFill/>
          </p:spPr>
          <p:txBody>
            <a:bodyPr wrap="square" rtlCol="0">
              <a:spAutoFit/>
            </a:bodyPr>
            <a:lstStyle/>
            <a:p>
              <a:pPr>
                <a:lnSpc>
                  <a:spcPct val="150000"/>
                </a:lnSpc>
              </a:pPr>
              <a:r>
                <a:rPr lang="en-US" sz="1400" i="1" dirty="0">
                  <a:latin typeface="Times New Roman" panose="02020603050405020304" pitchFamily="18" charset="0"/>
                  <a:cs typeface="Times New Roman" panose="02020603050405020304" pitchFamily="18" charset="0"/>
                </a:rPr>
                <a:t>Fig 7:  Infinite temperature at start of heat source[</a:t>
              </a:r>
              <a:r>
                <a:rPr lang="en-US" sz="1400" b="0" i="1" dirty="0" err="1">
                  <a:solidFill>
                    <a:srgbClr val="222222"/>
                  </a:solidFill>
                  <a:effectLst/>
                  <a:latin typeface="Times New Roman" panose="02020603050405020304" pitchFamily="18" charset="0"/>
                  <a:cs typeface="Times New Roman" panose="02020603050405020304" pitchFamily="18" charset="0"/>
                </a:rPr>
                <a:t>Nasiri</a:t>
              </a:r>
              <a:r>
                <a:rPr lang="en-US" sz="1400" b="0" i="1" dirty="0">
                  <a:solidFill>
                    <a:srgbClr val="222222"/>
                  </a:solidFill>
                  <a:effectLst/>
                  <a:latin typeface="Times New Roman" panose="02020603050405020304" pitchFamily="18" charset="0"/>
                  <a:cs typeface="Times New Roman" panose="02020603050405020304" pitchFamily="18" charset="0"/>
                </a:rPr>
                <a:t> et. al, 2019</a:t>
              </a:r>
              <a:r>
                <a:rPr lang="en-US" sz="1400" i="1" dirty="0">
                  <a:latin typeface="Times New Roman" panose="02020603050405020304" pitchFamily="18" charset="0"/>
                  <a:cs typeface="Times New Roman" panose="02020603050405020304" pitchFamily="18" charset="0"/>
                </a:rPr>
                <a:t>]</a:t>
              </a:r>
              <a:endParaRPr lang="en-IN" sz="1400" i="1" dirty="0">
                <a:latin typeface="Times New Roman" panose="02020603050405020304" pitchFamily="18" charset="0"/>
                <a:cs typeface="Times New Roman" panose="02020603050405020304" pitchFamily="18" charset="0"/>
              </a:endParaRPr>
            </a:p>
          </p:txBody>
        </p:sp>
      </p:grpSp>
      <p:sp>
        <p:nvSpPr>
          <p:cNvPr id="20" name="TextBox 19">
            <a:extLst>
              <a:ext uri="{FF2B5EF4-FFF2-40B4-BE49-F238E27FC236}">
                <a16:creationId xmlns:a16="http://schemas.microsoft.com/office/drawing/2014/main" id="{70B750D9-6959-133E-C6F2-F1FBB771DE59}"/>
              </a:ext>
            </a:extLst>
          </p:cNvPr>
          <p:cNvSpPr txBox="1"/>
          <p:nvPr/>
        </p:nvSpPr>
        <p:spPr>
          <a:xfrm>
            <a:off x="541715" y="3291934"/>
            <a:ext cx="6585186" cy="873572"/>
          </a:xfrm>
          <a:prstGeom prst="rect">
            <a:avLst/>
          </a:prstGeom>
          <a:noFill/>
        </p:spPr>
        <p:txBody>
          <a:bodyPr wrap="square">
            <a:spAutoFit/>
          </a:bodyPr>
          <a:lstStyle/>
          <a:p>
            <a:pPr marL="285750" indent="-285750">
              <a:lnSpc>
                <a:spcPct val="150000"/>
              </a:lnSpc>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Also, the Temperature at origin of heat source may increase beyond Melting point of the material. </a:t>
            </a:r>
            <a:r>
              <a:rPr lang="en-US" i="1" dirty="0">
                <a:latin typeface="Times New Roman" panose="02020603050405020304" pitchFamily="18" charset="0"/>
                <a:cs typeface="Times New Roman" panose="02020603050405020304" pitchFamily="18" charset="0"/>
              </a:rPr>
              <a:t>[</a:t>
            </a:r>
            <a:r>
              <a:rPr lang="en-US" sz="1800" b="0" i="1" dirty="0" err="1">
                <a:solidFill>
                  <a:srgbClr val="222222"/>
                </a:solidFill>
                <a:effectLst/>
                <a:latin typeface="Times New Roman" panose="02020603050405020304" pitchFamily="18" charset="0"/>
                <a:cs typeface="Times New Roman" panose="02020603050405020304" pitchFamily="18" charset="0"/>
              </a:rPr>
              <a:t>Nasiri</a:t>
            </a:r>
            <a:r>
              <a:rPr lang="en-US" sz="1800" b="0" i="1" dirty="0">
                <a:solidFill>
                  <a:srgbClr val="222222"/>
                </a:solidFill>
                <a:effectLst/>
                <a:latin typeface="Times New Roman" panose="02020603050405020304" pitchFamily="18" charset="0"/>
                <a:cs typeface="Times New Roman" panose="02020603050405020304" pitchFamily="18" charset="0"/>
              </a:rPr>
              <a:t> et. al, 2019</a:t>
            </a:r>
            <a:r>
              <a:rPr lang="en-US" i="1" dirty="0">
                <a:latin typeface="Times New Roman" panose="02020603050405020304" pitchFamily="18" charset="0"/>
                <a:cs typeface="Times New Roman" panose="02020603050405020304" pitchFamily="18" charset="0"/>
              </a:rPr>
              <a:t>]</a:t>
            </a:r>
          </a:p>
        </p:txBody>
      </p:sp>
      <p:sp>
        <p:nvSpPr>
          <p:cNvPr id="7" name="Footer Placeholder 23">
            <a:extLst>
              <a:ext uri="{FF2B5EF4-FFF2-40B4-BE49-F238E27FC236}">
                <a16:creationId xmlns:a16="http://schemas.microsoft.com/office/drawing/2014/main" id="{3753EA21-2175-F6FD-A338-FA3C09A9BABC}"/>
              </a:ext>
            </a:extLst>
          </p:cNvPr>
          <p:cNvSpPr>
            <a:spLocks noGrp="1"/>
          </p:cNvSpPr>
          <p:nvPr>
            <p:ph type="ftr" sz="quarter" idx="11"/>
          </p:nvPr>
        </p:nvSpPr>
        <p:spPr>
          <a:xfrm>
            <a:off x="1" y="6354917"/>
            <a:ext cx="12192000" cy="561680"/>
          </a:xfrm>
          <a:solidFill>
            <a:schemeClr val="accent2">
              <a:lumMod val="60000"/>
              <a:lumOff val="40000"/>
            </a:schemeClr>
          </a:solidFill>
        </p:spPr>
        <p:txBody>
          <a:bodyPr/>
          <a:lstStyle/>
          <a:p>
            <a:pPr algn="l"/>
            <a:r>
              <a:rPr lang="en-IN" sz="1000" b="1" i="1" dirty="0">
                <a:solidFill>
                  <a:srgbClr val="000000"/>
                </a:solidFill>
                <a:effectLst/>
                <a:latin typeface="Times New Roman" panose="02020603050405020304" pitchFamily="18" charset="0"/>
                <a:cs typeface="Times New Roman" panose="02020603050405020304" pitchFamily="18" charset="0"/>
              </a:rPr>
              <a:t>Ref</a:t>
            </a:r>
            <a:r>
              <a:rPr lang="en-IN" sz="1000" b="1" i="1" dirty="0">
                <a:solidFill>
                  <a:schemeClr val="tx1"/>
                </a:solidFill>
                <a:effectLst/>
                <a:latin typeface="Times New Roman" panose="02020603050405020304" pitchFamily="18" charset="0"/>
                <a:cs typeface="Times New Roman" panose="02020603050405020304" pitchFamily="18" charset="0"/>
              </a:rPr>
              <a:t>: </a:t>
            </a:r>
            <a:r>
              <a:rPr lang="en-US" sz="1000" i="1" dirty="0">
                <a:solidFill>
                  <a:schemeClr val="tx1"/>
                </a:solidFill>
                <a:latin typeface="Times New Roman" panose="02020603050405020304" pitchFamily="18" charset="0"/>
                <a:cs typeface="Times New Roman" panose="02020603050405020304" pitchFamily="18" charset="0"/>
              </a:rPr>
              <a:t> </a:t>
            </a:r>
            <a:r>
              <a:rPr lang="en-US" sz="1000" b="0" i="1" dirty="0" err="1">
                <a:solidFill>
                  <a:srgbClr val="222222"/>
                </a:solidFill>
                <a:effectLst/>
                <a:latin typeface="Times New Roman" panose="02020603050405020304" pitchFamily="18" charset="0"/>
                <a:cs typeface="Times New Roman" panose="02020603050405020304" pitchFamily="18" charset="0"/>
              </a:rPr>
              <a:t>Nasiri</a:t>
            </a:r>
            <a:r>
              <a:rPr lang="en-US" sz="1000" b="0" i="1" dirty="0">
                <a:solidFill>
                  <a:srgbClr val="222222"/>
                </a:solidFill>
                <a:effectLst/>
                <a:latin typeface="Times New Roman" panose="02020603050405020304" pitchFamily="18" charset="0"/>
                <a:cs typeface="Times New Roman" panose="02020603050405020304" pitchFamily="18" charset="0"/>
              </a:rPr>
              <a:t>, M.B., </a:t>
            </a:r>
            <a:r>
              <a:rPr lang="en-US" sz="1000" b="0" i="1" dirty="0" err="1">
                <a:solidFill>
                  <a:srgbClr val="222222"/>
                </a:solidFill>
                <a:effectLst/>
                <a:latin typeface="Times New Roman" panose="02020603050405020304" pitchFamily="18" charset="0"/>
                <a:cs typeface="Times New Roman" panose="02020603050405020304" pitchFamily="18" charset="0"/>
              </a:rPr>
              <a:t>Enzinger</a:t>
            </a:r>
            <a:r>
              <a:rPr lang="en-US" sz="1000" b="0" i="1" dirty="0">
                <a:solidFill>
                  <a:srgbClr val="222222"/>
                </a:solidFill>
                <a:effectLst/>
                <a:latin typeface="Times New Roman" panose="02020603050405020304" pitchFamily="18" charset="0"/>
                <a:cs typeface="Times New Roman" panose="02020603050405020304" pitchFamily="18" charset="0"/>
              </a:rPr>
              <a:t>, N. An analytical solution for temperature, distribution in fillet arc welding based on an adaptive function.[8]</a:t>
            </a:r>
          </a:p>
          <a:p>
            <a:pPr algn="l"/>
            <a:r>
              <a:rPr lang="en-US" sz="1000" b="0" i="1" dirty="0" err="1">
                <a:solidFill>
                  <a:srgbClr val="222222"/>
                </a:solidFill>
                <a:effectLst/>
                <a:latin typeface="Times New Roman" panose="02020603050405020304" pitchFamily="18" charset="0"/>
                <a:cs typeface="Times New Roman" panose="02020603050405020304" pitchFamily="18" charset="0"/>
              </a:rPr>
              <a:t>Mohebbi</a:t>
            </a:r>
            <a:r>
              <a:rPr lang="en-US" sz="1000" b="0" i="1" dirty="0">
                <a:solidFill>
                  <a:srgbClr val="222222"/>
                </a:solidFill>
                <a:effectLst/>
                <a:latin typeface="Times New Roman" panose="02020603050405020304" pitchFamily="18" charset="0"/>
                <a:cs typeface="Times New Roman" panose="02020603050405020304" pitchFamily="18" charset="0"/>
              </a:rPr>
              <a:t>, M.S., </a:t>
            </a:r>
            <a:r>
              <a:rPr lang="en-US" sz="1000" b="0" i="1" dirty="0" err="1">
                <a:solidFill>
                  <a:srgbClr val="222222"/>
                </a:solidFill>
                <a:effectLst/>
                <a:latin typeface="Times New Roman" panose="02020603050405020304" pitchFamily="18" charset="0"/>
                <a:cs typeface="Times New Roman" panose="02020603050405020304" pitchFamily="18" charset="0"/>
              </a:rPr>
              <a:t>Kühl</a:t>
            </a:r>
            <a:r>
              <a:rPr lang="en-US" sz="1000" b="0" i="1" dirty="0">
                <a:solidFill>
                  <a:srgbClr val="222222"/>
                </a:solidFill>
                <a:effectLst/>
                <a:latin typeface="Times New Roman" panose="02020603050405020304" pitchFamily="18" charset="0"/>
                <a:cs typeface="Times New Roman" panose="02020603050405020304" pitchFamily="18" charset="0"/>
              </a:rPr>
              <a:t>, M. &amp; Ploshikhin,,2018,  V </a:t>
            </a:r>
            <a:r>
              <a:rPr kumimoji="0" lang="en-US" altLang="en-US" sz="1000" b="0" i="1" strike="noStrike" cap="none" normalizeH="0" baseline="0" dirty="0">
                <a:ln>
                  <a:noFill/>
                </a:ln>
                <a:solidFill>
                  <a:srgbClr val="1F1F1F"/>
                </a:solidFill>
                <a:effectLst/>
                <a:latin typeface="Times New Roman" panose="02020603050405020304" pitchFamily="18" charset="0"/>
                <a:cs typeface="Times New Roman" panose="02020603050405020304" pitchFamily="18" charset="0"/>
              </a:rPr>
              <a:t>Analytical process model for wire + arc additive manufacturing [9] , </a:t>
            </a:r>
            <a:r>
              <a:rPr lang="en-IN" sz="1000" b="0" i="1" dirty="0">
                <a:solidFill>
                  <a:srgbClr val="1F1F1F"/>
                </a:solidFill>
                <a:effectLst/>
                <a:latin typeface="Times New Roman" panose="02020603050405020304" pitchFamily="18" charset="0"/>
                <a:cs typeface="Times New Roman" panose="02020603050405020304" pitchFamily="18" charset="0"/>
              </a:rPr>
              <a:t>Sergio Ríos et al. 2023, </a:t>
            </a:r>
            <a:r>
              <a:rPr lang="en-US" sz="1000" b="0" i="1" dirty="0">
                <a:solidFill>
                  <a:srgbClr val="222222"/>
                </a:solidFill>
                <a:effectLst/>
                <a:latin typeface="Times New Roman" panose="02020603050405020304" pitchFamily="18" charset="0"/>
                <a:cs typeface="Times New Roman" panose="02020603050405020304" pitchFamily="18" charset="0"/>
              </a:rPr>
              <a:t>A thermo-capillary-gravity model for geometrical analysis of single-bead wire and arc additive manufacturing (WAAM), [10]</a:t>
            </a:r>
            <a:endParaRPr kumimoji="0" lang="en-US" altLang="en-US" sz="1000" b="0" i="1" strike="noStrike" cap="none" normalizeH="0" baseline="0" dirty="0">
              <a:ln>
                <a:noFill/>
              </a:ln>
              <a:solidFill>
                <a:srgbClr val="1F1F1F"/>
              </a:solidFill>
              <a:effectLst/>
              <a:latin typeface="Times New Roman" panose="02020603050405020304" pitchFamily="18" charset="0"/>
              <a:cs typeface="Times New Roman" panose="02020603050405020304" pitchFamily="18" charset="0"/>
            </a:endParaRPr>
          </a:p>
        </p:txBody>
      </p:sp>
      <p:grpSp>
        <p:nvGrpSpPr>
          <p:cNvPr id="9" name="Group 8">
            <a:extLst>
              <a:ext uri="{FF2B5EF4-FFF2-40B4-BE49-F238E27FC236}">
                <a16:creationId xmlns:a16="http://schemas.microsoft.com/office/drawing/2014/main" id="{F1243053-150E-1BC7-802C-A343474D6357}"/>
              </a:ext>
            </a:extLst>
          </p:cNvPr>
          <p:cNvGrpSpPr/>
          <p:nvPr/>
        </p:nvGrpSpPr>
        <p:grpSpPr>
          <a:xfrm>
            <a:off x="4729400" y="4269852"/>
            <a:ext cx="7516962" cy="2003766"/>
            <a:chOff x="4729400" y="4106943"/>
            <a:chExt cx="7516962" cy="2003763"/>
          </a:xfrm>
        </p:grpSpPr>
        <p:pic>
          <p:nvPicPr>
            <p:cNvPr id="25" name="Picture 24">
              <a:extLst>
                <a:ext uri="{FF2B5EF4-FFF2-40B4-BE49-F238E27FC236}">
                  <a16:creationId xmlns:a16="http://schemas.microsoft.com/office/drawing/2014/main" id="{134CE726-9A3D-878F-0FD7-53F1DB511CC3}"/>
                </a:ext>
              </a:extLst>
            </p:cNvPr>
            <p:cNvPicPr>
              <a:picLocks noChangeAspect="1"/>
            </p:cNvPicPr>
            <p:nvPr/>
          </p:nvPicPr>
          <p:blipFill>
            <a:blip r:embed="rId5"/>
            <a:stretch>
              <a:fillRect/>
            </a:stretch>
          </p:blipFill>
          <p:spPr>
            <a:xfrm>
              <a:off x="8504350" y="4106943"/>
              <a:ext cx="3334987" cy="1713404"/>
            </a:xfrm>
            <a:prstGeom prst="rect">
              <a:avLst/>
            </a:prstGeom>
          </p:spPr>
        </p:pic>
        <p:sp>
          <p:nvSpPr>
            <p:cNvPr id="8" name="TextBox 7">
              <a:extLst>
                <a:ext uri="{FF2B5EF4-FFF2-40B4-BE49-F238E27FC236}">
                  <a16:creationId xmlns:a16="http://schemas.microsoft.com/office/drawing/2014/main" id="{929D6885-FE03-5865-9090-221CF0C35AFD}"/>
                </a:ext>
              </a:extLst>
            </p:cNvPr>
            <p:cNvSpPr txBox="1"/>
            <p:nvPr/>
          </p:nvSpPr>
          <p:spPr>
            <a:xfrm>
              <a:off x="4729400" y="5733872"/>
              <a:ext cx="7516962" cy="376834"/>
            </a:xfrm>
            <a:prstGeom prst="rect">
              <a:avLst/>
            </a:prstGeom>
            <a:noFill/>
          </p:spPr>
          <p:txBody>
            <a:bodyPr wrap="square" rtlCol="0">
              <a:spAutoFit/>
            </a:bodyPr>
            <a:lstStyle/>
            <a:p>
              <a:pPr>
                <a:lnSpc>
                  <a:spcPct val="150000"/>
                </a:lnSpc>
              </a:pPr>
              <a:r>
                <a:rPr lang="en-US" sz="1400" i="1" dirty="0">
                  <a:latin typeface="Times New Roman" panose="02020603050405020304" pitchFamily="18" charset="0"/>
                  <a:cs typeface="Times New Roman" panose="02020603050405020304" pitchFamily="18" charset="0"/>
                </a:rPr>
                <a:t>Fig 8: Difference of melt pool cross sections between arc welding and WAAM [</a:t>
              </a:r>
              <a:r>
                <a:rPr lang="en-US" sz="1400" i="1" dirty="0" err="1">
                  <a:latin typeface="Times New Roman" panose="02020603050405020304" pitchFamily="18" charset="0"/>
                  <a:cs typeface="Times New Roman" panose="02020603050405020304" pitchFamily="18" charset="0"/>
                </a:rPr>
                <a:t>Mohebbi</a:t>
              </a:r>
              <a:r>
                <a:rPr lang="en-US" sz="1400" i="1" dirty="0">
                  <a:latin typeface="Times New Roman" panose="02020603050405020304" pitchFamily="18" charset="0"/>
                  <a:cs typeface="Times New Roman" panose="02020603050405020304" pitchFamily="18" charset="0"/>
                </a:rPr>
                <a:t> et al., 2018]</a:t>
              </a:r>
              <a:endParaRPr lang="en-IN" sz="1400" i="1" dirty="0">
                <a:latin typeface="Times New Roman" panose="02020603050405020304" pitchFamily="18" charset="0"/>
                <a:cs typeface="Times New Roman" panose="02020603050405020304" pitchFamily="18" charset="0"/>
              </a:endParaRPr>
            </a:p>
          </p:txBody>
        </p:sp>
      </p:grpSp>
      <p:sp>
        <p:nvSpPr>
          <p:cNvPr id="10" name="Rectangle 2">
            <a:extLst>
              <a:ext uri="{FF2B5EF4-FFF2-40B4-BE49-F238E27FC236}">
                <a16:creationId xmlns:a16="http://schemas.microsoft.com/office/drawing/2014/main" id="{ECCEB0AE-2669-DB7A-F963-2F1873DAE194}"/>
              </a:ext>
            </a:extLst>
          </p:cNvPr>
          <p:cNvSpPr>
            <a:spLocks noChangeArrowheads="1"/>
          </p:cNvSpPr>
          <p:nvPr/>
        </p:nvSpPr>
        <p:spPr bwMode="auto">
          <a:xfrm>
            <a:off x="0" y="0"/>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rgbClr val="000000"/>
                </a:solidFill>
                <a:effectLst/>
                <a:latin typeface="Times New Roman" panose="02020603050405020304" pitchFamily="18" charset="0"/>
                <a:cs typeface="Times New Roman" panose="02020603050405020304" pitchFamily="18" charset="0"/>
              </a:rPr>
            </a:br>
            <a:endParaRPr kumimoji="0" lang="en-US" altLang="en-US" sz="18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636857F0-4344-8266-64DE-968A5D63B7BB}"/>
              </a:ext>
            </a:extLst>
          </p:cNvPr>
          <p:cNvSpPr txBox="1"/>
          <p:nvPr/>
        </p:nvSpPr>
        <p:spPr>
          <a:xfrm>
            <a:off x="484596" y="4504507"/>
            <a:ext cx="8104600" cy="923330"/>
          </a:xfrm>
          <a:prstGeom prst="rect">
            <a:avLst/>
          </a:prstGeom>
          <a:noFill/>
        </p:spPr>
        <p:txBody>
          <a:bodyPr wrap="square" rtlCol="0">
            <a:spAutoFit/>
          </a:bodyPr>
          <a:lstStyle/>
          <a:p>
            <a:pPr marL="285750" indent="-285750">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Melt pool differences between arc welding and WAAM affect melting efficiency due to heat transfer variance</a:t>
            </a:r>
            <a:r>
              <a:rPr lang="en-US" i="1" dirty="0">
                <a:latin typeface="Times New Roman" panose="02020603050405020304" pitchFamily="18" charset="0"/>
                <a:cs typeface="Times New Roman" panose="02020603050405020304" pitchFamily="18" charset="0"/>
              </a:rPr>
              <a:t>.[</a:t>
            </a:r>
            <a:r>
              <a:rPr lang="en-US" i="1" dirty="0" err="1">
                <a:latin typeface="Times New Roman" panose="02020603050405020304" pitchFamily="18" charset="0"/>
                <a:cs typeface="Times New Roman" panose="02020603050405020304" pitchFamily="18" charset="0"/>
              </a:rPr>
              <a:t>Mohebbi</a:t>
            </a:r>
            <a:r>
              <a:rPr lang="en-US" i="1" dirty="0">
                <a:latin typeface="Times New Roman" panose="02020603050405020304" pitchFamily="18" charset="0"/>
                <a:cs typeface="Times New Roman" panose="02020603050405020304" pitchFamily="18" charset="0"/>
              </a:rPr>
              <a:t> et al., 2018]</a:t>
            </a:r>
          </a:p>
          <a:p>
            <a:pPr marL="285750" indent="-285750">
              <a:buFont typeface="Wingdings" panose="05000000000000000000" pitchFamily="2" charset="2"/>
              <a:buChar char="Ø"/>
            </a:pPr>
            <a:endParaRPr lang="en-IN" dirty="0"/>
          </a:p>
        </p:txBody>
      </p:sp>
      <p:sp>
        <p:nvSpPr>
          <p:cNvPr id="16" name="TextBox 15">
            <a:extLst>
              <a:ext uri="{FF2B5EF4-FFF2-40B4-BE49-F238E27FC236}">
                <a16:creationId xmlns:a16="http://schemas.microsoft.com/office/drawing/2014/main" id="{E3E06F43-D871-E2E4-C970-4D0248CDF9AA}"/>
              </a:ext>
            </a:extLst>
          </p:cNvPr>
          <p:cNvSpPr txBox="1"/>
          <p:nvPr/>
        </p:nvSpPr>
        <p:spPr>
          <a:xfrm>
            <a:off x="474077" y="2115646"/>
            <a:ext cx="7015539" cy="873572"/>
          </a:xfrm>
          <a:prstGeom prst="rect">
            <a:avLst/>
          </a:prstGeom>
          <a:noFill/>
        </p:spPr>
        <p:txBody>
          <a:bodyPr wrap="square">
            <a:spAutoFit/>
          </a:bodyPr>
          <a:lstStyle/>
          <a:p>
            <a:pPr marL="285750" indent="-285750">
              <a:lnSpc>
                <a:spcPct val="150000"/>
              </a:lnSpc>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Analytical results deviate from experimental data if radiation and convection is ignored in heat transfer modeling. </a:t>
            </a:r>
            <a:r>
              <a:rPr lang="en-US" i="1" dirty="0">
                <a:latin typeface="Times New Roman" panose="02020603050405020304" pitchFamily="18" charset="0"/>
                <a:cs typeface="Times New Roman" panose="02020603050405020304" pitchFamily="18" charset="0"/>
              </a:rPr>
              <a:t>[</a:t>
            </a:r>
            <a:r>
              <a:rPr lang="en-US" sz="1800" b="0" i="1" dirty="0" err="1">
                <a:solidFill>
                  <a:srgbClr val="222222"/>
                </a:solidFill>
                <a:effectLst/>
                <a:latin typeface="Times New Roman" panose="02020603050405020304" pitchFamily="18" charset="0"/>
                <a:cs typeface="Times New Roman" panose="02020603050405020304" pitchFamily="18" charset="0"/>
              </a:rPr>
              <a:t>Nasiri</a:t>
            </a:r>
            <a:r>
              <a:rPr lang="en-US" sz="1800" b="0" i="1" dirty="0">
                <a:solidFill>
                  <a:srgbClr val="222222"/>
                </a:solidFill>
                <a:effectLst/>
                <a:latin typeface="Times New Roman" panose="02020603050405020304" pitchFamily="18" charset="0"/>
                <a:cs typeface="Times New Roman" panose="02020603050405020304" pitchFamily="18" charset="0"/>
              </a:rPr>
              <a:t> et. al, 2019</a:t>
            </a:r>
            <a:r>
              <a:rPr lang="en-US" i="1" dirty="0">
                <a:latin typeface="Times New Roman" panose="02020603050405020304" pitchFamily="18" charset="0"/>
                <a:cs typeface="Times New Roman" panose="02020603050405020304" pitchFamily="18" charset="0"/>
              </a:rPr>
              <a:t>]</a:t>
            </a:r>
          </a:p>
        </p:txBody>
      </p:sp>
      <p:sp>
        <p:nvSpPr>
          <p:cNvPr id="17" name="TextBox 16">
            <a:extLst>
              <a:ext uri="{FF2B5EF4-FFF2-40B4-BE49-F238E27FC236}">
                <a16:creationId xmlns:a16="http://schemas.microsoft.com/office/drawing/2014/main" id="{570688A1-E550-5453-84ED-C740BB51EDB4}"/>
              </a:ext>
            </a:extLst>
          </p:cNvPr>
          <p:cNvSpPr txBox="1"/>
          <p:nvPr/>
        </p:nvSpPr>
        <p:spPr>
          <a:xfrm>
            <a:off x="459137" y="669895"/>
            <a:ext cx="11717923" cy="1294393"/>
          </a:xfrm>
          <a:prstGeom prst="rect">
            <a:avLst/>
          </a:prstGeom>
          <a:noFill/>
        </p:spPr>
        <p:txBody>
          <a:bodyPr wrap="square" rtlCol="0">
            <a:spAutoFit/>
          </a:bodyPr>
          <a:lstStyle/>
          <a:p>
            <a:pPr>
              <a:lnSpc>
                <a:spcPct val="150000"/>
              </a:lnSpc>
            </a:pPr>
            <a:r>
              <a:rPr lang="en-US" b="1" i="0" dirty="0">
                <a:solidFill>
                  <a:srgbClr val="1F1F1F"/>
                </a:solidFill>
                <a:effectLst/>
                <a:latin typeface="Times New Roman" panose="02020603050405020304" pitchFamily="18" charset="0"/>
                <a:cs typeface="Times New Roman" panose="02020603050405020304" pitchFamily="18" charset="0"/>
              </a:rPr>
              <a:t>Analytical Modelling:</a:t>
            </a:r>
          </a:p>
          <a:p>
            <a:pPr marL="285750" indent="-285750">
              <a:lnSpc>
                <a:spcPct val="150000"/>
              </a:lnSpc>
              <a:buFont typeface="Wingdings" panose="05000000000000000000" pitchFamily="2" charset="2"/>
              <a:buChar char="Ø"/>
            </a:pPr>
            <a:r>
              <a:rPr lang="en-US" b="0" i="0" dirty="0">
                <a:solidFill>
                  <a:srgbClr val="1F1F1F"/>
                </a:solidFill>
                <a:effectLst/>
                <a:latin typeface="Times New Roman" panose="02020603050405020304" pitchFamily="18" charset="0"/>
                <a:cs typeface="Times New Roman" panose="02020603050405020304" pitchFamily="18" charset="0"/>
              </a:rPr>
              <a:t>The foundations of the analytical modelling of WAAM are the development and application of the heat transfer equation for moving heat sources in </a:t>
            </a:r>
            <a:r>
              <a:rPr lang="en-US" dirty="0">
                <a:solidFill>
                  <a:srgbClr val="1F1F1F"/>
                </a:solidFill>
                <a:latin typeface="Times New Roman" panose="02020603050405020304" pitchFamily="18" charset="0"/>
                <a:cs typeface="Times New Roman" panose="02020603050405020304" pitchFamily="18" charset="0"/>
              </a:rPr>
              <a:t>arc welding </a:t>
            </a:r>
            <a:r>
              <a:rPr lang="en-US" b="0" i="0" dirty="0">
                <a:solidFill>
                  <a:srgbClr val="1F1F1F"/>
                </a:solidFill>
                <a:effectLst/>
                <a:latin typeface="Times New Roman" panose="02020603050405020304" pitchFamily="18" charset="0"/>
                <a:cs typeface="Times New Roman" panose="02020603050405020304" pitchFamily="18" charset="0"/>
              </a:rPr>
              <a:t>by Rosenthal’s steady state solution </a:t>
            </a:r>
            <a:r>
              <a:rPr lang="en-US" b="0" i="1" dirty="0">
                <a:solidFill>
                  <a:srgbClr val="1F1F1F"/>
                </a:solidFill>
                <a:latin typeface="Times New Roman" panose="02020603050405020304" pitchFamily="18" charset="0"/>
                <a:cs typeface="Times New Roman" panose="02020603050405020304" pitchFamily="18" charset="0"/>
              </a:rPr>
              <a:t>[</a:t>
            </a:r>
            <a:r>
              <a:rPr lang="en-IN" i="1" dirty="0">
                <a:effectLst/>
                <a:latin typeface="Times New Roman" panose="02020603050405020304" pitchFamily="18" charset="0"/>
                <a:cs typeface="Times New Roman" panose="02020603050405020304" pitchFamily="18" charset="0"/>
              </a:rPr>
              <a:t>Kai </a:t>
            </a:r>
            <a:r>
              <a:rPr lang="en-IN" i="1" dirty="0" err="1">
                <a:effectLst/>
                <a:latin typeface="Times New Roman" panose="02020603050405020304" pitchFamily="18" charset="0"/>
                <a:cs typeface="Times New Roman" panose="02020603050405020304" pitchFamily="18" charset="0"/>
              </a:rPr>
              <a:t>Treutler</a:t>
            </a:r>
            <a:r>
              <a:rPr lang="en-IN" i="1" dirty="0">
                <a:effectLst/>
                <a:latin typeface="Times New Roman" panose="02020603050405020304" pitchFamily="18" charset="0"/>
                <a:cs typeface="Times New Roman" panose="02020603050405020304" pitchFamily="18" charset="0"/>
              </a:rPr>
              <a:t> et al.,, 2021]</a:t>
            </a:r>
            <a:endParaRPr lang="en-US" i="1" dirty="0">
              <a:latin typeface="Times New Roman" panose="02020603050405020304" pitchFamily="18" charset="0"/>
              <a:cs typeface="Times New Roman" panose="02020603050405020304" pitchFamily="18" charset="0"/>
            </a:endParaRPr>
          </a:p>
        </p:txBody>
      </p:sp>
      <p:sp>
        <p:nvSpPr>
          <p:cNvPr id="18" name="Slide Number Placeholder 1">
            <a:extLst>
              <a:ext uri="{FF2B5EF4-FFF2-40B4-BE49-F238E27FC236}">
                <a16:creationId xmlns:a16="http://schemas.microsoft.com/office/drawing/2014/main" id="{2E2AE0AB-A5B3-BAE2-B150-20C93D7D4024}"/>
              </a:ext>
            </a:extLst>
          </p:cNvPr>
          <p:cNvSpPr txBox="1">
            <a:spLocks/>
          </p:cNvSpPr>
          <p:nvPr/>
        </p:nvSpPr>
        <p:spPr>
          <a:xfrm>
            <a:off x="9337646" y="6286607"/>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25B9902-0077-4036-A50E-FC57E35A599C}" type="slidenum">
              <a:rPr lang="en-IN" smtClean="0">
                <a:latin typeface="Times New Roman" panose="02020603050405020304" pitchFamily="18" charset="0"/>
                <a:cs typeface="Times New Roman" panose="02020603050405020304" pitchFamily="18" charset="0"/>
              </a:rPr>
              <a:pPr/>
              <a:t>9</a:t>
            </a:fld>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07343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12" grpId="0"/>
      <p:bldP spid="16"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3" Type="http://schemas.microsoft.com/office/2011/relationships/webextension" Target="webextension3.xml"/><Relationship Id="rId2" Type="http://schemas.microsoft.com/office/2011/relationships/webextension" Target="webextension2.xml"/><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525" row="1">
    <wetp:webextensionref xmlns:r="http://schemas.openxmlformats.org/officeDocument/2006/relationships" r:id="rId1"/>
  </wetp:taskpane>
  <wetp:taskpane dockstate="right" visibility="0" width="525" row="2">
    <wetp:webextensionref xmlns:r="http://schemas.openxmlformats.org/officeDocument/2006/relationships" r:id="rId2"/>
  </wetp:taskpane>
  <wetp:taskpane dockstate="right" visibility="0" width="525" row="8">
    <wetp:webextensionref xmlns:r="http://schemas.openxmlformats.org/officeDocument/2006/relationships" r:id="rId3"/>
  </wetp:taskpane>
</wetp:taskpanes>
</file>

<file path=ppt/webextensions/webextension1.xml><?xml version="1.0" encoding="utf-8"?>
<we:webextension xmlns:we="http://schemas.microsoft.com/office/webextensions/webextension/2010/11" id="{32DAB896-6A39-4B52-858F-52BED331C687}">
  <we:reference id="wa200002334" version="1.1.0.0" store="en-US" storeType="OMEX"/>
  <we:alternateReferences>
    <we:reference id="wa200002334" version="1.1.0.0" store="wa200002334" storeType="OMEX"/>
  </we:alternateReferences>
  <we:properties/>
  <we:bindings/>
  <we:snapshot xmlns:r="http://schemas.openxmlformats.org/officeDocument/2006/relationships"/>
</we:webextension>
</file>

<file path=ppt/webextensions/webextension2.xml><?xml version="1.0" encoding="utf-8"?>
<we:webextension xmlns:we="http://schemas.microsoft.com/office/webextensions/webextension/2010/11" id="{7E26C273-096B-48AB-8143-55320C3EA0DF}">
  <we:reference id="wa200005566" version="1.0.0.0" store="en-US" storeType="OMEX"/>
  <we:alternateReferences>
    <we:reference id="wa200005566" version="1.0.0.0" store="wa200005566" storeType="OMEX"/>
  </we:alternateReferences>
  <we:properties/>
  <we:bindings/>
  <we:snapshot xmlns:r="http://schemas.openxmlformats.org/officeDocument/2006/relationships"/>
</we:webextension>
</file>

<file path=ppt/webextensions/webextension3.xml><?xml version="1.0" encoding="utf-8"?>
<we:webextension xmlns:we="http://schemas.microsoft.com/office/webextensions/webextension/2010/11" id="{7061AA74-59AB-4C70-9759-F93C90A67DC4}">
  <we:reference id="wa104379279" version="2.1.0.0" store="en-US" storeType="OMEX"/>
  <we:alternateReferences>
    <we:reference id="wa104379279" version="2.1.0.0" store="wa104379279"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
  <TotalTime>36264</TotalTime>
  <Words>4927</Words>
  <Application>Microsoft Office PowerPoint</Application>
  <PresentationFormat>Widescreen</PresentationFormat>
  <Paragraphs>570</Paragraphs>
  <Slides>37</Slides>
  <Notes>12</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37</vt:i4>
      </vt:variant>
    </vt:vector>
  </HeadingPairs>
  <TitlesOfParts>
    <vt:vector size="48" baseType="lpstr">
      <vt:lpstr>Arial</vt:lpstr>
      <vt:lpstr>Calibri</vt:lpstr>
      <vt:lpstr>Calibri Light</vt:lpstr>
      <vt:lpstr>Cambria Math</vt:lpstr>
      <vt:lpstr>CMU Serif Roman</vt:lpstr>
      <vt:lpstr>Istok Web</vt:lpstr>
      <vt:lpstr>Roboto</vt:lpstr>
      <vt:lpstr>Symbol</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Dukka dinesh</dc:creator>
  <cp:lastModifiedBy>jagadeesh M</cp:lastModifiedBy>
  <cp:revision>354</cp:revision>
  <dcterms:created xsi:type="dcterms:W3CDTF">2022-12-29T09:59:12Z</dcterms:created>
  <dcterms:modified xsi:type="dcterms:W3CDTF">2024-06-25T08:35:24Z</dcterms:modified>
</cp:coreProperties>
</file>